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02" r:id="rId147"/>
    <p:sldId id="403" r:id="rId148"/>
    <p:sldId id="404" r:id="rId149"/>
    <p:sldId id="405" r:id="rId150"/>
    <p:sldId id="406" r:id="rId151"/>
    <p:sldId id="407" r:id="rId152"/>
    <p:sldId id="408" r:id="rId153"/>
    <p:sldId id="409" r:id="rId154"/>
    <p:sldId id="410" r:id="rId155"/>
    <p:sldId id="411" r:id="rId156"/>
    <p:sldId id="412" r:id="rId157"/>
    <p:sldId id="413" r:id="rId158"/>
    <p:sldId id="414" r:id="rId159"/>
    <p:sldId id="415" r:id="rId160"/>
    <p:sldId id="416" r:id="rId161"/>
    <p:sldId id="417" r:id="rId162"/>
    <p:sldId id="418" r:id="rId163"/>
    <p:sldId id="419" r:id="rId164"/>
    <p:sldId id="420" r:id="rId165"/>
    <p:sldId id="421" r:id="rId166"/>
    <p:sldId id="422" r:id="rId167"/>
    <p:sldId id="423" r:id="rId168"/>
    <p:sldId id="424" r:id="rId169"/>
    <p:sldId id="425" r:id="rId170"/>
    <p:sldId id="426" r:id="rId171"/>
    <p:sldId id="427" r:id="rId17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014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tableStyles" Target="tableStyle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033458"/>
            <a:ext cx="6428422" cy="20549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479796"/>
            <a:ext cx="5293995" cy="2446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239770">
              <a:lnSpc>
                <a:spcPts val="10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52" y="15439"/>
            <a:ext cx="7547322" cy="976766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00" y="0"/>
            <a:ext cx="7542381" cy="97713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500" y="0"/>
            <a:ext cx="7542530" cy="9771380"/>
          </a:xfrm>
          <a:custGeom>
            <a:avLst/>
            <a:gdLst/>
            <a:ahLst/>
            <a:cxnLst/>
            <a:rect l="l" t="t" r="r" b="b"/>
            <a:pathLst>
              <a:path w="7542530" h="9771380">
                <a:moveTo>
                  <a:pt x="0" y="9771374"/>
                </a:moveTo>
                <a:lnTo>
                  <a:pt x="7542381" y="9771374"/>
                </a:lnTo>
                <a:lnTo>
                  <a:pt x="7542381" y="0"/>
                </a:lnTo>
                <a:lnTo>
                  <a:pt x="0" y="0"/>
                </a:lnTo>
                <a:lnTo>
                  <a:pt x="0" y="9771374"/>
                </a:lnTo>
                <a:close/>
              </a:path>
            </a:pathLst>
          </a:custGeom>
          <a:ln w="12352">
            <a:solidFill>
              <a:srgbClr val="9DC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239770">
              <a:lnSpc>
                <a:spcPts val="10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250630"/>
            <a:ext cx="3289839" cy="6458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250630"/>
            <a:ext cx="3289839" cy="6458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239770">
              <a:lnSpc>
                <a:spcPts val="10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239770">
              <a:lnSpc>
                <a:spcPts val="10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239770">
              <a:lnSpc>
                <a:spcPts val="10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3277" y="1303448"/>
            <a:ext cx="2585720" cy="559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0788" y="2569941"/>
            <a:ext cx="4478655" cy="1959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100376"/>
            <a:ext cx="2420112" cy="489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100376"/>
            <a:ext cx="1739455" cy="489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2292" y="9892982"/>
            <a:ext cx="5142865" cy="354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239770">
              <a:lnSpc>
                <a:spcPts val="10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hyperlink" Target="https://cbseskilleducation.com/neural-networks-class-12-notes/" TargetMode="External"/><Relationship Id="rId1" Type="http://schemas.openxmlformats.org/officeDocument/2006/relationships/slideLayout" Target="../slideLayouts/slideLayout5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cbseskilleducation.com/generative-ai-class-12-notes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hyperlink" Target="https://cbseskilleducation.com/generative-ai-class-12-notes/" TargetMode="External"/><Relationship Id="rId1" Type="http://schemas.openxmlformats.org/officeDocument/2006/relationships/slideLayout" Target="../slideLayouts/slideLayout5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i-cbse.com/question-bank/unit-7-generative-ai/" TargetMode="External"/><Relationship Id="rId1" Type="http://schemas.openxmlformats.org/officeDocument/2006/relationships/slideLayout" Target="../slideLayouts/slideLayout5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i-cbse.com/question-bank/unit-7-generative-ai/" TargetMode="External"/><Relationship Id="rId1" Type="http://schemas.openxmlformats.org/officeDocument/2006/relationships/slideLayout" Target="../slideLayouts/slideLayout5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i-cbse.com/question-bank/unit-7-generative-ai/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s://pinetools.com/grayscale-image" TargetMode="External"/><Relationship Id="rId2" Type="http://schemas.openxmlformats.org/officeDocument/2006/relationships/hyperlink" Target="https://imageresizer.com/" TargetMode="External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634365" y="1308100"/>
            <a:ext cx="6287770" cy="386580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125"/>
              </a:spcBef>
            </a:pPr>
            <a:r>
              <a:rPr sz="7200" dirty="0"/>
              <a:t>ARTIFICIAL</a:t>
            </a:r>
            <a:r>
              <a:rPr sz="7200" spc="320" dirty="0"/>
              <a:t> </a:t>
            </a:r>
            <a:r>
              <a:rPr sz="7200" spc="-10" dirty="0"/>
              <a:t>INTELLIGENCE</a:t>
            </a:r>
          </a:p>
          <a:p>
            <a:pPr>
              <a:lnSpc>
                <a:spcPct val="100000"/>
              </a:lnSpc>
              <a:spcBef>
                <a:spcPts val="1090"/>
              </a:spcBef>
            </a:pPr>
            <a:endParaRPr spc="-10" dirty="0"/>
          </a:p>
          <a:p>
            <a:pPr marR="1270" algn="ctr">
              <a:lnSpc>
                <a:spcPct val="100000"/>
              </a:lnSpc>
            </a:pPr>
            <a:r>
              <a:rPr sz="4400" dirty="0"/>
              <a:t>CLASS</a:t>
            </a:r>
            <a:r>
              <a:rPr sz="4400" spc="60" dirty="0"/>
              <a:t> </a:t>
            </a:r>
            <a:r>
              <a:rPr sz="4400" spc="-25" dirty="0"/>
              <a:t>XII</a:t>
            </a:r>
            <a:endParaRPr sz="4400" dirty="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dirty="0"/>
              <a:t>STUDENT’S</a:t>
            </a:r>
            <a:r>
              <a:rPr sz="2800" spc="220" dirty="0"/>
              <a:t> </a:t>
            </a:r>
            <a:r>
              <a:rPr sz="2800" dirty="0"/>
              <a:t>SUPPORT</a:t>
            </a:r>
            <a:r>
              <a:rPr sz="2800" spc="175" dirty="0"/>
              <a:t> </a:t>
            </a:r>
            <a:r>
              <a:rPr sz="2800" dirty="0"/>
              <a:t>MATERIAL</a:t>
            </a:r>
            <a:endParaRPr sz="12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282" y="5519499"/>
            <a:ext cx="5591936" cy="31743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5940425" cy="3355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0979">
              <a:lnSpc>
                <a:spcPct val="118100"/>
              </a:lnSpc>
              <a:spcBef>
                <a:spcPts val="95"/>
              </a:spcBef>
              <a:buAutoNum type="arabicPeriod" startAt="12"/>
              <a:tabLst>
                <a:tab pos="233679" algn="l"/>
              </a:tabLst>
            </a:pPr>
            <a:r>
              <a:rPr sz="1150" b="1" dirty="0">
                <a:latin typeface="Calibri"/>
                <a:cs typeface="Calibri"/>
              </a:rPr>
              <a:t>You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work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at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front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desk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telecom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company.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customer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approaches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you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while you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spc="-25" dirty="0">
                <a:latin typeface="Calibri"/>
                <a:cs typeface="Calibri"/>
              </a:rPr>
              <a:t>are </a:t>
            </a:r>
            <a:r>
              <a:rPr sz="1150" b="1" dirty="0">
                <a:latin typeface="Calibri"/>
                <a:cs typeface="Calibri"/>
              </a:rPr>
              <a:t>working. 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customer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has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query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regarding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bill.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would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you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spc="-25" dirty="0">
                <a:latin typeface="Calibri"/>
                <a:cs typeface="Calibri"/>
              </a:rPr>
              <a:t>do?</a:t>
            </a:r>
            <a:endParaRPr sz="1150">
              <a:latin typeface="Calibri"/>
              <a:cs typeface="Calibri"/>
            </a:endParaRPr>
          </a:p>
          <a:p>
            <a:pPr marL="153670" lvl="1" indent="-14097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Not pay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attention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customer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45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Keep 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work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aside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help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customer</a:t>
            </a:r>
            <a:endParaRPr sz="1150">
              <a:latin typeface="Calibri"/>
              <a:cs typeface="Calibri"/>
            </a:endParaRPr>
          </a:p>
          <a:p>
            <a:pPr marL="144780" lvl="1" indent="-13208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44780" algn="l"/>
              </a:tabLst>
            </a:pPr>
            <a:r>
              <a:rPr sz="1150" dirty="0">
                <a:latin typeface="Calibri"/>
                <a:cs typeface="Calibri"/>
              </a:rPr>
              <a:t>Continue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doing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work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while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talking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inattentively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customer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Ask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customer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talk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someone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else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Keep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work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aside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help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customer</a:t>
            </a:r>
            <a:endParaRPr sz="115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275"/>
              </a:spcBef>
              <a:buAutoNum type="arabicPeriod" startAt="13"/>
              <a:tabLst>
                <a:tab pos="233679" algn="l"/>
              </a:tabLst>
            </a:pP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following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be</a:t>
            </a:r>
            <a:r>
              <a:rPr sz="1150" b="1" spc="-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barrier to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listening?</a:t>
            </a:r>
            <a:endParaRPr sz="1150">
              <a:latin typeface="Calibri"/>
              <a:cs typeface="Calibri"/>
            </a:endParaRPr>
          </a:p>
          <a:p>
            <a:pPr marL="153670" lvl="1" indent="-14097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Noisy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environment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Not maintaining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eye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contact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 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speaker</a:t>
            </a:r>
            <a:endParaRPr sz="1150">
              <a:latin typeface="Calibri"/>
              <a:cs typeface="Calibri"/>
            </a:endParaRPr>
          </a:p>
          <a:p>
            <a:pPr marL="144780" lvl="1" indent="-13208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44780" algn="l"/>
              </a:tabLst>
            </a:pPr>
            <a:r>
              <a:rPr sz="1150" dirty="0">
                <a:latin typeface="Calibri"/>
                <a:cs typeface="Calibri"/>
              </a:rPr>
              <a:t>Not being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attentive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45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All 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dirty="0">
                <a:latin typeface="Calibri"/>
                <a:cs typeface="Calibri"/>
              </a:rPr>
              <a:t>14.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following is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not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stage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listening?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3720815"/>
            <a:ext cx="1129665" cy="6496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Receiving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Non-</a:t>
            </a:r>
            <a:r>
              <a:rPr sz="1150" spc="-10" dirty="0">
                <a:latin typeface="Calibri"/>
                <a:cs typeface="Calibri"/>
              </a:rPr>
              <a:t>responding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9814" y="3749843"/>
            <a:ext cx="390969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Understanding</a:t>
            </a:r>
            <a:r>
              <a:rPr sz="1150" dirty="0">
                <a:latin typeface="Calibri"/>
                <a:cs typeface="Calibri"/>
              </a:rPr>
              <a:t>	c.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Non-</a:t>
            </a:r>
            <a:r>
              <a:rPr sz="1150" spc="-10" dirty="0">
                <a:latin typeface="Calibri"/>
                <a:cs typeface="Calibri"/>
              </a:rPr>
              <a:t>responding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Evaluating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5074" y="4373887"/>
            <a:ext cx="328993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15.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characteristics of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ideal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message?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5074" y="4548674"/>
            <a:ext cx="1120775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Clear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09814" y="4580790"/>
            <a:ext cx="202755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Concise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Accurate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23857" y="4580790"/>
            <a:ext cx="112077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5074" y="5208046"/>
            <a:ext cx="352869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079500" algn="l"/>
              </a:tabLst>
            </a:pPr>
            <a:r>
              <a:rPr sz="1150" b="1" dirty="0">
                <a:latin typeface="Calibri"/>
                <a:cs typeface="Calibri"/>
              </a:rPr>
              <a:t>16.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known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building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blocks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 </a:t>
            </a:r>
            <a:r>
              <a:rPr sz="1150" b="1" spc="-10" dirty="0">
                <a:latin typeface="Calibri"/>
                <a:cs typeface="Calibri"/>
              </a:rPr>
              <a:t>language.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5074" y="5385920"/>
            <a:ext cx="1090930" cy="6496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Speech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09814" y="5414948"/>
            <a:ext cx="242506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Words</a:t>
            </a:r>
            <a:r>
              <a:rPr sz="1150" dirty="0">
                <a:latin typeface="Calibri"/>
                <a:cs typeface="Calibri"/>
              </a:rPr>
              <a:t>	c.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Speech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23857" y="5414948"/>
            <a:ext cx="12903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5074" y="6006381"/>
            <a:ext cx="6039485" cy="127698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  <a:tabLst>
                <a:tab pos="1202690" algn="l"/>
              </a:tabLst>
            </a:pPr>
            <a:r>
              <a:rPr sz="1150" b="1" dirty="0">
                <a:latin typeface="Calibri"/>
                <a:cs typeface="Calibri"/>
              </a:rPr>
              <a:t>17. A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group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words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complete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meaning,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thought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action</a:t>
            </a:r>
            <a:endParaRPr sz="1150">
              <a:latin typeface="Calibri"/>
              <a:cs typeface="Calibri"/>
            </a:endParaRPr>
          </a:p>
          <a:p>
            <a:pPr marL="12700" marR="305435">
              <a:lnSpc>
                <a:spcPct val="118100"/>
              </a:lnSpc>
              <a:spcBef>
                <a:spcPts val="25"/>
              </a:spcBef>
              <a:tabLst>
                <a:tab pos="1346835" algn="l"/>
                <a:tab pos="2681605" algn="l"/>
                <a:tab pos="4460875" algn="l"/>
              </a:tabLst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Sentence</a:t>
            </a:r>
            <a:r>
              <a:rPr sz="1150" dirty="0">
                <a:latin typeface="Calibri"/>
                <a:cs typeface="Calibri"/>
              </a:rPr>
              <a:t>	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Phrase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above </a:t>
            </a:r>
            <a:r>
              <a:rPr sz="1150" dirty="0">
                <a:latin typeface="Calibri"/>
                <a:cs typeface="Calibri"/>
              </a:rPr>
              <a:t>Communication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skills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course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5333365" algn="l"/>
              </a:tabLst>
            </a:pPr>
            <a:r>
              <a:rPr sz="1150" b="1" dirty="0">
                <a:latin typeface="Calibri"/>
                <a:cs typeface="Calibri"/>
              </a:rPr>
              <a:t>18.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group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words,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does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not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make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complete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sense,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known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5074" y="7254840"/>
            <a:ext cx="723265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370"/>
              </a:spcBef>
              <a:buAutoNum type="alphaLcPeriod"/>
              <a:tabLst>
                <a:tab pos="153670" algn="l"/>
              </a:tabLst>
            </a:pP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50"/>
              </a:spcBef>
              <a:buAutoNum type="alphaLcPeriod" startAt="2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Phrase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09814" y="7286956"/>
            <a:ext cx="440436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Phrase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5074" y="7913841"/>
            <a:ext cx="327787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884805" algn="l"/>
              </a:tabLst>
            </a:pPr>
            <a:r>
              <a:rPr sz="1150" b="1" dirty="0">
                <a:latin typeface="Calibri"/>
                <a:cs typeface="Calibri"/>
              </a:rPr>
              <a:t>19.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All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begin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with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10" dirty="0">
                <a:latin typeface="Calibri"/>
                <a:cs typeface="Calibri"/>
              </a:rPr>
              <a:t>letter.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5074" y="8091963"/>
            <a:ext cx="591185" cy="6496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345"/>
              </a:spcBef>
              <a:buAutoNum type="alphaLcPeriod"/>
              <a:tabLst>
                <a:tab pos="153670" algn="l"/>
              </a:tabLst>
            </a:pPr>
            <a:r>
              <a:rPr sz="1150" spc="-10" dirty="0">
                <a:latin typeface="Calibri"/>
                <a:cs typeface="Calibri"/>
              </a:rPr>
              <a:t>Small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70"/>
              </a:spcBef>
              <a:buAutoNum type="alphaLcPeriod" startAt="2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Capital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09814" y="8120991"/>
            <a:ext cx="234315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Capital</a:t>
            </a:r>
            <a:r>
              <a:rPr sz="1150" dirty="0">
                <a:latin typeface="Calibri"/>
                <a:cs typeface="Calibri"/>
              </a:rPr>
              <a:t>	c. Both a)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b)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23857" y="8120991"/>
            <a:ext cx="12903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5074" y="8715821"/>
            <a:ext cx="4697730" cy="4394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  <a:tabLst>
                <a:tab pos="4645025" algn="l"/>
              </a:tabLst>
            </a:pPr>
            <a:r>
              <a:rPr sz="1150" b="1" dirty="0">
                <a:latin typeface="Calibri"/>
                <a:cs typeface="Calibri"/>
              </a:rPr>
              <a:t>20.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different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types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use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called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1346835" algn="l"/>
                <a:tab pos="3126740" algn="l"/>
              </a:tabLst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Sentence</a:t>
            </a:r>
            <a:r>
              <a:rPr sz="1150" dirty="0">
                <a:latin typeface="Calibri"/>
                <a:cs typeface="Calibri"/>
              </a:rPr>
              <a:t>	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Speech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68791" y="8951752"/>
            <a:ext cx="12903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51905" cy="943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56840">
              <a:lnSpc>
                <a:spcPct val="116300"/>
              </a:lnSpc>
              <a:spcBef>
                <a:spcPts val="100"/>
              </a:spcBef>
              <a:tabLst>
                <a:tab pos="1200150" algn="l"/>
                <a:tab pos="1848485" algn="l"/>
                <a:tab pos="2499360" algn="l"/>
                <a:tab pos="3176270" algn="l"/>
              </a:tabLst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26.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True</a:t>
            </a:r>
            <a:r>
              <a:rPr sz="1200" dirty="0">
                <a:latin typeface="Calibri"/>
                <a:cs typeface="Calibri"/>
              </a:rPr>
              <a:t>	27.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True</a:t>
            </a:r>
            <a:r>
              <a:rPr sz="1200" dirty="0">
                <a:latin typeface="Calibri"/>
                <a:cs typeface="Calibri"/>
              </a:rPr>
              <a:t>	28.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True</a:t>
            </a:r>
            <a:r>
              <a:rPr sz="1200" dirty="0">
                <a:latin typeface="Calibri"/>
                <a:cs typeface="Calibri"/>
              </a:rPr>
              <a:t>	29.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False</a:t>
            </a:r>
            <a:r>
              <a:rPr sz="1200" dirty="0">
                <a:latin typeface="Calibri"/>
                <a:cs typeface="Calibri"/>
              </a:rPr>
              <a:t>	30.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True </a:t>
            </a:r>
            <a:r>
              <a:rPr sz="1200" dirty="0">
                <a:latin typeface="Calibri"/>
                <a:cs typeface="Calibri"/>
              </a:rPr>
              <a:t>Part C: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Assertion-</a:t>
            </a:r>
            <a:r>
              <a:rPr sz="1200" dirty="0">
                <a:latin typeface="Calibri"/>
                <a:cs typeface="Calibri"/>
              </a:rPr>
              <a:t>Reason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(31–</a:t>
            </a:r>
            <a:r>
              <a:rPr sz="1200" spc="-25" dirty="0">
                <a:latin typeface="Calibri"/>
                <a:cs typeface="Calibri"/>
              </a:rPr>
              <a:t>35)</a:t>
            </a:r>
            <a:endParaRPr sz="1200">
              <a:latin typeface="Calibri"/>
              <a:cs typeface="Calibri"/>
            </a:endParaRPr>
          </a:p>
          <a:p>
            <a:pPr marL="167005" indent="-15430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6700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73355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58115" indent="-14541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5811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false.</a:t>
            </a:r>
            <a:endParaRPr sz="1200">
              <a:latin typeface="Calibri"/>
              <a:cs typeface="Calibri"/>
            </a:endParaRPr>
          </a:p>
          <a:p>
            <a:pPr marL="173355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true.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818515" indent="224154">
              <a:lnSpc>
                <a:spcPct val="116300"/>
              </a:lnSpc>
              <a:buAutoNum type="arabicPeriod" startAt="31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Assertion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(A):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regions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intensity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sharply. </a:t>
            </a:r>
            <a:r>
              <a:rPr sz="1200" dirty="0">
                <a:latin typeface="Calibri"/>
                <a:cs typeface="Calibri"/>
              </a:rPr>
              <a:t>Reason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(R):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boundaries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  <a:buFont typeface="Calibri"/>
              <a:buAutoNum type="arabicPeriod" startAt="31"/>
            </a:pP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buAutoNum type="arabicPeriod" startAt="31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Assertion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(A):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assigns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pixel-</a:t>
            </a:r>
            <a:r>
              <a:rPr sz="1200" dirty="0">
                <a:latin typeface="Calibri"/>
                <a:cs typeface="Calibri"/>
              </a:rPr>
              <a:t>wise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Reason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(R):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Semantic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differentiate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200">
              <a:latin typeface="Calibri"/>
              <a:cs typeface="Calibri"/>
            </a:endParaRPr>
          </a:p>
          <a:p>
            <a:pPr marL="12700" marR="756285" indent="224154">
              <a:lnSpc>
                <a:spcPct val="116399"/>
              </a:lnSpc>
              <a:buAutoNum type="arabicPeriod" startAt="33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Assertion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(A):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challenges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security. </a:t>
            </a:r>
            <a:r>
              <a:rPr sz="1200" dirty="0">
                <a:latin typeface="Calibri"/>
                <a:cs typeface="Calibri"/>
              </a:rPr>
              <a:t>Reason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(R):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surveillance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raise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concerns.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buFont typeface="Calibri"/>
              <a:buAutoNum type="arabicPeriod" startAt="33"/>
            </a:pPr>
            <a:endParaRPr sz="1200">
              <a:latin typeface="Calibri"/>
              <a:cs typeface="Calibri"/>
            </a:endParaRPr>
          </a:p>
          <a:p>
            <a:pPr marL="12700" marR="942340" indent="224154">
              <a:lnSpc>
                <a:spcPct val="118100"/>
              </a:lnSpc>
              <a:buAutoNum type="arabicPeriod" startAt="33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Assertion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(A):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Texture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smoothness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repetition. </a:t>
            </a:r>
            <a:r>
              <a:rPr sz="1200" dirty="0">
                <a:latin typeface="Calibri"/>
                <a:cs typeface="Calibri"/>
              </a:rPr>
              <a:t>Reason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(R):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brightness.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0"/>
              </a:spcBef>
              <a:buFont typeface="Calibri"/>
              <a:buAutoNum type="arabicPeriod" startAt="33"/>
            </a:pPr>
            <a:endParaRPr sz="1200">
              <a:latin typeface="Calibri"/>
              <a:cs typeface="Calibri"/>
            </a:endParaRPr>
          </a:p>
          <a:p>
            <a:pPr marL="12700" marR="165100" indent="224154">
              <a:lnSpc>
                <a:spcPct val="118200"/>
              </a:lnSpc>
              <a:buAutoNum type="arabicPeriod" startAt="33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Assertion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(A):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MRI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acquisition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scientific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fields. </a:t>
            </a:r>
            <a:r>
              <a:rPr sz="1200" dirty="0">
                <a:latin typeface="Calibri"/>
                <a:cs typeface="Calibri"/>
              </a:rPr>
              <a:t>Reason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(R):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intensity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scenes.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Answers:</a:t>
            </a:r>
            <a:r>
              <a:rPr sz="1200" b="1" spc="2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31.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32.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</a:t>
            </a:r>
            <a:r>
              <a:rPr sz="1200" b="1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33.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12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34.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</a:t>
            </a:r>
            <a:r>
              <a:rPr sz="1200" b="1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35.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C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Short </a:t>
            </a:r>
            <a:r>
              <a:rPr sz="1200" b="1" spc="-10" dirty="0"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Define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related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Artificial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Intelligence?</a:t>
            </a:r>
            <a:endParaRPr sz="1200">
              <a:latin typeface="Calibri"/>
              <a:cs typeface="Calibri"/>
            </a:endParaRPr>
          </a:p>
          <a:p>
            <a:pPr marL="12700" marR="93980">
              <a:lnSpc>
                <a:spcPct val="116300"/>
              </a:lnSpc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branch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20" dirty="0">
                <a:latin typeface="Calibri"/>
                <a:cs typeface="Calibri"/>
              </a:rPr>
              <a:t> data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models.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60"/>
              </a:spcBef>
              <a:buAutoNum type="arabicPeriod" startAt="2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digital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computer?</a:t>
            </a:r>
            <a:endParaRPr sz="1200">
              <a:latin typeface="Calibri"/>
              <a:cs typeface="Calibri"/>
            </a:endParaRPr>
          </a:p>
          <a:p>
            <a:pPr marL="12700" marR="247015">
              <a:lnSpc>
                <a:spcPct val="116300"/>
              </a:lnSpc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 corresponding</a:t>
            </a:r>
            <a:r>
              <a:rPr sz="1200" dirty="0">
                <a:latin typeface="Calibri"/>
                <a:cs typeface="Calibri"/>
              </a:rPr>
              <a:t> 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brightness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color.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65"/>
              </a:spcBef>
              <a:buAutoNum type="arabicPeriod" startAt="3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resolution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affect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quality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image?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resolution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sharper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images.</a:t>
            </a:r>
            <a:endParaRPr sz="1200">
              <a:latin typeface="Calibri"/>
              <a:cs typeface="Calibri"/>
            </a:endParaRPr>
          </a:p>
          <a:p>
            <a:pPr marL="12700" marR="570230" indent="151765">
              <a:lnSpc>
                <a:spcPct val="116399"/>
              </a:lnSpc>
              <a:spcBef>
                <a:spcPts val="20"/>
              </a:spcBef>
              <a:buAutoNum type="arabicPeriod" startAt="4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Differentiate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classification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example. </a:t>
            </a: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entire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"cat"),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"cat"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"dog"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bounding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boxes).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65"/>
              </a:spcBef>
              <a:buAutoNum type="arabicPeriod" startAt="4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Name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two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algorithms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mention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case.</a:t>
            </a:r>
            <a:endParaRPr sz="1200">
              <a:latin typeface="Calibri"/>
              <a:cs typeface="Calibri"/>
            </a:endParaRPr>
          </a:p>
          <a:p>
            <a:pPr marL="12700" marR="369570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R-CNN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YOLO.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surveillance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suspicious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 feeds.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135"/>
              </a:spcBef>
              <a:buAutoNum type="arabicPeriod" startAt="6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preprocessing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necessary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vision?</a:t>
            </a:r>
            <a:endParaRPr sz="1200">
              <a:latin typeface="Calibri"/>
              <a:cs typeface="Calibri"/>
            </a:endParaRPr>
          </a:p>
          <a:p>
            <a:pPr marL="12700" marR="316230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noise,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normalizing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contrast, </a:t>
            </a:r>
            <a:r>
              <a:rPr sz="1200" dirty="0">
                <a:latin typeface="Calibri"/>
                <a:cs typeface="Calibri"/>
              </a:rPr>
              <a:t>helping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accurately.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135"/>
              </a:spcBef>
              <a:buAutoNum type="arabicPeriod" startAt="7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feature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extraction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method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highlights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boundaries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important?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43650" cy="946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0365">
              <a:lnSpc>
                <a:spcPct val="116300"/>
              </a:lnSpc>
              <a:spcBef>
                <a:spcPts val="100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sharp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intensity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shapes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spc="-10" dirty="0">
                <a:latin typeface="Calibri"/>
                <a:cs typeface="Calibri"/>
              </a:rPr>
              <a:t>boundaries.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60"/>
              </a:spcBef>
              <a:buAutoNum type="arabicPeriod" startAt="8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histogram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equalization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improve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quality?</a:t>
            </a:r>
            <a:endParaRPr sz="1200">
              <a:latin typeface="Calibri"/>
              <a:cs typeface="Calibri"/>
            </a:endParaRPr>
          </a:p>
          <a:p>
            <a:pPr marL="12700" marR="215265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intensity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enhance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brightness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contrast,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hidden </a:t>
            </a:r>
            <a:r>
              <a:rPr sz="1200" dirty="0">
                <a:latin typeface="Calibri"/>
                <a:cs typeface="Calibri"/>
              </a:rPr>
              <a:t>details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visible.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135"/>
              </a:spcBef>
              <a:buAutoNum type="arabicPeriod" startAt="9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Write any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two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real-</a:t>
            </a:r>
            <a:r>
              <a:rPr sz="1200" b="1" dirty="0">
                <a:latin typeface="Calibri"/>
                <a:cs typeface="Calibri"/>
              </a:rPr>
              <a:t>life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applications</a:t>
            </a:r>
            <a:r>
              <a:rPr sz="1200" b="1" dirty="0">
                <a:latin typeface="Calibri"/>
                <a:cs typeface="Calibri"/>
              </a:rPr>
              <a:t> of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Vision.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(i)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(ii)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tumors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diseases.</a:t>
            </a:r>
            <a:endParaRPr sz="1200">
              <a:latin typeface="Calibri"/>
              <a:cs typeface="Calibri"/>
            </a:endParaRPr>
          </a:p>
          <a:p>
            <a:pPr marL="12700" marR="245110" indent="227965">
              <a:lnSpc>
                <a:spcPct val="116300"/>
              </a:lnSpc>
              <a:spcBef>
                <a:spcPts val="25"/>
              </a:spcBef>
              <a:buAutoNum type="arabicPeriod" startAt="10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Distinguish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semantic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instance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10" dirty="0">
                <a:latin typeface="Calibri"/>
                <a:cs typeface="Calibri"/>
              </a:rPr>
              <a:t> examples. </a:t>
            </a: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Semantic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together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"all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cars"),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whereas </a:t>
            </a:r>
            <a:r>
              <a:rPr sz="1200" dirty="0">
                <a:latin typeface="Calibri"/>
                <a:cs typeface="Calibri"/>
              </a:rPr>
              <a:t>instance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differentiates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"Car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1,"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"Car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2").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AutoNum type="arabicPeriod" startAt="10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10" dirty="0">
                <a:latin typeface="Calibri"/>
                <a:cs typeface="Calibri"/>
              </a:rPr>
              <a:t> acquisition? </a:t>
            </a:r>
            <a:r>
              <a:rPr sz="1200" b="1" dirty="0">
                <a:latin typeface="Calibri"/>
                <a:cs typeface="Calibri"/>
              </a:rPr>
              <a:t>Mention one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factor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affects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its</a:t>
            </a:r>
            <a:r>
              <a:rPr sz="1200" b="1" spc="-10" dirty="0">
                <a:latin typeface="Calibri"/>
                <a:cs typeface="Calibri"/>
              </a:rPr>
              <a:t> quality.</a:t>
            </a:r>
            <a:endParaRPr sz="1200">
              <a:latin typeface="Calibri"/>
              <a:cs typeface="Calibri"/>
            </a:endParaRPr>
          </a:p>
          <a:p>
            <a:pPr marL="12700" marR="20320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acquisition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cameras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scanners.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by </a:t>
            </a:r>
            <a:r>
              <a:rPr sz="1200" dirty="0">
                <a:latin typeface="Calibri"/>
                <a:cs typeface="Calibri"/>
              </a:rPr>
              <a:t>lighting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conditions.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5"/>
              </a:spcBef>
              <a:buAutoNum type="arabicPeriod" startAt="12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supervised learning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algorithm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10" dirty="0">
                <a:latin typeface="Calibri"/>
                <a:cs typeface="Calibri"/>
              </a:rPr>
              <a:t> classification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why?</a:t>
            </a:r>
            <a:endParaRPr sz="1200">
              <a:latin typeface="Calibri"/>
              <a:cs typeface="Calibri"/>
            </a:endParaRPr>
          </a:p>
          <a:p>
            <a:pPr marL="12700" marR="516255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K-Nearest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Neighbour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(KNN)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labeled examples.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5"/>
              </a:spcBef>
              <a:buAutoNum type="arabicPeriod" startAt="13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Why do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lighting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variations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</a:t>
            </a:r>
            <a:r>
              <a:rPr sz="1200" b="1" spc="-10" dirty="0">
                <a:latin typeface="Calibri"/>
                <a:cs typeface="Calibri"/>
              </a:rPr>
              <a:t> challenges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10" dirty="0">
                <a:latin typeface="Calibri"/>
                <a:cs typeface="Calibri"/>
              </a:rPr>
              <a:t> vision?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intensity,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reliable.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AutoNum type="arabicPeriod" startAt="14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raise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privacy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concerns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surveillance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systems?</a:t>
            </a:r>
            <a:endParaRPr sz="1200">
              <a:latin typeface="Calibri"/>
              <a:cs typeface="Calibri"/>
            </a:endParaRPr>
          </a:p>
          <a:p>
            <a:pPr marL="12700" marR="54610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continuously,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unauthorized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monitoring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personal data.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40"/>
              </a:spcBef>
              <a:buAutoNum type="arabicPeriod" startAt="15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 is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high-</a:t>
            </a:r>
            <a:r>
              <a:rPr sz="1200" b="1" dirty="0">
                <a:latin typeface="Calibri"/>
                <a:cs typeface="Calibri"/>
              </a:rPr>
              <a:t>level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processing</a:t>
            </a:r>
            <a:r>
              <a:rPr sz="1200" b="1" dirty="0">
                <a:latin typeface="Calibri"/>
                <a:cs typeface="Calibri"/>
              </a:rPr>
              <a:t> in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applied?</a:t>
            </a:r>
            <a:endParaRPr sz="1200">
              <a:latin typeface="Calibri"/>
              <a:cs typeface="Calibri"/>
            </a:endParaRPr>
          </a:p>
          <a:p>
            <a:pPr marL="12700" marR="34925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scenes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autonomous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vehicles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diagnostics.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5"/>
              </a:spcBef>
              <a:buAutoNum type="arabicPeriod" startAt="16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problem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posed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duplicate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false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content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vision?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Manipulated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images/videos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reputations.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AutoNum type="arabicPeriod" startAt="17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single-</a:t>
            </a:r>
            <a:r>
              <a:rPr sz="1200" b="1" dirty="0">
                <a:latin typeface="Calibri"/>
                <a:cs typeface="Calibri"/>
              </a:rPr>
              <a:t>object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tasks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multi-</a:t>
            </a:r>
            <a:r>
              <a:rPr sz="1200" b="1" dirty="0">
                <a:latin typeface="Calibri"/>
                <a:cs typeface="Calibri"/>
              </a:rPr>
              <a:t>object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tasks?</a:t>
            </a:r>
            <a:endParaRPr sz="1200">
              <a:latin typeface="Calibri"/>
              <a:cs typeface="Calibri"/>
            </a:endParaRPr>
          </a:p>
          <a:p>
            <a:pPr marL="12700" marR="207010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Single-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multi-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label </a:t>
            </a:r>
            <a:r>
              <a:rPr sz="1200" dirty="0">
                <a:latin typeface="Calibri"/>
                <a:cs typeface="Calibri"/>
              </a:rPr>
              <a:t>several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objects simultaneously.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5"/>
              </a:spcBef>
              <a:buAutoNum type="arabicPeriod" startAt="18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Convolutional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Neural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(CNNs)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preferred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feature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extraction?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CNNs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automatically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hierarchical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manual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effort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40"/>
              </a:spcBef>
              <a:buAutoNum type="arabicPeriod" startAt="19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application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urban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planners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detailed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city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aerial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imagery.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4"/>
              </a:spcBef>
              <a:buAutoNum type="arabicPeriod" startAt="20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resolution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affect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printed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photographs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project?</a:t>
            </a:r>
            <a:endParaRPr sz="1200">
              <a:latin typeface="Calibri"/>
              <a:cs typeface="Calibri"/>
            </a:endParaRPr>
          </a:p>
          <a:p>
            <a:pPr marL="12700" marR="249554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Answer: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resolution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resolution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blurriness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enlarged.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(4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Each)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459"/>
              </a:spcBef>
              <a:buAutoNum type="arabi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stages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suitable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examples.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Acquisition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cameras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scanners.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Preprocessing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Enhancing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(noise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reduction,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normalization).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Extraction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edges,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corners,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colors,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textures.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1290" algn="l"/>
              </a:tabLst>
            </a:pPr>
            <a:r>
              <a:rPr sz="1200" spc="-10" dirty="0">
                <a:latin typeface="Calibri"/>
                <a:cs typeface="Calibri"/>
              </a:rPr>
              <a:t>Detection/Segmentation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Locating 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45555" cy="96545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High-Level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Example: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Autonomous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vehicles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CV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scenes,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segmentation?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semantic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instance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examples.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regions.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Semantic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together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'car').</a:t>
            </a:r>
            <a:endParaRPr sz="1200">
              <a:latin typeface="Calibri"/>
              <a:cs typeface="Calibri"/>
            </a:endParaRPr>
          </a:p>
          <a:p>
            <a:pPr marL="12700" marR="204470" indent="82550">
              <a:lnSpc>
                <a:spcPct val="116300"/>
              </a:lnSpc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Instance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Differentiates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belong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 1,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2).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Describe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four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real-world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applications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 Vision.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media.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tumors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diseases.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Self-driving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vehicles,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pedestrians,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signals.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3D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robotics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AR/VR.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challenges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systems?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Reasoning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Difficulty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acquisition </a:t>
            </a:r>
            <a:r>
              <a:rPr sz="1200" dirty="0">
                <a:latin typeface="Calibri"/>
                <a:cs typeface="Calibri"/>
              </a:rPr>
              <a:t>due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lighting,</a:t>
            </a:r>
            <a:r>
              <a:rPr sz="1200" spc="-10" dirty="0">
                <a:latin typeface="Calibri"/>
                <a:cs typeface="Calibri"/>
              </a:rPr>
              <a:t> occlusion,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perspective.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0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Privacy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security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surveillance.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Spread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duplicate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misinformation.</a:t>
            </a:r>
            <a:endParaRPr sz="1200">
              <a:latin typeface="Calibri"/>
              <a:cs typeface="Calibri"/>
            </a:endParaRPr>
          </a:p>
          <a:p>
            <a:pPr marL="12700" marR="246379" indent="151765">
              <a:lnSpc>
                <a:spcPct val="116300"/>
              </a:lnSpc>
              <a:spcBef>
                <a:spcPts val="25"/>
              </a:spcBef>
              <a:buAutoNum type="arabicPeriod" startAt="2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Differentiate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classification,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localization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tasks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20" dirty="0">
                <a:latin typeface="Calibri"/>
                <a:cs typeface="Calibri"/>
              </a:rPr>
              <a:t> with </a:t>
            </a:r>
            <a:r>
              <a:rPr sz="1200" b="1" spc="-10" dirty="0">
                <a:latin typeface="Calibri"/>
                <a:cs typeface="Calibri"/>
              </a:rPr>
              <a:t>examples.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dirty="0">
                <a:latin typeface="Calibri"/>
                <a:cs typeface="Calibri"/>
              </a:rPr>
              <a:t> 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Assigns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single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entire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contains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dog).</a:t>
            </a:r>
            <a:endParaRPr sz="1200">
              <a:latin typeface="Calibri"/>
              <a:cs typeface="Calibri"/>
            </a:endParaRPr>
          </a:p>
          <a:p>
            <a:pPr marL="12700" marR="1397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draws bounding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image).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Localization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single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around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dog).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b="1" dirty="0">
                <a:latin typeface="Calibri"/>
                <a:cs typeface="Calibri"/>
              </a:rPr>
              <a:t>6.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preprocessing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techniques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improve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10" dirty="0">
                <a:latin typeface="Calibri"/>
                <a:cs typeface="Calibri"/>
              </a:rPr>
              <a:t> models.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Noise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blurriness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artifacts.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0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Normalization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Standardizes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consistency.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Resizing/Cropping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uniform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dimensions.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Histogram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equalization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brightness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contrast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7.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high-</a:t>
            </a:r>
            <a:r>
              <a:rPr sz="1200" b="1" dirty="0">
                <a:latin typeface="Calibri"/>
                <a:cs typeface="Calibri"/>
              </a:rPr>
              <a:t>level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decision-making?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High-level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scenes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to: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Assist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patterns.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Guide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autonomous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vehicles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conditions.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Enhance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surveillance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suspicious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activity.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8.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convolutional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neural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(CNNs)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widely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Vision.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Automatically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hierarchical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0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engineering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efforts.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tasks.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0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Work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0" dirty="0">
                <a:latin typeface="Calibri"/>
                <a:cs typeface="Calibri"/>
              </a:rPr>
              <a:t> datasets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9.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build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detailed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Aerial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topographic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captured.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roads,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vegetation.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Segmentation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detection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maps.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3D </a:t>
            </a:r>
            <a:r>
              <a:rPr sz="1200" spc="-10" dirty="0">
                <a:latin typeface="Calibri"/>
                <a:cs typeface="Calibri"/>
              </a:rPr>
              <a:t>reconstruction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 generate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city-scale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10.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Discuss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ethical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concerns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related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applications.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2292" y="408686"/>
            <a:ext cx="6371590" cy="88550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invasion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 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surveillance.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Security risks from</a:t>
            </a:r>
            <a:r>
              <a:rPr sz="1200" spc="-10" dirty="0">
                <a:latin typeface="Calibri"/>
                <a:cs typeface="Calibri"/>
              </a:rPr>
              <a:t> deepfakes</a:t>
            </a:r>
            <a:r>
              <a:rPr sz="1200" dirty="0">
                <a:latin typeface="Calibri"/>
                <a:cs typeface="Calibri"/>
              </a:rPr>
              <a:t> and</a:t>
            </a:r>
            <a:r>
              <a:rPr sz="1200" spc="-10" dirty="0">
                <a:latin typeface="Calibri"/>
                <a:cs typeface="Calibri"/>
              </a:rPr>
              <a:t> manipulated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media.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0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Regulatory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Risk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fairness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COMPETENCY</a:t>
            </a:r>
            <a:r>
              <a:rPr sz="1200" b="1" dirty="0">
                <a:latin typeface="Calibri"/>
                <a:cs typeface="Calibri"/>
              </a:rPr>
              <a:t> BASED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QUESTIONS:</a:t>
            </a:r>
            <a:endParaRPr sz="1200">
              <a:latin typeface="Calibri"/>
              <a:cs typeface="Calibri"/>
            </a:endParaRPr>
          </a:p>
          <a:p>
            <a:pPr marL="12700" marR="9144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Q1.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preparing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photos.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how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resolution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clarity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posters.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Explain.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Higher </a:t>
            </a:r>
            <a:r>
              <a:rPr sz="1200" spc="-10" dirty="0">
                <a:latin typeface="Calibri"/>
                <a:cs typeface="Calibri"/>
              </a:rPr>
              <a:t>resolution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pixels,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resulting 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sharper 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clearer prints.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Low-</a:t>
            </a:r>
            <a:r>
              <a:rPr sz="1200" spc="-10" dirty="0">
                <a:latin typeface="Calibri"/>
                <a:cs typeface="Calibri"/>
              </a:rPr>
              <a:t>resolution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blurry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enlarged.</a:t>
            </a:r>
            <a:endParaRPr sz="1200">
              <a:latin typeface="Calibri"/>
              <a:cs typeface="Calibri"/>
            </a:endParaRPr>
          </a:p>
          <a:p>
            <a:pPr marL="12700" marR="21971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Q2.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Riya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scanning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photos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album.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wonders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scanning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higher resolution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necessary.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advise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her?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Scanning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higher</a:t>
            </a:r>
            <a:r>
              <a:rPr sz="1200" spc="-10" dirty="0">
                <a:latin typeface="Calibri"/>
                <a:cs typeface="Calibri"/>
              </a:rPr>
              <a:t> resolution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viewed</a:t>
            </a:r>
            <a:r>
              <a:rPr sz="1200" spc="-25" dirty="0">
                <a:latin typeface="Calibri"/>
                <a:cs typeface="Calibri"/>
              </a:rPr>
              <a:t> or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printed.</a:t>
            </a:r>
            <a:endParaRPr sz="1200">
              <a:latin typeface="Calibri"/>
              <a:cs typeface="Calibri"/>
            </a:endParaRPr>
          </a:p>
          <a:p>
            <a:pPr marL="12700" marR="440690">
              <a:lnSpc>
                <a:spcPts val="1680"/>
              </a:lnSpc>
              <a:spcBef>
                <a:spcPts val="90"/>
              </a:spcBef>
            </a:pPr>
            <a:r>
              <a:rPr sz="1200" b="1" dirty="0">
                <a:latin typeface="Calibri"/>
                <a:cs typeface="Calibri"/>
              </a:rPr>
              <a:t>Q3.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museum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cameras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monitor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visitor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movement.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sudden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crowd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congestion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corridor?</a:t>
            </a:r>
            <a:endParaRPr sz="1200">
              <a:latin typeface="Calibri"/>
              <a:cs typeface="Calibri"/>
            </a:endParaRPr>
          </a:p>
          <a:p>
            <a:pPr marL="12700" marR="173990">
              <a:lnSpc>
                <a:spcPts val="1680"/>
              </a:lnSpc>
              <a:spcBef>
                <a:spcPts val="15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Corner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abrupt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movement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intersections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0" dirty="0">
                <a:latin typeface="Calibri"/>
                <a:cs typeface="Calibri"/>
              </a:rPr>
              <a:t> congestion occurs.</a:t>
            </a:r>
            <a:endParaRPr sz="1200">
              <a:latin typeface="Calibri"/>
              <a:cs typeface="Calibri"/>
            </a:endParaRPr>
          </a:p>
          <a:p>
            <a:pPr marL="12700" marR="40005">
              <a:lnSpc>
                <a:spcPts val="1680"/>
              </a:lnSpc>
              <a:spcBef>
                <a:spcPts val="15"/>
              </a:spcBef>
            </a:pPr>
            <a:r>
              <a:rPr sz="1200" b="1" dirty="0">
                <a:latin typeface="Calibri"/>
                <a:cs typeface="Calibri"/>
              </a:rPr>
              <a:t>Q4.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fabrics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(smooth,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rough,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patterned)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extraction </a:t>
            </a:r>
            <a:r>
              <a:rPr sz="1200" dirty="0">
                <a:latin typeface="Calibri"/>
                <a:cs typeface="Calibri"/>
              </a:rPr>
              <a:t>method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why?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surface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intensity.</a:t>
            </a:r>
            <a:endParaRPr sz="1200">
              <a:latin typeface="Calibri"/>
              <a:cs typeface="Calibri"/>
            </a:endParaRPr>
          </a:p>
          <a:p>
            <a:pPr marL="12700" marR="209550">
              <a:lnSpc>
                <a:spcPct val="116300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Q5.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fruit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packaging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separate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defective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conveyor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belt.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used?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isolates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inspection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sorting.</a:t>
            </a:r>
            <a:endParaRPr sz="1200">
              <a:latin typeface="Calibri"/>
              <a:cs typeface="Calibri"/>
            </a:endParaRPr>
          </a:p>
          <a:p>
            <a:pPr marL="12700" marR="4826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Q6.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government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satellite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forest,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urban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areas.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suitable?</a:t>
            </a:r>
            <a:endParaRPr sz="1200">
              <a:latin typeface="Calibri"/>
              <a:cs typeface="Calibri"/>
            </a:endParaRPr>
          </a:p>
          <a:p>
            <a:pPr marL="12700" marR="15875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Semantic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broad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distinguishing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individual instances.</a:t>
            </a:r>
            <a:endParaRPr sz="1200">
              <a:latin typeface="Calibri"/>
              <a:cs typeface="Calibri"/>
            </a:endParaRPr>
          </a:p>
          <a:p>
            <a:pPr marL="12700" marR="28067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Q7.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interior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interiors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photographs.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 vision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0" dirty="0">
                <a:latin typeface="Calibri"/>
                <a:cs typeface="Calibri"/>
              </a:rPr>
              <a:t> help?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vision.</a:t>
            </a:r>
            <a:endParaRPr sz="1200">
              <a:latin typeface="Calibri"/>
              <a:cs typeface="Calibri"/>
            </a:endParaRPr>
          </a:p>
          <a:p>
            <a:pPr marL="12700" marR="257175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Q8.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self-driving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pedestrians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vehicles.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capability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enhanced?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YOLO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R-CNN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25" dirty="0">
                <a:latin typeface="Calibri"/>
                <a:cs typeface="Calibri"/>
              </a:rPr>
              <a:t> in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real</a:t>
            </a:r>
            <a:r>
              <a:rPr sz="1200" spc="-10" dirty="0">
                <a:latin typeface="Calibri"/>
                <a:cs typeface="Calibri"/>
              </a:rPr>
              <a:t> time.</a:t>
            </a:r>
            <a:endParaRPr sz="1200">
              <a:latin typeface="Calibri"/>
              <a:cs typeface="Calibri"/>
            </a:endParaRPr>
          </a:p>
          <a:p>
            <a:pPr marL="12700" marR="10795">
              <a:lnSpc>
                <a:spcPts val="1680"/>
              </a:lnSpc>
              <a:spcBef>
                <a:spcPts val="90"/>
              </a:spcBef>
            </a:pPr>
            <a:r>
              <a:rPr sz="1200" b="1" dirty="0">
                <a:latin typeface="Calibri"/>
                <a:cs typeface="Calibri"/>
              </a:rPr>
              <a:t>Q9.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platform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appear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never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said.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called?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(deepfake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manipulation).</a:t>
            </a:r>
            <a:endParaRPr sz="1200">
              <a:latin typeface="Calibri"/>
              <a:cs typeface="Calibri"/>
            </a:endParaRPr>
          </a:p>
          <a:p>
            <a:pPr marL="12700" marR="61722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Q10.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agency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verify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doctored.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major </a:t>
            </a:r>
            <a:r>
              <a:rPr sz="1200" dirty="0">
                <a:latin typeface="Calibri"/>
                <a:cs typeface="Calibri"/>
              </a:rPr>
              <a:t>challenge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represent?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Ans: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duplicate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manipulated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misinformation.</a:t>
            </a:r>
            <a:endParaRPr sz="12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210"/>
              </a:spcBef>
            </a:pPr>
            <a:r>
              <a:rPr sz="1600" b="1" dirty="0">
                <a:latin typeface="Calibri"/>
                <a:cs typeface="Calibri"/>
              </a:rPr>
              <a:t>UNIT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4: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AI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WITH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ORANGE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DATA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MINING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TOOL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9436100"/>
            <a:ext cx="6356350" cy="22225"/>
            <a:chOff x="574675" y="9436100"/>
            <a:chExt cx="6356350" cy="22225"/>
          </a:xfrm>
        </p:grpSpPr>
        <p:sp>
          <p:nvSpPr>
            <p:cNvPr id="4" name="object 4"/>
            <p:cNvSpPr/>
            <p:nvPr/>
          </p:nvSpPr>
          <p:spPr>
            <a:xfrm>
              <a:off x="574675" y="94360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943895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9438957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9442132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945483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9454832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100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2092325"/>
            <a:ext cx="6356350" cy="19685"/>
            <a:chOff x="574675" y="2092325"/>
            <a:chExt cx="6356350" cy="19685"/>
          </a:xfrm>
        </p:grpSpPr>
        <p:sp>
          <p:nvSpPr>
            <p:cNvPr id="3" name="object 3"/>
            <p:cNvSpPr/>
            <p:nvPr/>
          </p:nvSpPr>
          <p:spPr>
            <a:xfrm>
              <a:off x="574675" y="20923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209296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209295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209613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210883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210883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74675" y="4016375"/>
            <a:ext cx="6356350" cy="20320"/>
            <a:chOff x="574675" y="4016375"/>
            <a:chExt cx="6356350" cy="20320"/>
          </a:xfrm>
        </p:grpSpPr>
        <p:sp>
          <p:nvSpPr>
            <p:cNvPr id="10" name="object 10"/>
            <p:cNvSpPr/>
            <p:nvPr/>
          </p:nvSpPr>
          <p:spPr>
            <a:xfrm>
              <a:off x="574675" y="40163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27596" y="401764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992" y="401764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402081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40335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403351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74675" y="5299075"/>
            <a:ext cx="6356350" cy="20955"/>
            <a:chOff x="574675" y="5299075"/>
            <a:chExt cx="6356350" cy="20955"/>
          </a:xfrm>
        </p:grpSpPr>
        <p:sp>
          <p:nvSpPr>
            <p:cNvPr id="17" name="object 17"/>
            <p:cNvSpPr/>
            <p:nvPr/>
          </p:nvSpPr>
          <p:spPr>
            <a:xfrm>
              <a:off x="574675" y="52990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27596" y="530059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992" y="5300598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27596" y="530377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531647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5316473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74675" y="7439025"/>
            <a:ext cx="6356350" cy="21590"/>
            <a:chOff x="574675" y="7439025"/>
            <a:chExt cx="6356350" cy="21590"/>
          </a:xfrm>
        </p:grpSpPr>
        <p:sp>
          <p:nvSpPr>
            <p:cNvPr id="24" name="object 24"/>
            <p:cNvSpPr/>
            <p:nvPr/>
          </p:nvSpPr>
          <p:spPr>
            <a:xfrm>
              <a:off x="574675" y="74390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27596" y="74411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7441183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27596" y="7444358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4992" y="745705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4992" y="7457058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574675" y="8937625"/>
            <a:ext cx="6356350" cy="21590"/>
            <a:chOff x="574675" y="8937625"/>
            <a:chExt cx="6356350" cy="21590"/>
          </a:xfrm>
        </p:grpSpPr>
        <p:sp>
          <p:nvSpPr>
            <p:cNvPr id="31" name="object 31"/>
            <p:cNvSpPr/>
            <p:nvPr/>
          </p:nvSpPr>
          <p:spPr>
            <a:xfrm>
              <a:off x="574675" y="89376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927596" y="894016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4992" y="894016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927596" y="894333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4992" y="89560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4992" y="895603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33375" y="408686"/>
            <a:ext cx="6604000" cy="94386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spc="-10" dirty="0">
                <a:latin typeface="Calibri"/>
                <a:cs typeface="Calibri"/>
              </a:rPr>
              <a:t>Overview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introduces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Orange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Mining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open-</a:t>
            </a:r>
            <a:r>
              <a:rPr sz="1200" b="1" dirty="0">
                <a:latin typeface="Calibri"/>
                <a:cs typeface="Calibri"/>
              </a:rPr>
              <a:t>source,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component-</a:t>
            </a:r>
            <a:r>
              <a:rPr sz="1200" b="1" dirty="0">
                <a:latin typeface="Calibri"/>
                <a:cs typeface="Calibri"/>
              </a:rPr>
              <a:t>based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visual</a:t>
            </a:r>
            <a:endParaRPr sz="1200">
              <a:latin typeface="Calibri"/>
              <a:cs typeface="Calibri"/>
            </a:endParaRPr>
          </a:p>
          <a:p>
            <a:pPr marL="241300" marR="401320">
              <a:lnSpc>
                <a:spcPct val="116300"/>
              </a:lnSpc>
              <a:spcBef>
                <a:spcPts val="25"/>
              </a:spcBef>
            </a:pPr>
            <a:r>
              <a:rPr sz="1200" b="1" spc="-10" dirty="0">
                <a:latin typeface="Calibri"/>
                <a:cs typeface="Calibri"/>
              </a:rPr>
              <a:t>programming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tool </a:t>
            </a:r>
            <a:r>
              <a:rPr sz="1200" dirty="0">
                <a:latin typeface="Calibri"/>
                <a:cs typeface="Calibri"/>
              </a:rPr>
              <a:t>designed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Science,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Natural </a:t>
            </a:r>
            <a:r>
              <a:rPr sz="1200" b="1" dirty="0">
                <a:latin typeface="Calibri"/>
                <a:cs typeface="Calibri"/>
              </a:rPr>
              <a:t>Language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(NLP)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hands-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workflows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dragging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connecting widgets</a:t>
            </a:r>
            <a:r>
              <a:rPr sz="1200" spc="-10" dirty="0">
                <a:latin typeface="Calibri"/>
                <a:cs typeface="Calibri"/>
              </a:rPr>
              <a:t>, </a:t>
            </a:r>
            <a:r>
              <a:rPr sz="1200" dirty="0">
                <a:latin typeface="Calibri"/>
                <a:cs typeface="Calibri"/>
              </a:rPr>
              <a:t>enabling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</a:t>
            </a:r>
            <a:r>
              <a:rPr sz="1200" spc="-10" dirty="0">
                <a:latin typeface="Calibri"/>
                <a:cs typeface="Calibri"/>
              </a:rPr>
              <a:t>world applications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encouraging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creativity,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collaboration,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practical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problem-</a:t>
            </a:r>
            <a:r>
              <a:rPr sz="1200" spc="-10" dirty="0">
                <a:latin typeface="Calibri"/>
                <a:cs typeface="Calibri"/>
              </a:rPr>
              <a:t>solving.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Objectives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Gain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comprehensive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understanding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Orange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capabilities.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Explore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visualization,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preprocessing,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modeling,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evaluation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practical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exercises.</a:t>
            </a:r>
            <a:endParaRPr sz="1200">
              <a:latin typeface="Calibri"/>
              <a:cs typeface="Calibri"/>
            </a:endParaRPr>
          </a:p>
          <a:p>
            <a:pPr marL="241300" marR="10160" indent="-229235">
              <a:lnSpc>
                <a:spcPct val="116199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Apply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Orange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NLP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preprocessing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sentiment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workflows </a:t>
            </a:r>
            <a:r>
              <a:rPr sz="1200" dirty="0">
                <a:latin typeface="Calibri"/>
                <a:cs typeface="Calibri"/>
              </a:rPr>
              <a:t>to </a:t>
            </a:r>
            <a:r>
              <a:rPr sz="1200" b="1" dirty="0">
                <a:latin typeface="Calibri"/>
                <a:cs typeface="Calibri"/>
              </a:rPr>
              <a:t>analyze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interpret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effectively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Demonstrate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problem-</a:t>
            </a:r>
            <a:r>
              <a:rPr sz="1200" dirty="0">
                <a:latin typeface="Calibri"/>
                <a:cs typeface="Calibri"/>
              </a:rPr>
              <a:t>solving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real-world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scenarios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Orange.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Prerequisites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have: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r>
              <a:rPr sz="1200" dirty="0">
                <a:latin typeface="Calibri"/>
                <a:cs typeface="Calibri"/>
              </a:rPr>
              <a:t> 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 Science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Machine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concepts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Awareness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NLP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terminology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Knowledge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classification,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clustering,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evaluation metrics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Key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Concepts</a:t>
            </a:r>
            <a:endParaRPr sz="1200">
              <a:latin typeface="Calibri"/>
              <a:cs typeface="Calibri"/>
            </a:endParaRPr>
          </a:p>
          <a:p>
            <a:pPr marL="241300" marR="50800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Mining: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meaningful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large datasets.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Orange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Mining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Tool: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open-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platform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drag-</a:t>
            </a:r>
            <a:r>
              <a:rPr sz="1200" spc="-10" dirty="0">
                <a:latin typeface="Calibri"/>
                <a:cs typeface="Calibri"/>
              </a:rPr>
              <a:t>and-</a:t>
            </a:r>
            <a:r>
              <a:rPr sz="1200" spc="-20" dirty="0">
                <a:latin typeface="Calibri"/>
                <a:cs typeface="Calibri"/>
              </a:rPr>
              <a:t>drop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interface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0" dirty="0">
                <a:latin typeface="Calibri"/>
                <a:cs typeface="Calibri"/>
              </a:rPr>
              <a:t> tasks.</a:t>
            </a:r>
            <a:endParaRPr sz="1200">
              <a:latin typeface="Calibri"/>
              <a:cs typeface="Calibri"/>
            </a:endParaRPr>
          </a:p>
          <a:p>
            <a:pPr marL="241300" marR="349250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Widgets: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loading</a:t>
            </a:r>
            <a:r>
              <a:rPr sz="1200" spc="-10" dirty="0">
                <a:latin typeface="Calibri"/>
                <a:cs typeface="Calibri"/>
              </a:rPr>
              <a:t> datasets,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models, </a:t>
            </a:r>
            <a:r>
              <a:rPr sz="1200" dirty="0">
                <a:latin typeface="Calibri"/>
                <a:cs typeface="Calibri"/>
              </a:rPr>
              <a:t>evaluating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results.</a:t>
            </a:r>
            <a:endParaRPr sz="1200">
              <a:latin typeface="Calibri"/>
              <a:cs typeface="Calibri"/>
            </a:endParaRPr>
          </a:p>
          <a:p>
            <a:pPr marL="241300" marR="211454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Applications: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(tabular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analysis),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(image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analytics),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NLP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(text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Beneficiaries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Orange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Tool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Analysts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Scientists: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Simplifies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advanced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professionals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expertise.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Researchers: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exploration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hypothesis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validation.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Educators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Businesses: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Open-Source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Community: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Offers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customizable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users.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Components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Orange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Tool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Blank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Canvas: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Workspace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workflows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dragging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connecting widgets.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Widgets: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loading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visualization,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Connectors: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widgets,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flow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74675" y="10007600"/>
            <a:ext cx="6356350" cy="22225"/>
            <a:chOff x="574675" y="10007600"/>
            <a:chExt cx="6356350" cy="22225"/>
          </a:xfrm>
        </p:grpSpPr>
        <p:sp>
          <p:nvSpPr>
            <p:cNvPr id="39" name="object 39"/>
            <p:cNvSpPr/>
            <p:nvPr/>
          </p:nvSpPr>
          <p:spPr>
            <a:xfrm>
              <a:off x="574675" y="100075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927596" y="1001045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74992" y="10010457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927596" y="10013632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74992" y="1002633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74992" y="10026332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101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2092325"/>
            <a:ext cx="6356350" cy="19685"/>
            <a:chOff x="574675" y="2092325"/>
            <a:chExt cx="6356350" cy="19685"/>
          </a:xfrm>
        </p:grpSpPr>
        <p:sp>
          <p:nvSpPr>
            <p:cNvPr id="3" name="object 3"/>
            <p:cNvSpPr/>
            <p:nvPr/>
          </p:nvSpPr>
          <p:spPr>
            <a:xfrm>
              <a:off x="574675" y="20923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209296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209295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209613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210883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210883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74675" y="4232275"/>
            <a:ext cx="6356350" cy="20320"/>
            <a:chOff x="574675" y="4232275"/>
            <a:chExt cx="6356350" cy="20320"/>
          </a:xfrm>
        </p:grpSpPr>
        <p:sp>
          <p:nvSpPr>
            <p:cNvPr id="10" name="object 10"/>
            <p:cNvSpPr/>
            <p:nvPr/>
          </p:nvSpPr>
          <p:spPr>
            <a:xfrm>
              <a:off x="574675" y="42322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27596" y="423354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992" y="423354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423671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42494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424941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74675" y="6156325"/>
            <a:ext cx="6356350" cy="20955"/>
            <a:chOff x="574675" y="6156325"/>
            <a:chExt cx="6356350" cy="20955"/>
          </a:xfrm>
        </p:grpSpPr>
        <p:sp>
          <p:nvSpPr>
            <p:cNvPr id="17" name="object 17"/>
            <p:cNvSpPr/>
            <p:nvPr/>
          </p:nvSpPr>
          <p:spPr>
            <a:xfrm>
              <a:off x="574675" y="61563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27596" y="61582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992" y="615822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27596" y="616140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617410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617410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74675" y="8296275"/>
            <a:ext cx="6356350" cy="21590"/>
            <a:chOff x="574675" y="8296275"/>
            <a:chExt cx="6356350" cy="21590"/>
          </a:xfrm>
        </p:grpSpPr>
        <p:sp>
          <p:nvSpPr>
            <p:cNvPr id="24" name="object 24"/>
            <p:cNvSpPr/>
            <p:nvPr/>
          </p:nvSpPr>
          <p:spPr>
            <a:xfrm>
              <a:off x="574675" y="82962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27596" y="82988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829881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27596" y="830198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4992" y="831469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4992" y="831468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33375" y="408686"/>
            <a:ext cx="6042660" cy="879729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Default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Widget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Categories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Widgets: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Table).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Transform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Widgets: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Clean,</a:t>
            </a:r>
            <a:r>
              <a:rPr sz="1200" spc="-10" dirty="0">
                <a:latin typeface="Calibri"/>
                <a:cs typeface="Calibri"/>
              </a:rPr>
              <a:t> preprocess,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transform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Visualize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Widgets: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scatter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plots,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plots,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histograms,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heatmaps.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Model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Widgets: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(classification,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regression).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Evaluate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Widgets: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F1-</a:t>
            </a:r>
            <a:r>
              <a:rPr sz="1200" spc="-10" dirty="0">
                <a:latin typeface="Calibri"/>
                <a:cs typeface="Calibri"/>
              </a:rPr>
              <a:t>score.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Unsupervised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Widgets: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clustering,</a:t>
            </a:r>
            <a:r>
              <a:rPr sz="1200" spc="-10" dirty="0">
                <a:latin typeface="Calibri"/>
                <a:cs typeface="Calibri"/>
              </a:rPr>
              <a:t> dimensionality reduction,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mining.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Key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Domains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Orange</a:t>
            </a:r>
            <a:endParaRPr sz="1200">
              <a:latin typeface="Calibri"/>
              <a:cs typeface="Calibri"/>
            </a:endParaRPr>
          </a:p>
          <a:p>
            <a:pPr marL="393065" lvl="1" indent="-151765">
              <a:lnSpc>
                <a:spcPct val="100000"/>
              </a:lnSpc>
              <a:spcBef>
                <a:spcPts val="235"/>
              </a:spcBef>
              <a:buClr>
                <a:srgbClr val="528135"/>
              </a:buClr>
              <a:buFont typeface="Calibri"/>
              <a:buAutoNum type="arabicPeriod"/>
              <a:tabLst>
                <a:tab pos="393065" algn="l"/>
              </a:tabLst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Data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Science</a:t>
            </a:r>
            <a:r>
              <a:rPr sz="1200" b="1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with</a:t>
            </a:r>
            <a:r>
              <a:rPr sz="1200" b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Orange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Load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Iris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Flower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Classification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Load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Iris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dataset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widget.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Explore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Scatter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Plot.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classifier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 </a:t>
            </a:r>
            <a:r>
              <a:rPr sz="1200" b="1" dirty="0">
                <a:latin typeface="Calibri"/>
                <a:cs typeface="Calibri"/>
              </a:rPr>
              <a:t>Predictions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widget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samples.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Test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Score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Confusion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Matrix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Concepts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covered: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Cross-validation,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precision,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recall,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F1-</a:t>
            </a:r>
            <a:r>
              <a:rPr sz="1200" spc="-10" dirty="0">
                <a:latin typeface="Calibri"/>
                <a:cs typeface="Calibri"/>
              </a:rPr>
              <a:t>score.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2.</a:t>
            </a:r>
            <a:r>
              <a:rPr sz="1200" b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Computer</a:t>
            </a:r>
            <a:r>
              <a:rPr sz="1200" b="1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Vision</a:t>
            </a:r>
            <a:r>
              <a:rPr sz="1200" b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with</a:t>
            </a:r>
            <a:r>
              <a:rPr sz="1200" b="1" spc="-5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Orange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Add-</a:t>
            </a:r>
            <a:r>
              <a:rPr sz="1200" b="1" spc="-25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vs.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Clustering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Import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widget.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embeddings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Embedding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Compute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Distance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widget.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Hierarchical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Clustering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Viewer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Applications: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clustering</a:t>
            </a:r>
            <a:r>
              <a:rPr sz="1200" spc="-10" dirty="0">
                <a:latin typeface="Calibri"/>
                <a:cs typeface="Calibri"/>
              </a:rPr>
              <a:t> tasks.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3.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NLP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with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Orange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</a:t>
            </a:r>
            <a:r>
              <a:rPr sz="1200" b="1" dirty="0">
                <a:latin typeface="Calibri"/>
                <a:cs typeface="Calibri"/>
              </a:rPr>
              <a:t>Text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Add-</a:t>
            </a:r>
            <a:r>
              <a:rPr sz="1200" b="1" spc="-25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Example Workflow: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Load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Corpus/Corpus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Creator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frequency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Cloud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marR="774700" indent="-229235">
              <a:lnSpc>
                <a:spcPts val="1700"/>
              </a:lnSpc>
              <a:spcBef>
                <a:spcPts val="7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Preprocess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Tokenize,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lowercase,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punctuation,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stopwords,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apply stemming/lemmatization.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sentiment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topic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modeling.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Outcome: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insights.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Hands-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Practice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Ideas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Science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Project: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fruits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vegetables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nutritional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Project: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animals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birds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similarities.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Text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Analysis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Project: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frequent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story/article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NLP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tools.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74675" y="9366250"/>
            <a:ext cx="6356350" cy="22225"/>
            <a:chOff x="574675" y="9366250"/>
            <a:chExt cx="6356350" cy="22225"/>
          </a:xfrm>
        </p:grpSpPr>
        <p:sp>
          <p:nvSpPr>
            <p:cNvPr id="32" name="object 32"/>
            <p:cNvSpPr/>
            <p:nvPr/>
          </p:nvSpPr>
          <p:spPr>
            <a:xfrm>
              <a:off x="574675" y="93662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927596" y="936917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4992" y="9369170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927596" y="937234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4992" y="938504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74992" y="9385045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102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2292" y="380111"/>
            <a:ext cx="1212215" cy="50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825" marR="5080" indent="-365125">
              <a:lnSpc>
                <a:spcPct val="1319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Evaluation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Metrics Metric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03676" y="679831"/>
            <a:ext cx="546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Purpose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0867" y="865886"/>
            <a:ext cx="602615" cy="10325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38100"/>
              </a:lnSpc>
              <a:spcBef>
                <a:spcPts val="85"/>
              </a:spcBef>
            </a:pPr>
            <a:r>
              <a:rPr sz="1200" b="1" spc="-10" dirty="0">
                <a:latin typeface="Calibri"/>
                <a:cs typeface="Calibri"/>
              </a:rPr>
              <a:t>Accuracy Precision Recall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200" b="1" spc="-10" dirty="0">
                <a:latin typeface="Calibri"/>
                <a:cs typeface="Calibri"/>
              </a:rPr>
              <a:t>F1-Score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24660" y="865886"/>
            <a:ext cx="4092575" cy="10325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654685">
              <a:lnSpc>
                <a:spcPct val="13810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Measures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overall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correctness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predictions.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Proportion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positives. Proportion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positives.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200" dirty="0">
                <a:latin typeface="Calibri"/>
                <a:cs typeface="Calibri"/>
              </a:rPr>
              <a:t>Harmonic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balanced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74675" y="2339975"/>
            <a:ext cx="6356350" cy="19685"/>
            <a:chOff x="574675" y="2339975"/>
            <a:chExt cx="6356350" cy="19685"/>
          </a:xfrm>
        </p:grpSpPr>
        <p:sp>
          <p:nvSpPr>
            <p:cNvPr id="7" name="object 7"/>
            <p:cNvSpPr/>
            <p:nvPr/>
          </p:nvSpPr>
          <p:spPr>
            <a:xfrm>
              <a:off x="574675" y="23399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27596" y="23406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234060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27596" y="234378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4992" y="23564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992" y="235648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74675" y="6403975"/>
            <a:ext cx="6356350" cy="20955"/>
            <a:chOff x="574675" y="6403975"/>
            <a:chExt cx="6356350" cy="20955"/>
          </a:xfrm>
        </p:grpSpPr>
        <p:sp>
          <p:nvSpPr>
            <p:cNvPr id="14" name="object 14"/>
            <p:cNvSpPr/>
            <p:nvPr/>
          </p:nvSpPr>
          <p:spPr>
            <a:xfrm>
              <a:off x="574675" y="64039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640588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640587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27596" y="640905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4992" y="642175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992" y="642175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74675" y="9185275"/>
            <a:ext cx="6356350" cy="21590"/>
            <a:chOff x="574675" y="9185275"/>
            <a:chExt cx="6356350" cy="21590"/>
          </a:xfrm>
        </p:grpSpPr>
        <p:sp>
          <p:nvSpPr>
            <p:cNvPr id="21" name="object 21"/>
            <p:cNvSpPr/>
            <p:nvPr/>
          </p:nvSpPr>
          <p:spPr>
            <a:xfrm>
              <a:off x="574675" y="91852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27596" y="91878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74992" y="918781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27596" y="919098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920369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920368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33375" y="1940559"/>
            <a:ext cx="6537959" cy="794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Confusion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Matrix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TP,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TN,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FP,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Exercises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A.</a:t>
            </a:r>
            <a:r>
              <a:rPr sz="1200" b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Multiple</a:t>
            </a:r>
            <a:r>
              <a:rPr sz="1200" b="1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Choice</a:t>
            </a:r>
            <a:r>
              <a:rPr sz="1200" b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Widget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calculating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precision,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recall,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F1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score: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Test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Score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 startAt="2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Widget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breakdown: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c.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Confusion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Matrix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40"/>
              </a:spcBef>
              <a:buAutoNum type="arabicPeriod" startAt="3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Widget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 </a:t>
            </a:r>
            <a:r>
              <a:rPr sz="1200" spc="-10" dirty="0">
                <a:latin typeface="Calibri"/>
                <a:cs typeface="Calibri"/>
              </a:rPr>
              <a:t>normalization: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Preprocess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Text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 startAt="4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Cross-validation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Rotation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Estimation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 startAt="5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frequent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appear</a:t>
            </a:r>
            <a:r>
              <a:rPr sz="1200" spc="-10" dirty="0">
                <a:latin typeface="Calibri"/>
                <a:cs typeface="Calibri"/>
              </a:rPr>
              <a:t> larger.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spc="-20" dirty="0">
                <a:latin typeface="Calibri"/>
                <a:cs typeface="Calibri"/>
              </a:rPr>
              <a:t>True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 startAt="6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Widget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converting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representation: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Embedding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 startAt="7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Widget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similarities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embeddings: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Distance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40"/>
              </a:spcBef>
              <a:buAutoNum type="arabicPeriod" startAt="8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Lines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widgets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together: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Connectors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B.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Short</a:t>
            </a:r>
            <a:r>
              <a:rPr sz="1200" b="1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Answer</a:t>
            </a:r>
            <a:r>
              <a:rPr sz="1200" b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List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three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components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Orange.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Blank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Canvas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Widgets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Connectors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2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Cross-Validation?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 estimation.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40"/>
              </a:spcBef>
              <a:buFont typeface="Calibri"/>
              <a:buAutoNum type="arabicPeriod" startAt="3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Purpose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Corpus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Viewer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widget: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browse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search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terms.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4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Preprocess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</a:t>
            </a:r>
            <a:r>
              <a:rPr sz="1200" b="1" spc="-10" dirty="0">
                <a:latin typeface="Calibri"/>
                <a:cs typeface="Calibri"/>
              </a:rPr>
              <a:t> widget: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NLP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10" dirty="0">
                <a:latin typeface="Calibri"/>
                <a:cs typeface="Calibri"/>
              </a:rPr>
              <a:t> (tokenization,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stopword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removal,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etc.).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C.</a:t>
            </a:r>
            <a:r>
              <a:rPr sz="1200" b="1" spc="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Competency-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Based</a:t>
            </a:r>
            <a:r>
              <a:rPr sz="1200" b="1" spc="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1.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open-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mining?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Orange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Mining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Tool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103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4410710" cy="130873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35"/>
              </a:spcBef>
              <a:buAutoNum type="arabicPeriod" startAt="2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Add-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Add-</a:t>
            </a:r>
            <a:r>
              <a:rPr sz="1200" b="1" spc="-25" dirty="0">
                <a:latin typeface="Calibri"/>
                <a:cs typeface="Calibri"/>
              </a:rPr>
              <a:t>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 startAt="3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Add-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processing: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Text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Add-</a:t>
            </a:r>
            <a:r>
              <a:rPr sz="1200" b="1" spc="-25" dirty="0">
                <a:latin typeface="Calibri"/>
                <a:cs typeface="Calibri"/>
              </a:rPr>
              <a:t>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 startAt="4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Widget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class-</a:t>
            </a:r>
            <a:r>
              <a:rPr sz="1200" dirty="0">
                <a:latin typeface="Calibri"/>
                <a:cs typeface="Calibri"/>
              </a:rPr>
              <a:t>wise </a:t>
            </a:r>
            <a:r>
              <a:rPr sz="1200" spc="-10" dirty="0">
                <a:latin typeface="Calibri"/>
                <a:cs typeface="Calibri"/>
              </a:rPr>
              <a:t>performance: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Confusion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Matrix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435356"/>
            <a:ext cx="6460490" cy="2850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0" algn="ct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/>
                <a:cs typeface="Calibri"/>
              </a:rPr>
              <a:t>UNIT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5:</a:t>
            </a:r>
            <a:r>
              <a:rPr sz="1600" b="1" spc="-10" dirty="0">
                <a:latin typeface="Calibri"/>
                <a:cs typeface="Calibri"/>
              </a:rPr>
              <a:t> INTRODUCTION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TO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BIG DATA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AND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DATA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ANALYTICS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6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ts val="1680"/>
              </a:lnSpc>
              <a:spcBef>
                <a:spcPts val="9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Small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easily</a:t>
            </a:r>
            <a:r>
              <a:rPr sz="1200" spc="-10" dirty="0">
                <a:latin typeface="Calibri"/>
                <a:cs typeface="Calibri"/>
              </a:rPr>
              <a:t> comprehensible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easily accessible,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informative,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actionable.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241300" marR="145415">
              <a:lnSpc>
                <a:spcPts val="168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10" dirty="0">
                <a:latin typeface="Calibri"/>
                <a:cs typeface="Calibri"/>
              </a:rPr>
              <a:t> choices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everyday</a:t>
            </a:r>
            <a:r>
              <a:rPr sz="1200" spc="-10" dirty="0">
                <a:latin typeface="Calibri"/>
                <a:cs typeface="Calibri"/>
              </a:rPr>
              <a:t> tasks.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might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daily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decide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restock.</a:t>
            </a:r>
            <a:endParaRPr sz="1200">
              <a:latin typeface="Calibri"/>
              <a:cs typeface="Calibri"/>
            </a:endParaRPr>
          </a:p>
          <a:p>
            <a:pPr marL="241300" marR="110489" indent="-229235">
              <a:lnSpc>
                <a:spcPts val="1680"/>
              </a:lnSpc>
              <a:spcBef>
                <a:spcPts val="1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extremely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databases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handle.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transactional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(online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purchases),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(sensor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readings),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(social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posts).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use</a:t>
            </a:r>
            <a:endParaRPr sz="1200">
              <a:latin typeface="Calibri"/>
              <a:cs typeface="Calibri"/>
            </a:endParaRPr>
          </a:p>
          <a:p>
            <a:pPr marL="241300" marR="2984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effectively,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companies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0" dirty="0">
                <a:latin typeface="Calibri"/>
                <a:cs typeface="Calibri"/>
              </a:rPr>
              <a:t> Amazon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Netflix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users’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activities.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2292" y="5584697"/>
            <a:ext cx="2454910" cy="109347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data:</a:t>
            </a:r>
            <a:endParaRPr sz="120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Semi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48590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Unstructured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375" y="9104185"/>
            <a:ext cx="620712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Advantages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 </a:t>
            </a:r>
            <a:r>
              <a:rPr sz="1200" b="1" spc="-10" dirty="0">
                <a:latin typeface="Calibri"/>
                <a:cs typeface="Calibri"/>
              </a:rPr>
              <a:t>Disadvantages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 </a:t>
            </a:r>
            <a:r>
              <a:rPr sz="1200" b="1" spc="-20" dirty="0">
                <a:latin typeface="Calibri"/>
                <a:cs typeface="Calibri"/>
              </a:rPr>
              <a:t>Data: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Advantages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Enhanced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Decision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Making: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data-driven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insights </a:t>
            </a:r>
            <a:r>
              <a:rPr sz="1200" dirty="0">
                <a:latin typeface="Calibri"/>
                <a:cs typeface="Calibri"/>
              </a:rPr>
              <a:t>derived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 </a:t>
            </a:r>
            <a:r>
              <a:rPr sz="1200" spc="-2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3364" y="3309746"/>
            <a:ext cx="2612391" cy="229425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4524" y="6716714"/>
            <a:ext cx="5658790" cy="237686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105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408686"/>
            <a:ext cx="6599555" cy="6443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64490" indent="-229235">
              <a:lnSpc>
                <a:spcPct val="11630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Improved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efficiency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productivity: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productivity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business.</a:t>
            </a:r>
            <a:endParaRPr sz="1200">
              <a:latin typeface="Calibri"/>
              <a:cs typeface="Calibri"/>
            </a:endParaRPr>
          </a:p>
          <a:p>
            <a:pPr marL="241300" marR="462915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Better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Customer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Insights: </a:t>
            </a:r>
            <a:r>
              <a:rPr sz="1200" dirty="0">
                <a:latin typeface="Calibri"/>
                <a:cs typeface="Calibri"/>
              </a:rPr>
              <a:t>Big 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deeper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preferences,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needs.</a:t>
            </a:r>
            <a:endParaRPr sz="1200">
              <a:latin typeface="Calibri"/>
              <a:cs typeface="Calibri"/>
            </a:endParaRPr>
          </a:p>
          <a:p>
            <a:pPr marL="241300" marR="47625" indent="-229235">
              <a:lnSpc>
                <a:spcPct val="116500"/>
              </a:lnSpc>
              <a:spcBef>
                <a:spcPts val="2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Competitive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Advantage: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Leveraging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competitive</a:t>
            </a:r>
            <a:r>
              <a:rPr sz="1200" spc="-20" dirty="0">
                <a:latin typeface="Calibri"/>
                <a:cs typeface="Calibri"/>
              </a:rPr>
              <a:t> edge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uncover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opportunities,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ahead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competitors.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Innovation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Growth: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fosters</a:t>
            </a:r>
            <a:r>
              <a:rPr sz="1200" spc="-10" dirty="0">
                <a:latin typeface="Calibri"/>
                <a:cs typeface="Calibri"/>
              </a:rPr>
              <a:t> innovation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facilitating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development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products,</a:t>
            </a:r>
            <a:endParaRPr sz="1200">
              <a:latin typeface="Calibri"/>
              <a:cs typeface="Calibri"/>
            </a:endParaRPr>
          </a:p>
          <a:p>
            <a:pPr marL="241300" marR="19304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services,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growth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expansion.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Disadvantages</a:t>
            </a:r>
            <a:endParaRPr sz="1200">
              <a:latin typeface="Calibri"/>
              <a:cs typeface="Calibri"/>
            </a:endParaRPr>
          </a:p>
          <a:p>
            <a:pPr marL="241300" marR="191770" indent="-229235">
              <a:lnSpc>
                <a:spcPct val="117200"/>
              </a:lnSpc>
              <a:spcBef>
                <a:spcPts val="1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Privacy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Security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Concerns: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big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security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unauthorized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breaches,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misuse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  <a:p>
            <a:pPr marL="241300" marR="11430" indent="-229235">
              <a:lnSpc>
                <a:spcPts val="1680"/>
              </a:lnSpc>
              <a:spcBef>
                <a:spcPts val="9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Quality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Issues: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reliability,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completeness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challenging,</a:t>
            </a:r>
            <a:r>
              <a:rPr sz="1200" spc="-25" dirty="0">
                <a:latin typeface="Calibri"/>
                <a:cs typeface="Calibri"/>
              </a:rPr>
              <a:t> as </a:t>
            </a:r>
            <a:r>
              <a:rPr sz="1200" dirty="0">
                <a:latin typeface="Calibri"/>
                <a:cs typeface="Calibri"/>
              </a:rPr>
              <a:t>Big 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unstructured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heterogeneous</a:t>
            </a:r>
            <a:r>
              <a:rPr sz="1200" dirty="0">
                <a:latin typeface="Calibri"/>
                <a:cs typeface="Calibri"/>
              </a:rPr>
              <a:t> 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leading 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potential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errors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65"/>
              </a:spcBef>
            </a:pP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Technical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Complexity: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Implementing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infrastructure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10" dirty="0">
                <a:latin typeface="Calibri"/>
                <a:cs typeface="Calibri"/>
              </a:rPr>
              <a:t> require</a:t>
            </a:r>
            <a:endParaRPr sz="1200">
              <a:latin typeface="Calibri"/>
              <a:cs typeface="Calibri"/>
            </a:endParaRPr>
          </a:p>
          <a:p>
            <a:pPr marL="241300" marR="729615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specialized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expertise,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constraints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 </a:t>
            </a:r>
            <a:r>
              <a:rPr sz="1200" spc="-10" dirty="0">
                <a:latin typeface="Calibri"/>
                <a:cs typeface="Calibri"/>
              </a:rPr>
              <a:t>organizations.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Regulatory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Compliance: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challenges</a:t>
            </a:r>
            <a:r>
              <a:rPr sz="1200" dirty="0">
                <a:latin typeface="Calibri"/>
                <a:cs typeface="Calibri"/>
              </a:rPr>
              <a:t> 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meeting 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protection </a:t>
            </a:r>
            <a:r>
              <a:rPr sz="1200" dirty="0">
                <a:latin typeface="Calibri"/>
                <a:cs typeface="Calibri"/>
              </a:rPr>
              <a:t>laws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GDPR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(General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Protection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Regulation)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Protection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2023.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laws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strict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10" dirty="0">
                <a:latin typeface="Calibri"/>
                <a:cs typeface="Calibri"/>
              </a:rPr>
              <a:t> compliance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legal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penalties.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Cost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Resource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Intensiveness: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acquiring,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storing,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Data,</a:t>
            </a:r>
            <a:endParaRPr sz="1200">
              <a:latin typeface="Calibri"/>
              <a:cs typeface="Calibri"/>
            </a:endParaRPr>
          </a:p>
          <a:p>
            <a:pPr marL="241300" marR="9588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along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staff,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especially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organizations</a:t>
            </a:r>
            <a:r>
              <a:rPr sz="1200" spc="-20" dirty="0">
                <a:latin typeface="Calibri"/>
                <a:cs typeface="Calibri"/>
              </a:rPr>
              <a:t> with </a:t>
            </a:r>
            <a:r>
              <a:rPr sz="1200" dirty="0">
                <a:latin typeface="Calibri"/>
                <a:cs typeface="Calibri"/>
              </a:rPr>
              <a:t>limited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budgets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b="1" dirty="0">
                <a:latin typeface="Calibri"/>
                <a:cs typeface="Calibri"/>
              </a:rPr>
              <a:t>Characteristics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241300" marR="6413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“characteristics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Data”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attributes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distinguish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traditional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characteristics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commonly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described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“3Vs”</a:t>
            </a:r>
            <a:endParaRPr sz="1200">
              <a:latin typeface="Calibri"/>
              <a:cs typeface="Calibri"/>
            </a:endParaRPr>
          </a:p>
          <a:p>
            <a:pPr marL="241300" marR="18923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framework: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Volume,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Velocity,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Variety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6Vs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holistic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Data, emphasizing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volume,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velocity,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veracity,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variability,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" y="9564687"/>
            <a:ext cx="6035040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9235">
              <a:lnSpc>
                <a:spcPct val="11630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Velocity: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Velocity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delivered,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analyzed.</a:t>
            </a:r>
            <a:r>
              <a:rPr sz="1200" spc="-25" dirty="0">
                <a:latin typeface="Calibri"/>
                <a:cs typeface="Calibri"/>
              </a:rPr>
              <a:t> For </a:t>
            </a: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40,000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search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queries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second.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8903" y="6875398"/>
            <a:ext cx="2487027" cy="249224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6062345" cy="856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Speech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18100"/>
              </a:lnSpc>
              <a:spcBef>
                <a:spcPts val="20"/>
              </a:spcBef>
              <a:tabLst>
                <a:tab pos="3692525" algn="l"/>
              </a:tabLst>
            </a:pPr>
            <a:r>
              <a:rPr sz="1150" b="1" dirty="0">
                <a:latin typeface="Calibri"/>
                <a:cs typeface="Calibri"/>
              </a:rPr>
              <a:t>21.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full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stop and 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comma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known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They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help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us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separate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sections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phrase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explain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its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meaning.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1218342"/>
            <a:ext cx="896619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Punctuation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Punctuation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9814" y="1250704"/>
            <a:ext cx="440436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r>
              <a:rPr sz="1150" dirty="0">
                <a:latin typeface="Calibri"/>
                <a:cs typeface="Calibri"/>
              </a:rPr>
              <a:t>	c.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Exclamatory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marks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5074" y="1874748"/>
            <a:ext cx="42081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871470" algn="l"/>
              </a:tabLst>
            </a:pPr>
            <a:r>
              <a:rPr sz="1150" b="1" dirty="0">
                <a:latin typeface="Calibri"/>
                <a:cs typeface="Calibri"/>
              </a:rPr>
              <a:t>22.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English language, there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basic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parts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speech.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5074" y="2055340"/>
            <a:ext cx="492125" cy="65024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50" dirty="0">
                <a:latin typeface="Calibri"/>
                <a:cs typeface="Calibri"/>
              </a:rPr>
              <a:t>6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c. </a:t>
            </a:r>
            <a:r>
              <a:rPr sz="1150" spc="-50" dirty="0">
                <a:latin typeface="Calibri"/>
                <a:cs typeface="Calibri"/>
              </a:rPr>
              <a:t>8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09814" y="2084739"/>
            <a:ext cx="156845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7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50" dirty="0">
                <a:latin typeface="Calibri"/>
                <a:cs typeface="Calibri"/>
              </a:rPr>
              <a:t>8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23857" y="2084739"/>
            <a:ext cx="2489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9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5074" y="2679878"/>
            <a:ext cx="6110605" cy="439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95"/>
              </a:spcBef>
              <a:tabLst>
                <a:tab pos="4792345" algn="l"/>
              </a:tabLst>
            </a:pPr>
            <a:r>
              <a:rPr sz="1150" b="1" dirty="0">
                <a:latin typeface="Calibri"/>
                <a:cs typeface="Calibri"/>
              </a:rPr>
              <a:t>23.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related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person,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place,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thing,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idea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called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These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referred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25" dirty="0">
                <a:latin typeface="Calibri"/>
                <a:cs typeface="Calibri"/>
              </a:rPr>
              <a:t>to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‘naming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words.’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5074" y="3096525"/>
            <a:ext cx="495300" cy="65024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20" dirty="0">
                <a:latin typeface="Calibri"/>
                <a:cs typeface="Calibri"/>
              </a:rPr>
              <a:t>Noun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20" dirty="0">
                <a:latin typeface="Calibri"/>
                <a:cs typeface="Calibri"/>
              </a:rPr>
              <a:t>Noun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09814" y="3125800"/>
            <a:ext cx="357568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Pronoun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Adjective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Verb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5074" y="3749843"/>
            <a:ext cx="38398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128395" algn="l"/>
              </a:tabLst>
            </a:pPr>
            <a:r>
              <a:rPr sz="1150" b="1" dirty="0">
                <a:latin typeface="Calibri"/>
                <a:cs typeface="Calibri"/>
              </a:rPr>
              <a:t>24. A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substituted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place</a:t>
            </a:r>
            <a:r>
              <a:rPr sz="1150" b="1" spc="-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noun.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5074" y="3924630"/>
            <a:ext cx="690245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370"/>
              </a:spcBef>
              <a:buAutoNum type="alphaLcPeriod"/>
              <a:tabLst>
                <a:tab pos="153670" algn="l"/>
              </a:tabLst>
            </a:pPr>
            <a:r>
              <a:rPr sz="1150" spc="-20" dirty="0">
                <a:latin typeface="Calibri"/>
                <a:cs typeface="Calibri"/>
              </a:rPr>
              <a:t>Noun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54"/>
              </a:spcBef>
              <a:buAutoNum type="alphaLcPeriod" startAt="2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Pronoun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09814" y="3956746"/>
            <a:ext cx="205486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Pronoun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Adjective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23857" y="3956746"/>
            <a:ext cx="4616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Verb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5074" y="4580790"/>
            <a:ext cx="3754754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698875" algn="l"/>
              </a:tabLst>
            </a:pPr>
            <a:r>
              <a:rPr sz="1150" b="1" dirty="0">
                <a:latin typeface="Calibri"/>
                <a:cs typeface="Calibri"/>
              </a:rPr>
              <a:t>25.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describe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other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called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5074" y="4761753"/>
            <a:ext cx="720090" cy="6496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20" dirty="0">
                <a:latin typeface="Calibri"/>
                <a:cs typeface="Calibri"/>
              </a:rPr>
              <a:t>Noun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c. </a:t>
            </a:r>
            <a:r>
              <a:rPr sz="1150" spc="-10" dirty="0">
                <a:latin typeface="Calibri"/>
                <a:cs typeface="Calibri"/>
              </a:rPr>
              <a:t>Adjective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09814" y="4790781"/>
            <a:ext cx="205486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Pronoun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Adjective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23857" y="4790781"/>
            <a:ext cx="4616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Verb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5074" y="5414948"/>
            <a:ext cx="256349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931544" algn="l"/>
              </a:tabLst>
            </a:pPr>
            <a:r>
              <a:rPr sz="1150" b="1" dirty="0">
                <a:latin typeface="Calibri"/>
                <a:cs typeface="Calibri"/>
              </a:rPr>
              <a:t>26.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words</a:t>
            </a:r>
            <a:r>
              <a:rPr sz="1150" b="1" spc="-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show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action.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5074" y="5589735"/>
            <a:ext cx="495300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20" dirty="0">
                <a:latin typeface="Calibri"/>
                <a:cs typeface="Calibri"/>
              </a:rPr>
              <a:t>Noun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Verb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09814" y="5621851"/>
            <a:ext cx="6902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Pronoun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444492" y="5621851"/>
            <a:ext cx="72009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c. </a:t>
            </a:r>
            <a:r>
              <a:rPr sz="1150" spc="-10" dirty="0">
                <a:latin typeface="Calibri"/>
                <a:cs typeface="Calibri"/>
              </a:rPr>
              <a:t>Adjective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223857" y="5621851"/>
            <a:ext cx="4616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Verb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5074" y="6248983"/>
            <a:ext cx="386207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805554" algn="l"/>
              </a:tabLst>
            </a:pPr>
            <a:r>
              <a:rPr sz="1150" b="1" dirty="0">
                <a:latin typeface="Calibri"/>
                <a:cs typeface="Calibri"/>
              </a:rPr>
              <a:t>27.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add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meaning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verbs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known as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75074" y="6426858"/>
            <a:ext cx="594360" cy="6496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20" dirty="0">
                <a:latin typeface="Calibri"/>
                <a:cs typeface="Calibri"/>
              </a:rPr>
              <a:t>Noun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c. </a:t>
            </a:r>
            <a:r>
              <a:rPr sz="1150" spc="-10" dirty="0">
                <a:latin typeface="Calibri"/>
                <a:cs typeface="Calibri"/>
              </a:rPr>
              <a:t>Adverb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09814" y="6455886"/>
            <a:ext cx="192913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Pronoun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Adverb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23857" y="6455886"/>
            <a:ext cx="4616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Verb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5074" y="7079683"/>
            <a:ext cx="3776979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723640" algn="l"/>
              </a:tabLst>
            </a:pPr>
            <a:r>
              <a:rPr sz="1150" b="1" dirty="0">
                <a:latin typeface="Calibri"/>
                <a:cs typeface="Calibri"/>
              </a:rPr>
              <a:t>28.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terms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‘a’,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‘an’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‘the’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referred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75074" y="7254840"/>
            <a:ext cx="559435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Article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Article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109814" y="7286956"/>
            <a:ext cx="268414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Conjunctions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Prepositions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23857" y="7286956"/>
            <a:ext cx="93218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Interjections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5074" y="7913841"/>
            <a:ext cx="496443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4911090" algn="l"/>
              </a:tabLst>
            </a:pPr>
            <a:r>
              <a:rPr sz="1150" b="1" dirty="0">
                <a:latin typeface="Calibri"/>
                <a:cs typeface="Calibri"/>
              </a:rPr>
              <a:t>29.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Words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connect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two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nouns,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phrases,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called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75074" y="8091963"/>
            <a:ext cx="957580" cy="6496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345"/>
              </a:spcBef>
              <a:buAutoNum type="alphaLcPeriod"/>
              <a:tabLst>
                <a:tab pos="153670" algn="l"/>
              </a:tabLst>
            </a:pPr>
            <a:r>
              <a:rPr sz="1150" spc="-10" dirty="0">
                <a:latin typeface="Calibri"/>
                <a:cs typeface="Calibri"/>
              </a:rPr>
              <a:t>Article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70"/>
              </a:spcBef>
              <a:buAutoNum type="alphaLcPeriod" startAt="2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Conjunctions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109814" y="8120991"/>
            <a:ext cx="40462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Conjunctions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Prepositions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Interjections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5074" y="8715821"/>
            <a:ext cx="5380990" cy="4394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  <a:tabLst>
                <a:tab pos="1079500" algn="l"/>
              </a:tabLst>
            </a:pPr>
            <a:r>
              <a:rPr sz="1150" b="1" dirty="0">
                <a:latin typeface="Calibri"/>
                <a:cs typeface="Calibri"/>
              </a:rPr>
              <a:t>30.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 term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-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used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express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relationship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between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two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words.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1346835" algn="l"/>
                <a:tab pos="3126740" algn="l"/>
                <a:tab pos="4460875" algn="l"/>
              </a:tabLst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Article</a:t>
            </a:r>
            <a:r>
              <a:rPr sz="1150" dirty="0">
                <a:latin typeface="Calibri"/>
                <a:cs typeface="Calibri"/>
              </a:rPr>
              <a:t>	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Conjunctions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Prepositions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Interjections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408686"/>
            <a:ext cx="6597015" cy="36620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1300" marR="131445" indent="-229235">
              <a:lnSpc>
                <a:spcPct val="116900"/>
              </a:lnSpc>
              <a:spcBef>
                <a:spcPts val="9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Volume: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online </a:t>
            </a:r>
            <a:r>
              <a:rPr sz="1200" dirty="0">
                <a:latin typeface="Calibri"/>
                <a:cs typeface="Calibri"/>
              </a:rPr>
              <a:t>platforms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exponentially.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considered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According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surveys</a:t>
            </a:r>
            <a:r>
              <a:rPr sz="1200" spc="-10" dirty="0">
                <a:latin typeface="Calibri"/>
                <a:cs typeface="Calibri"/>
              </a:rPr>
              <a:t> conducted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varuious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estimates,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328.77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million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terabytes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are </a:t>
            </a:r>
            <a:r>
              <a:rPr sz="1200" dirty="0">
                <a:latin typeface="Calibri"/>
                <a:cs typeface="Calibri"/>
              </a:rPr>
              <a:t>created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day.</a:t>
            </a:r>
            <a:endParaRPr sz="1200">
              <a:latin typeface="Calibri"/>
              <a:cs typeface="Calibri"/>
            </a:endParaRPr>
          </a:p>
          <a:p>
            <a:pPr marL="241300" marR="373380" indent="-229235">
              <a:lnSpc>
                <a:spcPct val="116399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Variety: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encompasses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unstructured,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structured,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to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audio,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on.</a:t>
            </a:r>
            <a:endParaRPr sz="1200">
              <a:latin typeface="Calibri"/>
              <a:cs typeface="Calibri"/>
            </a:endParaRPr>
          </a:p>
          <a:p>
            <a:pPr marL="241300" marR="85090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Veracity: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Veracity 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consistency,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accuracy, quality,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trustworthiness.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undergoes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Therefore,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clean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storing or</a:t>
            </a:r>
            <a:r>
              <a:rPr sz="1200" spc="-10" dirty="0">
                <a:latin typeface="Calibri"/>
                <a:cs typeface="Calibri"/>
              </a:rPr>
              <a:t> processing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7200"/>
              </a:lnSpc>
              <a:spcBef>
                <a:spcPts val="1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Value: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Hence,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perhaps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obtaining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valuable </a:t>
            </a:r>
            <a:r>
              <a:rPr sz="1200" dirty="0">
                <a:latin typeface="Calibri"/>
                <a:cs typeface="Calibri"/>
              </a:rPr>
              <a:t>insights,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little</a:t>
            </a:r>
            <a:r>
              <a:rPr sz="1200" spc="-10" dirty="0">
                <a:latin typeface="Calibri"/>
                <a:cs typeface="Calibri"/>
              </a:rPr>
              <a:t> significance.</a:t>
            </a:r>
            <a:endParaRPr sz="1200">
              <a:latin typeface="Calibri"/>
              <a:cs typeface="Calibri"/>
            </a:endParaRPr>
          </a:p>
          <a:p>
            <a:pPr marL="241300" marR="40640" indent="-229235">
              <a:lnSpc>
                <a:spcPts val="1680"/>
              </a:lnSpc>
              <a:spcBef>
                <a:spcPts val="9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Variability: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establishing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contextualizing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stream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dependable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conditions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extreme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unpredictability.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60"/>
              </a:spcBef>
            </a:pPr>
            <a:r>
              <a:rPr sz="1200" dirty="0">
                <a:latin typeface="Calibri"/>
                <a:cs typeface="Calibri"/>
              </a:rPr>
              <a:t>considering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possible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circumstances.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Traditional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6075" y="5385053"/>
            <a:ext cx="6488430" cy="452310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360"/>
              </a:spcBef>
            </a:pP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28600" marR="5080">
              <a:lnSpc>
                <a:spcPct val="116799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uncover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 commonly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visualization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relational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database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(RDBMS).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advanced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 techniques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against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huge,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semi-structured,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unstructured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sizes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terabytes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zettabytes.</a:t>
            </a:r>
            <a:endParaRPr sz="1200">
              <a:latin typeface="Calibri"/>
              <a:cs typeface="Calibri"/>
            </a:endParaRPr>
          </a:p>
          <a:p>
            <a:pPr marL="2286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Analytics:</a:t>
            </a:r>
            <a:endParaRPr sz="1200">
              <a:latin typeface="Calibri"/>
              <a:cs typeface="Calibri"/>
            </a:endParaRPr>
          </a:p>
          <a:p>
            <a:pPr marL="229870" indent="-229870">
              <a:lnSpc>
                <a:spcPct val="100000"/>
              </a:lnSpc>
              <a:spcBef>
                <a:spcPts val="240"/>
              </a:spcBef>
              <a:buFont typeface="Calibri"/>
              <a:buAutoNum type="arabicPeriod"/>
              <a:tabLst>
                <a:tab pos="229870" algn="l"/>
              </a:tabLst>
            </a:pPr>
            <a:r>
              <a:rPr sz="1200" b="1" dirty="0">
                <a:latin typeface="Calibri"/>
                <a:cs typeface="Calibri"/>
              </a:rPr>
              <a:t>Descriptive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Analytics: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28600" algn="l"/>
              </a:tabLst>
            </a:pPr>
            <a:r>
              <a:rPr sz="1200" spc="-10" dirty="0">
                <a:latin typeface="Calibri"/>
                <a:cs typeface="Calibri"/>
              </a:rPr>
              <a:t>Summarizes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trends.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28600" algn="l"/>
              </a:tabLst>
            </a:pPr>
            <a:r>
              <a:rPr sz="1200" i="1" dirty="0">
                <a:latin typeface="Calibri"/>
                <a:cs typeface="Calibri"/>
              </a:rPr>
              <a:t>Example:</a:t>
            </a:r>
            <a:r>
              <a:rPr sz="1200" i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Monthly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reports.</a:t>
            </a:r>
            <a:endParaRPr sz="1200">
              <a:latin typeface="Calibri"/>
              <a:cs typeface="Calibri"/>
            </a:endParaRPr>
          </a:p>
          <a:p>
            <a:pPr marL="2298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2"/>
              <a:tabLst>
                <a:tab pos="229870" algn="l"/>
              </a:tabLst>
            </a:pPr>
            <a:r>
              <a:rPr sz="1200" b="1" dirty="0">
                <a:latin typeface="Calibri"/>
                <a:cs typeface="Calibri"/>
              </a:rPr>
              <a:t>Diagnostic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Analytics: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28600" algn="l"/>
              </a:tabLst>
            </a:pPr>
            <a:r>
              <a:rPr sz="1200" spc="-10" dirty="0">
                <a:latin typeface="Calibri"/>
                <a:cs typeface="Calibri"/>
              </a:rPr>
              <a:t>Explains</a:t>
            </a:r>
            <a:r>
              <a:rPr sz="1200" dirty="0">
                <a:latin typeface="Calibri"/>
                <a:cs typeface="Calibri"/>
              </a:rPr>
              <a:t> why </a:t>
            </a:r>
            <a:r>
              <a:rPr sz="1200" spc="-10" dirty="0">
                <a:latin typeface="Calibri"/>
                <a:cs typeface="Calibri"/>
              </a:rPr>
              <a:t>something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happened.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28600" algn="l"/>
              </a:tabLst>
            </a:pPr>
            <a:r>
              <a:rPr sz="1200" i="1" dirty="0">
                <a:latin typeface="Calibri"/>
                <a:cs typeface="Calibri"/>
              </a:rPr>
              <a:t>Example: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churn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increase?</a:t>
            </a:r>
            <a:endParaRPr sz="1200">
              <a:latin typeface="Calibri"/>
              <a:cs typeface="Calibri"/>
            </a:endParaRPr>
          </a:p>
          <a:p>
            <a:pPr marL="2298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3"/>
              <a:tabLst>
                <a:tab pos="229870" algn="l"/>
              </a:tabLst>
            </a:pP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Analytics: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28600" algn="l"/>
              </a:tabLst>
            </a:pPr>
            <a:r>
              <a:rPr sz="1200" dirty="0">
                <a:latin typeface="Calibri"/>
                <a:cs typeface="Calibri"/>
              </a:rPr>
              <a:t>Uses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outcomes.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28600" algn="l"/>
              </a:tabLst>
            </a:pPr>
            <a:r>
              <a:rPr sz="1200" i="1" dirty="0">
                <a:latin typeface="Calibri"/>
                <a:cs typeface="Calibri"/>
              </a:rPr>
              <a:t>Example: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behavior.</a:t>
            </a:r>
            <a:endParaRPr sz="1200">
              <a:latin typeface="Calibri"/>
              <a:cs typeface="Calibri"/>
            </a:endParaRPr>
          </a:p>
          <a:p>
            <a:pPr marL="2298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4"/>
              <a:tabLst>
                <a:tab pos="229870" algn="l"/>
              </a:tabLst>
            </a:pPr>
            <a:r>
              <a:rPr sz="1200" b="1" dirty="0">
                <a:latin typeface="Calibri"/>
                <a:cs typeface="Calibri"/>
              </a:rPr>
              <a:t>Prescriptive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Analytics: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28600" algn="l"/>
              </a:tabLst>
            </a:pPr>
            <a:r>
              <a:rPr sz="1200" spc="-10" dirty="0">
                <a:latin typeface="Calibri"/>
                <a:cs typeface="Calibri"/>
              </a:rPr>
              <a:t>Recommends actions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28600" algn="l"/>
              </a:tabLst>
            </a:pPr>
            <a:r>
              <a:rPr sz="1200" i="1" dirty="0">
                <a:latin typeface="Calibri"/>
                <a:cs typeface="Calibri"/>
              </a:rPr>
              <a:t>Example: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Suggesting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strategy.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286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emerges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consequence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significant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global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trends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44" y="4095750"/>
            <a:ext cx="5637276" cy="131038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107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602730" cy="943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04800" indent="-229235">
              <a:lnSpc>
                <a:spcPct val="116300"/>
              </a:lnSpc>
              <a:spcBef>
                <a:spcPts val="100"/>
              </a:spcBef>
              <a:buFont typeface="Calibri"/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Moore’s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Law: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Moore’s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massive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evolution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Analytics.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6300"/>
              </a:lnSpc>
              <a:spcBef>
                <a:spcPts val="25"/>
              </a:spcBef>
              <a:buFont typeface="Calibri"/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Mobile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Computing: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smartphones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devices,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be </a:t>
            </a:r>
            <a:r>
              <a:rPr sz="1200" spc="-10" dirty="0">
                <a:latin typeface="Calibri"/>
                <a:cs typeface="Calibri"/>
              </a:rPr>
              <a:t>collected</a:t>
            </a:r>
            <a:r>
              <a:rPr sz="1200" dirty="0">
                <a:latin typeface="Calibri"/>
                <a:cs typeface="Calibri"/>
              </a:rPr>
              <a:t> from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anywhere.</a:t>
            </a:r>
            <a:endParaRPr sz="1200">
              <a:latin typeface="Calibri"/>
              <a:cs typeface="Calibri"/>
            </a:endParaRPr>
          </a:p>
          <a:p>
            <a:pPr marL="241300" marR="45720" indent="-229235">
              <a:lnSpc>
                <a:spcPct val="116500"/>
              </a:lnSpc>
              <a:spcBef>
                <a:spcPts val="20"/>
              </a:spcBef>
              <a:buFont typeface="Calibri"/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Social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Networking: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platforms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sharing,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interactions,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user-generated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massive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easily.</a:t>
            </a:r>
            <a:endParaRPr sz="1200">
              <a:latin typeface="Calibri"/>
              <a:cs typeface="Calibri"/>
            </a:endParaRPr>
          </a:p>
          <a:p>
            <a:pPr marL="241300" marR="123189" indent="-229235">
              <a:lnSpc>
                <a:spcPts val="1700"/>
              </a:lnSpc>
              <a:spcBef>
                <a:spcPts val="75"/>
              </a:spcBef>
              <a:buFont typeface="Calibri"/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Cloud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Computing: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organizations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hardware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resources </a:t>
            </a:r>
            <a:r>
              <a:rPr sz="1200" dirty="0">
                <a:latin typeface="Calibri"/>
                <a:cs typeface="Calibri"/>
              </a:rPr>
              <a:t>remotely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hardware.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Working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collecting,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cleaning,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0" dirty="0">
                <a:latin typeface="Calibri"/>
                <a:cs typeface="Calibri"/>
              </a:rPr>
              <a:t> enormous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</a:t>
            </a:r>
            <a:endParaRPr sz="1200">
              <a:latin typeface="Calibri"/>
              <a:cs typeface="Calibri"/>
            </a:endParaRPr>
          </a:p>
          <a:p>
            <a:pPr marL="241300" marR="21844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operations.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following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1: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Gather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 marR="343535">
              <a:lnSpc>
                <a:spcPts val="168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from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IoT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sensors.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60"/>
              </a:spcBef>
            </a:pPr>
            <a:r>
              <a:rPr sz="1200" b="1" dirty="0">
                <a:latin typeface="Calibri"/>
                <a:cs typeface="Calibri"/>
              </a:rPr>
              <a:t>Step 2: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 marR="20066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Once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collected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properly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analytical </a:t>
            </a:r>
            <a:r>
              <a:rPr sz="1200" dirty="0">
                <a:latin typeface="Calibri"/>
                <a:cs typeface="Calibri"/>
              </a:rPr>
              <a:t>queries.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available: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Batch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blocks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time.</a:t>
            </a:r>
            <a:endParaRPr sz="1200">
              <a:latin typeface="Calibri"/>
              <a:cs typeface="Calibri"/>
            </a:endParaRPr>
          </a:p>
          <a:p>
            <a:pPr marL="241300" marR="609600" lvl="1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Stream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batches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once,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shortening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between collection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 quicker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decision-making.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0"/>
              </a:spcBef>
            </a:pP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Clean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 marR="32194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eliminate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duplicate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irrelevant data.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Step 4: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Analyze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 marR="9715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Getting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usable;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advanced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turn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into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insights.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Mining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Streams:</a:t>
            </a:r>
            <a:endParaRPr sz="1200">
              <a:latin typeface="Calibri"/>
              <a:cs typeface="Calibri"/>
            </a:endParaRPr>
          </a:p>
          <a:p>
            <a:pPr marL="241300" marR="125730">
              <a:lnSpc>
                <a:spcPct val="1167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stream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sensors, </a:t>
            </a:r>
            <a:r>
              <a:rPr sz="1200" dirty="0">
                <a:latin typeface="Calibri"/>
                <a:cs typeface="Calibri"/>
              </a:rPr>
              <a:t>satellite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traffic,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etc.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streams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 </a:t>
            </a:r>
            <a:r>
              <a:rPr sz="1200" dirty="0">
                <a:latin typeface="Calibri"/>
                <a:cs typeface="Calibri"/>
              </a:rPr>
              <a:t>extracting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 </a:t>
            </a:r>
            <a:r>
              <a:rPr sz="1200" dirty="0">
                <a:latin typeface="Calibri"/>
                <a:cs typeface="Calibri"/>
              </a:rPr>
              <a:t>instance,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sudden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searches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“election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results”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might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indicate</a:t>
            </a:r>
            <a:r>
              <a:rPr sz="1200" spc="-20" dirty="0">
                <a:latin typeface="Calibri"/>
                <a:cs typeface="Calibri"/>
              </a:rPr>
              <a:t> that </a:t>
            </a:r>
            <a:r>
              <a:rPr sz="1200" spc="-10" dirty="0">
                <a:latin typeface="Calibri"/>
                <a:cs typeface="Calibri"/>
              </a:rPr>
              <a:t>elections </a:t>
            </a:r>
            <a:r>
              <a:rPr sz="1200" dirty="0">
                <a:latin typeface="Calibri"/>
                <a:cs typeface="Calibri"/>
              </a:rPr>
              <a:t>were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recently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results.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Future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  <a:p>
            <a:pPr marL="241300" marR="8890" lvl="1" indent="-229235">
              <a:lnSpc>
                <a:spcPts val="1680"/>
              </a:lnSpc>
              <a:spcBef>
                <a:spcPts val="9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Real-Time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</a:t>
            </a:r>
            <a:r>
              <a:rPr sz="1200" dirty="0">
                <a:latin typeface="Calibri"/>
                <a:cs typeface="Calibri"/>
              </a:rPr>
              <a:t>making,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live </a:t>
            </a:r>
            <a:r>
              <a:rPr sz="1200" spc="-10" dirty="0">
                <a:latin typeface="Calibri"/>
                <a:cs typeface="Calibri"/>
              </a:rPr>
              <a:t>monitoring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customer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activities.</a:t>
            </a:r>
            <a:endParaRPr sz="1200">
              <a:latin typeface="Calibri"/>
              <a:cs typeface="Calibri"/>
            </a:endParaRPr>
          </a:p>
          <a:p>
            <a:pPr marL="241300" marR="142875" lvl="1" indent="-229235">
              <a:lnSpc>
                <a:spcPts val="1680"/>
              </a:lnSpc>
              <a:spcBef>
                <a:spcPts val="2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Development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Advanced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integrate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sophisticated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behaviors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60"/>
              </a:spcBef>
            </a:pP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greater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precision.</a:t>
            </a:r>
            <a:endParaRPr sz="1200">
              <a:latin typeface="Calibri"/>
              <a:cs typeface="Calibri"/>
            </a:endParaRPr>
          </a:p>
          <a:p>
            <a:pPr marL="241300" marR="95885" lvl="1" indent="-229235">
              <a:lnSpc>
                <a:spcPct val="1163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Quantum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Computing: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Quantum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faster</a:t>
            </a:r>
            <a:r>
              <a:rPr sz="1200" spc="-20" dirty="0">
                <a:latin typeface="Calibri"/>
                <a:cs typeface="Calibri"/>
              </a:rPr>
              <a:t> than </a:t>
            </a:r>
            <a:r>
              <a:rPr sz="1200" dirty="0">
                <a:latin typeface="Calibri"/>
                <a:cs typeface="Calibri"/>
              </a:rPr>
              <a:t>classical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computers.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884170">
              <a:lnSpc>
                <a:spcPct val="100000"/>
              </a:lnSpc>
            </a:pPr>
            <a:r>
              <a:rPr sz="1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QUESTION</a:t>
            </a:r>
            <a:r>
              <a:rPr sz="1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BANK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MCQs: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109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38531"/>
            <a:ext cx="34556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1.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Methodology?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2292" y="618236"/>
            <a:ext cx="141414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Collection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06445" y="618236"/>
            <a:ext cx="166116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375" y="1079881"/>
            <a:ext cx="5177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happened?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6445" y="1265682"/>
            <a:ext cx="149987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Prescriptive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3375" y="1265682"/>
            <a:ext cx="2654935" cy="109283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Cognitive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06445" y="1907539"/>
            <a:ext cx="141160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3375" y="2362834"/>
            <a:ext cx="4077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292" y="2549271"/>
            <a:ext cx="133223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06445" y="2549271"/>
            <a:ext cx="141160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3375" y="3007741"/>
            <a:ext cx="4527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 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characteristic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2292" y="3190366"/>
            <a:ext cx="2516505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events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Recommending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</a:t>
            </a:r>
            <a:r>
              <a:rPr sz="1200" dirty="0">
                <a:latin typeface="Calibri"/>
                <a:cs typeface="Calibri"/>
              </a:rPr>
              <a:t> based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06445" y="3190366"/>
            <a:ext cx="2167255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 </a:t>
            </a:r>
            <a:r>
              <a:rPr sz="1200" spc="-10" dirty="0">
                <a:latin typeface="Calibri"/>
                <a:cs typeface="Calibri"/>
              </a:rPr>
              <a:t>techniques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0" dirty="0">
                <a:latin typeface="Calibri"/>
                <a:cs typeface="Calibri"/>
              </a:rPr>
              <a:t> regression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3375" y="3649344"/>
            <a:ext cx="6011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6.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transformed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2292" y="3829049"/>
            <a:ext cx="140462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Collection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Understanding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06445" y="3829049"/>
            <a:ext cx="123825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Preparation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3375" y="4260850"/>
            <a:ext cx="4403090" cy="130873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35"/>
              </a:spcBef>
              <a:buAutoNum type="arabicPeriod" startAt="7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Engineering?</a:t>
            </a:r>
            <a:endParaRPr sz="1200">
              <a:latin typeface="Calibri"/>
              <a:cs typeface="Calibri"/>
            </a:endParaRPr>
          </a:p>
          <a:p>
            <a:pPr marL="3860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386080" algn="l"/>
              </a:tabLst>
            </a:pPr>
            <a:r>
              <a:rPr sz="1200" dirty="0">
                <a:latin typeface="Calibri"/>
                <a:cs typeface="Calibri"/>
              </a:rPr>
              <a:t>Splitting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20" dirty="0">
                <a:latin typeface="Calibri"/>
                <a:cs typeface="Calibri"/>
              </a:rPr>
              <a:t> sets</a:t>
            </a:r>
            <a:endParaRPr sz="1200">
              <a:latin typeface="Calibri"/>
              <a:cs typeface="Calibri"/>
            </a:endParaRPr>
          </a:p>
          <a:p>
            <a:pPr marL="3924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392430" algn="l"/>
              </a:tabLst>
            </a:pP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3771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377190" algn="l"/>
              </a:tabLst>
            </a:pP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sources</a:t>
            </a:r>
            <a:endParaRPr sz="1200">
              <a:latin typeface="Calibri"/>
              <a:cs typeface="Calibri"/>
            </a:endParaRPr>
          </a:p>
          <a:p>
            <a:pPr marL="3924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392430" algn="l"/>
              </a:tabLst>
            </a:pPr>
            <a:r>
              <a:rPr sz="1200" dirty="0">
                <a:latin typeface="Calibri"/>
                <a:cs typeface="Calibri"/>
              </a:rPr>
              <a:t>Evaluating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 startAt="7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predefined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2292" y="5540247"/>
            <a:ext cx="1298575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Unstructured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06445" y="5540247"/>
            <a:ext cx="148590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Categorical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3375" y="6002654"/>
            <a:ext cx="4152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9.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2292" y="6182359"/>
            <a:ext cx="64008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Books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Surveys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06445" y="6182359"/>
            <a:ext cx="132016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posts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databases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3375" y="6644005"/>
            <a:ext cx="61264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10. 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sets?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2292" y="6823455"/>
            <a:ext cx="159321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K-Fold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Cross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Validation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Understanding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06445" y="6823455"/>
            <a:ext cx="112077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 </a:t>
            </a:r>
            <a:r>
              <a:rPr sz="1200" spc="-10" dirty="0">
                <a:latin typeface="Calibri"/>
                <a:cs typeface="Calibri"/>
              </a:rPr>
              <a:t>Train-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Split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3375" y="7285608"/>
            <a:ext cx="6107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11.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forecasting?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2292" y="7471664"/>
            <a:ext cx="139573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06445" y="7471664"/>
            <a:ext cx="149987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Prescriptive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3375" y="7893811"/>
            <a:ext cx="6578600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9235">
              <a:lnSpc>
                <a:spcPct val="1182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12.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scientists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being solved?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2292" y="8322944"/>
            <a:ext cx="1404620" cy="4572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Collection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Understanding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06445" y="8322944"/>
            <a:ext cx="1661160" cy="4572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Preparation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33375" y="8754744"/>
            <a:ext cx="3795395" cy="130873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34"/>
              </a:spcBef>
              <a:buAutoNum type="arabicPeriod" startAt="13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Confusion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Matrix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learning?</a:t>
            </a:r>
            <a:endParaRPr sz="1200">
              <a:latin typeface="Calibri"/>
              <a:cs typeface="Calibri"/>
            </a:endParaRPr>
          </a:p>
          <a:p>
            <a:pPr marL="386080" lvl="1" indent="-14478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386080" algn="l"/>
              </a:tabLst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display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distribution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3924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392430" algn="l"/>
              </a:tabLst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model</a:t>
            </a:r>
            <a:endParaRPr sz="1200">
              <a:latin typeface="Calibri"/>
              <a:cs typeface="Calibri"/>
            </a:endParaRPr>
          </a:p>
          <a:p>
            <a:pPr marL="3771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377190" algn="l"/>
              </a:tabLst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regression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errors</a:t>
            </a:r>
            <a:endParaRPr sz="1200">
              <a:latin typeface="Calibri"/>
              <a:cs typeface="Calibri"/>
            </a:endParaRPr>
          </a:p>
          <a:p>
            <a:pPr marL="3924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392430" algn="l"/>
              </a:tabLst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sets</a:t>
            </a:r>
            <a:endParaRPr sz="1200">
              <a:latin typeface="Calibri"/>
              <a:cs typeface="Calibri"/>
            </a:endParaRPr>
          </a:p>
          <a:p>
            <a:pPr marL="276225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586220" cy="94386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Cognitive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Recommending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</a:t>
            </a:r>
            <a:r>
              <a:rPr sz="1200" dirty="0">
                <a:latin typeface="Calibri"/>
                <a:cs typeface="Calibri"/>
              </a:rPr>
              <a:t> based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Preparation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Unstructured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Surveys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b. </a:t>
            </a:r>
            <a:r>
              <a:rPr sz="1200" spc="-10" dirty="0">
                <a:latin typeface="Calibri"/>
                <a:cs typeface="Calibri"/>
              </a:rPr>
              <a:t>Train-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Split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0"/>
              </a:spcBef>
              <a:buFont typeface="Calibri"/>
              <a:buAutoNum type="arabicPeriod"/>
            </a:pPr>
            <a:endParaRPr sz="1200">
              <a:latin typeface="Calibri"/>
              <a:cs typeface="Calibri"/>
            </a:endParaRPr>
          </a:p>
          <a:p>
            <a:pPr marL="241300" marR="4361815">
              <a:lnSpc>
                <a:spcPct val="118200"/>
              </a:lnSpc>
            </a:pPr>
            <a:r>
              <a:rPr sz="1200" b="1" spc="-10" dirty="0">
                <a:latin typeface="Calibri"/>
                <a:cs typeface="Calibri"/>
              </a:rPr>
              <a:t>Assertion-</a:t>
            </a:r>
            <a:r>
              <a:rPr sz="1200" b="1" dirty="0">
                <a:latin typeface="Calibri"/>
                <a:cs typeface="Calibri"/>
              </a:rPr>
              <a:t>Reasoning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 </a:t>
            </a:r>
            <a:r>
              <a:rPr sz="1200" b="1" dirty="0">
                <a:latin typeface="Calibri"/>
                <a:cs typeface="Calibri"/>
              </a:rPr>
              <a:t>Choose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correct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option:</a:t>
            </a:r>
            <a:endParaRPr sz="1200">
              <a:latin typeface="Calibri"/>
              <a:cs typeface="Calibri"/>
            </a:endParaRPr>
          </a:p>
          <a:p>
            <a:pPr marL="3956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9560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38671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8671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false.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true.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200">
              <a:latin typeface="Calibri"/>
              <a:cs typeface="Calibri"/>
            </a:endParaRPr>
          </a:p>
          <a:p>
            <a:pPr marL="241300" marR="97790" indent="-229235">
              <a:lnSpc>
                <a:spcPct val="116300"/>
              </a:lnSpc>
              <a:buFont typeface="Calibri"/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traditional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data-processing</a:t>
            </a:r>
            <a:r>
              <a:rPr sz="1200" spc="-10" dirty="0">
                <a:latin typeface="Calibri"/>
                <a:cs typeface="Calibri"/>
              </a:rPr>
              <a:t> applications </a:t>
            </a:r>
            <a:r>
              <a:rPr sz="1200" dirty="0">
                <a:latin typeface="Calibri"/>
                <a:cs typeface="Calibri"/>
              </a:rPr>
              <a:t>cannot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handle.</a:t>
            </a:r>
            <a:endParaRPr sz="1200">
              <a:latin typeface="Calibri"/>
              <a:cs typeface="Calibri"/>
            </a:endParaRPr>
          </a:p>
          <a:p>
            <a:pPr marL="241300" marR="8382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Traditional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data-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limited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Big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size,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complexity,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variety.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 startAt="2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Hadoop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analytics.</a:t>
            </a:r>
            <a:endParaRPr sz="1200">
              <a:latin typeface="Calibri"/>
              <a:cs typeface="Calibri"/>
            </a:endParaRPr>
          </a:p>
          <a:p>
            <a:pPr marL="241300" marR="461009">
              <a:lnSpc>
                <a:spcPct val="1163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Hadoop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distributed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multiple machines,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scalable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 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applications.</a:t>
            </a:r>
            <a:endParaRPr sz="1200">
              <a:latin typeface="Calibri"/>
              <a:cs typeface="Calibri"/>
            </a:endParaRPr>
          </a:p>
          <a:p>
            <a:pPr marL="241300" marR="134620" indent="-229235">
              <a:lnSpc>
                <a:spcPct val="116300"/>
              </a:lnSpc>
              <a:spcBef>
                <a:spcPts val="25"/>
              </a:spcBef>
              <a:buFont typeface="Calibri"/>
              <a:buAutoNum type="arabicPeriod" startAt="3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Unstructured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applications. </a:t>
            </a: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Unstructured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 </a:t>
            </a:r>
            <a:r>
              <a:rPr sz="1200" dirty="0">
                <a:latin typeface="Calibri"/>
                <a:cs typeface="Calibri"/>
              </a:rPr>
              <a:t>structure,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analyze.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7200"/>
              </a:lnSpc>
              <a:spcBef>
                <a:spcPts val="10"/>
              </a:spcBef>
              <a:buFont typeface="Calibri"/>
              <a:buAutoNum type="arabicPeriod" startAt="3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“Volume”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characteristic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generated.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computational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processing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3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Real-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marR="215900">
              <a:lnSpc>
                <a:spcPts val="1700"/>
              </a:lnSpc>
              <a:spcBef>
                <a:spcPts val="80"/>
              </a:spcBef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Real-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immediate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that </a:t>
            </a:r>
            <a:r>
              <a:rPr sz="1200" dirty="0">
                <a:latin typeface="Calibri"/>
                <a:cs typeface="Calibri"/>
              </a:rPr>
              <a:t>allow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135"/>
              </a:spcBef>
              <a:buFont typeface="Calibri"/>
              <a:buAutoNum type="arabicPeriod" startAt="6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“Variety”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structured,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structured,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unstructured.</a:t>
            </a:r>
            <a:endParaRPr sz="1200">
              <a:latin typeface="Calibri"/>
              <a:cs typeface="Calibri"/>
            </a:endParaRPr>
          </a:p>
          <a:p>
            <a:pPr marL="241300" marR="15494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10" dirty="0">
                <a:latin typeface="Calibri"/>
                <a:cs typeface="Calibri"/>
              </a:rPr>
              <a:t> specialized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10" dirty="0">
                <a:latin typeface="Calibri"/>
                <a:cs typeface="Calibri"/>
              </a:rPr>
              <a:t> processing, </a:t>
            </a:r>
            <a:r>
              <a:rPr sz="1200" spc="-25" dirty="0">
                <a:latin typeface="Calibri"/>
                <a:cs typeface="Calibri"/>
              </a:rPr>
              <a:t>as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needs.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5"/>
              </a:spcBef>
              <a:buFont typeface="Calibri"/>
              <a:buAutoNum type="arabicPeriod" startAt="7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marR="537845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organized,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spc="-10" dirty="0">
                <a:latin typeface="Calibri"/>
                <a:cs typeface="Calibri"/>
              </a:rPr>
              <a:t>unstructured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463665" cy="94386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344170" indent="-229235">
              <a:lnSpc>
                <a:spcPct val="117200"/>
              </a:lnSpc>
              <a:spcBef>
                <a:spcPts val="85"/>
              </a:spcBef>
              <a:buFont typeface="Calibri"/>
              <a:buAutoNum type="arabicPeriod" startAt="8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Veracity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analyzed. </a:t>
            </a: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Veracity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concerned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10" dirty="0">
                <a:latin typeface="Calibri"/>
                <a:cs typeface="Calibri"/>
              </a:rPr>
              <a:t> speed,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analysis.</a:t>
            </a:r>
            <a:endParaRPr sz="1200">
              <a:latin typeface="Calibri"/>
              <a:cs typeface="Calibri"/>
            </a:endParaRPr>
          </a:p>
          <a:p>
            <a:pPr marL="241300" marR="80645" indent="-229235">
              <a:lnSpc>
                <a:spcPts val="1700"/>
              </a:lnSpc>
              <a:spcBef>
                <a:spcPts val="75"/>
              </a:spcBef>
              <a:buFont typeface="Calibri"/>
              <a:buAutoNum type="arabicPeriod" startAt="8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forecast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10" dirty="0">
                <a:latin typeface="Calibri"/>
                <a:cs typeface="Calibri"/>
              </a:rPr>
              <a:t> trends.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0"/>
              </a:spcBef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anticipate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future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spc="-10" dirty="0">
                <a:latin typeface="Calibri"/>
                <a:cs typeface="Calibri"/>
              </a:rPr>
              <a:t>outcomes, </a:t>
            </a:r>
            <a:r>
              <a:rPr sz="1200" dirty="0">
                <a:latin typeface="Calibri"/>
                <a:cs typeface="Calibri"/>
              </a:rPr>
              <a:t>enabling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accordingly.</a:t>
            </a:r>
            <a:endParaRPr sz="1200">
              <a:latin typeface="Calibri"/>
              <a:cs typeface="Calibri"/>
            </a:endParaRPr>
          </a:p>
          <a:p>
            <a:pPr marL="240029" marR="5080" indent="-227965">
              <a:lnSpc>
                <a:spcPct val="116300"/>
              </a:lnSpc>
              <a:spcBef>
                <a:spcPts val="25"/>
              </a:spcBef>
              <a:buFont typeface="Calibri"/>
              <a:buAutoNum type="arabicPeriod" startAt="10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Assertion (A): </a:t>
            </a:r>
            <a:r>
              <a:rPr sz="1200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“Velocity”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 </a:t>
            </a:r>
            <a:r>
              <a:rPr sz="1200" dirty="0">
                <a:latin typeface="Calibri"/>
                <a:cs typeface="Calibri"/>
              </a:rPr>
              <a:t>of Big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 </a:t>
            </a:r>
            <a:r>
              <a:rPr sz="1200" spc="-10" dirty="0">
                <a:latin typeface="Calibri"/>
                <a:cs typeface="Calibri"/>
              </a:rPr>
              <a:t>concerned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variety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sources. 	</a:t>
            </a: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Velocity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real-	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near-real-time,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0" dirty="0">
                <a:latin typeface="Calibri"/>
                <a:cs typeface="Calibri"/>
              </a:rPr>
              <a:t> 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0" dirty="0">
                <a:latin typeface="Calibri"/>
                <a:cs typeface="Calibri"/>
              </a:rPr>
              <a:t> 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true.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0" dirty="0">
                <a:latin typeface="Calibri"/>
                <a:cs typeface="Calibri"/>
              </a:rPr>
              <a:t> 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true.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0" dirty="0">
                <a:latin typeface="Calibri"/>
                <a:cs typeface="Calibri"/>
              </a:rPr>
              <a:t> 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true.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true.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0" dirty="0">
                <a:latin typeface="Calibri"/>
                <a:cs typeface="Calibri"/>
              </a:rPr>
              <a:t> 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true.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QUESTIONS:</a:t>
            </a:r>
            <a:endParaRPr sz="1200">
              <a:latin typeface="Calibri"/>
              <a:cs typeface="Calibri"/>
            </a:endParaRPr>
          </a:p>
          <a:p>
            <a:pPr marL="242570" lvl="1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 Data,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 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242570" lvl="1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3V’s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0" dirty="0">
                <a:latin typeface="Calibri"/>
                <a:cs typeface="Calibri"/>
              </a:rPr>
              <a:t> significance.</a:t>
            </a:r>
            <a:endParaRPr sz="1200">
              <a:latin typeface="Calibri"/>
              <a:cs typeface="Calibri"/>
            </a:endParaRPr>
          </a:p>
          <a:p>
            <a:pPr marL="242570" lvl="1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other?</a:t>
            </a:r>
            <a:endParaRPr sz="1200">
              <a:latin typeface="Calibri"/>
              <a:cs typeface="Calibri"/>
            </a:endParaRPr>
          </a:p>
          <a:p>
            <a:pPr marL="242570" lvl="1" indent="-22987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Describe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advantages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disadvantages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2570" lvl="1" indent="-22987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6V’s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holistic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view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Data?</a:t>
            </a:r>
            <a:endParaRPr sz="1200">
              <a:latin typeface="Calibri"/>
              <a:cs typeface="Calibri"/>
            </a:endParaRPr>
          </a:p>
          <a:p>
            <a:pPr marL="242570" lvl="1" indent="-22987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role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Hadoop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 Data</a:t>
            </a:r>
            <a:r>
              <a:rPr sz="1200" spc="-10" dirty="0">
                <a:latin typeface="Calibri"/>
                <a:cs typeface="Calibri"/>
              </a:rPr>
              <a:t> processing?</a:t>
            </a:r>
            <a:endParaRPr sz="1200">
              <a:latin typeface="Calibri"/>
              <a:cs typeface="Calibri"/>
            </a:endParaRPr>
          </a:p>
          <a:p>
            <a:pPr marL="242570" lvl="1" indent="-229870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semi-structured,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unstructured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2570" lvl="1" indent="-22987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242570" lvl="1" indent="-22987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10" dirty="0">
                <a:latin typeface="Calibri"/>
                <a:cs typeface="Calibri"/>
              </a:rPr>
              <a:t> common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Stream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used?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associated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“Veracity”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Data?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industry?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significance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“Cloud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Computing”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 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“Volume”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“Velocity”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aspects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“Batch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Processing”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“Stream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Processing”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</a:t>
            </a:r>
            <a:r>
              <a:rPr sz="1200" spc="-10" dirty="0">
                <a:latin typeface="Calibri"/>
                <a:cs typeface="Calibri"/>
              </a:rPr>
              <a:t> associated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Data?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commonly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help?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 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Analytics?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Answers: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574790" cy="96545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small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vast,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traditional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database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cannot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handle</a:t>
            </a:r>
            <a:endParaRPr sz="1200">
              <a:latin typeface="Calibri"/>
              <a:cs typeface="Calibri"/>
            </a:endParaRPr>
          </a:p>
          <a:p>
            <a:pPr marL="241300" marR="71755">
              <a:lnSpc>
                <a:spcPct val="116799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due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size,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Unlike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manageable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understood,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specialized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transactional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data, machine-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conventional methods.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significant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researchers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valuable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insights.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3V’s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their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significance.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3V’s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Volume,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Velocity,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Variety.</a:t>
            </a:r>
            <a:endParaRPr sz="1200">
              <a:latin typeface="Calibri"/>
              <a:cs typeface="Calibri"/>
            </a:endParaRPr>
          </a:p>
          <a:p>
            <a:pPr marL="241300" marR="33972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Volume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massive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petabytes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even </a:t>
            </a:r>
            <a:r>
              <a:rPr sz="1200" dirty="0">
                <a:latin typeface="Calibri"/>
                <a:cs typeface="Calibri"/>
              </a:rPr>
              <a:t>exabytes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daily.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Velocity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describes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processed,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</a:t>
            </a:r>
            <a:r>
              <a:rPr sz="1200" spc="-20" dirty="0">
                <a:latin typeface="Calibri"/>
                <a:cs typeface="Calibri"/>
              </a:rPr>
              <a:t>time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41300" marR="558165" indent="-229235">
              <a:lnSpc>
                <a:spcPts val="1680"/>
              </a:lnSpc>
              <a:spcBef>
                <a:spcPts val="9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Variety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encompasses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databases),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XML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files),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unstructured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videos).</a:t>
            </a:r>
            <a:endParaRPr sz="1200">
              <a:latin typeface="Calibri"/>
              <a:cs typeface="Calibri"/>
            </a:endParaRPr>
          </a:p>
          <a:p>
            <a:pPr marL="241300" marR="133350">
              <a:lnSpc>
                <a:spcPts val="168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distinguish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traditional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advanced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insights.</a:t>
            </a:r>
            <a:endParaRPr sz="1200">
              <a:latin typeface="Calibri"/>
              <a:cs typeface="Calibri"/>
            </a:endParaRPr>
          </a:p>
          <a:p>
            <a:pPr marL="241300" marR="1232535">
              <a:lnSpc>
                <a:spcPts val="1680"/>
              </a:lnSpc>
              <a:spcBef>
                <a:spcPts val="15"/>
              </a:spcBef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main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Data,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-10" dirty="0">
                <a:latin typeface="Calibri"/>
                <a:cs typeface="Calibri"/>
              </a:rPr>
              <a:t> other? </a:t>
            </a: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are: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Structured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databases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spreadsheets,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typically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rows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information).</a:t>
            </a:r>
            <a:endParaRPr sz="1200">
              <a:latin typeface="Calibri"/>
              <a:cs typeface="Calibri"/>
            </a:endParaRPr>
          </a:p>
          <a:p>
            <a:pPr marL="241300" marR="251460" indent="-229235">
              <a:lnSpc>
                <a:spcPct val="1163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Semi-structured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fixed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schema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organization,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XML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JSON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files.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Unstructured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predefined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social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posts.</a:t>
            </a:r>
            <a:endParaRPr sz="1200">
              <a:latin typeface="Calibri"/>
              <a:cs typeface="Calibri"/>
            </a:endParaRPr>
          </a:p>
          <a:p>
            <a:pPr marL="241300" marR="5461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methods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unstructured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most </a:t>
            </a:r>
            <a:r>
              <a:rPr sz="1200" dirty="0">
                <a:latin typeface="Calibri"/>
                <a:cs typeface="Calibri"/>
              </a:rPr>
              <a:t>challenging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process.</a:t>
            </a:r>
            <a:endParaRPr sz="1200">
              <a:latin typeface="Calibri"/>
              <a:cs typeface="Calibri"/>
            </a:endParaRPr>
          </a:p>
          <a:p>
            <a:pPr marL="241300" marR="227330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Describe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advantages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disadvantages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Data. Answer: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b="1" spc="-10" dirty="0">
                <a:latin typeface="Calibri"/>
                <a:cs typeface="Calibri"/>
              </a:rPr>
              <a:t>Advantages:</a:t>
            </a:r>
            <a:endParaRPr sz="1200">
              <a:latin typeface="Calibri"/>
              <a:cs typeface="Calibri"/>
            </a:endParaRPr>
          </a:p>
          <a:p>
            <a:pPr marL="241300" marR="13017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Enhanced</a:t>
            </a:r>
            <a:r>
              <a:rPr sz="1200" b="1" spc="-10" dirty="0">
                <a:latin typeface="Calibri"/>
                <a:cs typeface="Calibri"/>
              </a:rPr>
              <a:t> decision-</a:t>
            </a:r>
            <a:r>
              <a:rPr sz="1200" b="1" dirty="0">
                <a:latin typeface="Calibri"/>
                <a:cs typeface="Calibri"/>
              </a:rPr>
              <a:t>making: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 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organizations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informed,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data-driven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Improved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efficiency: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operations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inefficiencies.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Better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customer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insights: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personalization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targeted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marketing.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Competitive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advantage: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uncover trends 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Disadvantages:</a:t>
            </a:r>
            <a:endParaRPr sz="1200">
              <a:latin typeface="Calibri"/>
              <a:cs typeface="Calibri"/>
            </a:endParaRPr>
          </a:p>
          <a:p>
            <a:pPr marL="241300" marR="23812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Privacy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security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concerns: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raise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protection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risks.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quality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issues: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consistency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often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includes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unstructured</a:t>
            </a:r>
            <a:r>
              <a:rPr sz="1200" dirty="0">
                <a:latin typeface="Calibri"/>
                <a:cs typeface="Calibri"/>
              </a:rPr>
              <a:t> and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heterogeneous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marR="93980" indent="-229235">
              <a:lnSpc>
                <a:spcPct val="116300"/>
              </a:lnSpc>
              <a:spcBef>
                <a:spcPts val="3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Technical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complexity: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10" dirty="0">
                <a:latin typeface="Calibri"/>
                <a:cs typeface="Calibri"/>
              </a:rPr>
              <a:t> specialized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infrastructure, </a:t>
            </a:r>
            <a:r>
              <a:rPr sz="1200" dirty="0">
                <a:latin typeface="Calibri"/>
                <a:cs typeface="Calibri"/>
              </a:rPr>
              <a:t>tools,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expertise,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be </a:t>
            </a:r>
            <a:r>
              <a:rPr sz="1200" dirty="0">
                <a:latin typeface="Calibri"/>
                <a:cs typeface="Calibri"/>
              </a:rPr>
              <a:t>costly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resource-intensive.</a:t>
            </a:r>
            <a:endParaRPr sz="1200">
              <a:latin typeface="Calibri"/>
              <a:cs typeface="Calibri"/>
            </a:endParaRPr>
          </a:p>
          <a:p>
            <a:pPr marL="241300" marR="9906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Compliance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challenges: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Companies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adhere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GDPR,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costly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implement.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591934" cy="96545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5.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6V’s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provide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holistic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view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6V’s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3V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characteristics: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Volume: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day.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Velocity: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processed.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Variety: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(structured,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structured,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unstructured).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Veracity: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trustworthiness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suitability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analysis.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Value: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marR="149225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Variability: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inconsistencies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unpredictability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flows,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adapt. </a:t>
            </a:r>
            <a:r>
              <a:rPr sz="1200" dirty="0">
                <a:latin typeface="Calibri"/>
                <a:cs typeface="Calibri"/>
              </a:rPr>
              <a:t>Together,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dimensions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complexity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effectively.</a:t>
            </a:r>
            <a:endParaRPr sz="1200">
              <a:latin typeface="Calibri"/>
              <a:cs typeface="Calibri"/>
            </a:endParaRPr>
          </a:p>
          <a:p>
            <a:pPr marL="393065" lvl="1" indent="-151765">
              <a:lnSpc>
                <a:spcPct val="100000"/>
              </a:lnSpc>
              <a:spcBef>
                <a:spcPts val="235"/>
              </a:spcBef>
              <a:buAutoNum type="arabicPeriod" startAt="6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Hadoop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processing?</a:t>
            </a:r>
            <a:endParaRPr sz="1200">
              <a:latin typeface="Calibri"/>
              <a:cs typeface="Calibri"/>
            </a:endParaRPr>
          </a:p>
          <a:p>
            <a:pPr marL="241300" marR="113030">
              <a:lnSpc>
                <a:spcPct val="116300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Hadoop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distributed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large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computers.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amounts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fault-</a:t>
            </a:r>
            <a:endParaRPr sz="1200">
              <a:latin typeface="Calibri"/>
              <a:cs typeface="Calibri"/>
            </a:endParaRPr>
          </a:p>
          <a:p>
            <a:pPr marL="241300" marR="8826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tolerant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manner,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scalable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Hadoop’s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MapReduce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enables </a:t>
            </a:r>
            <a:r>
              <a:rPr sz="1200" dirty="0">
                <a:latin typeface="Calibri"/>
                <a:cs typeface="Calibri"/>
              </a:rPr>
              <a:t>parallel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chunks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especially </a:t>
            </a: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traditional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insufficient.</a:t>
            </a:r>
            <a:endParaRPr sz="1200">
              <a:latin typeface="Calibri"/>
              <a:cs typeface="Calibri"/>
            </a:endParaRPr>
          </a:p>
          <a:p>
            <a:pPr marL="241300" marR="840740" lvl="1" indent="151765">
              <a:lnSpc>
                <a:spcPct val="116300"/>
              </a:lnSpc>
              <a:spcBef>
                <a:spcPts val="25"/>
              </a:spcBef>
              <a:buAutoNum type="arabicPeriod" startAt="7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differences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structured,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semi-structured,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unstructured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data. Answer:</a:t>
            </a:r>
            <a:endParaRPr sz="1200">
              <a:latin typeface="Calibri"/>
              <a:cs typeface="Calibri"/>
            </a:endParaRPr>
          </a:p>
          <a:p>
            <a:pPr marL="241300" marR="42545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Structured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searchable,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typically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databases</a:t>
            </a:r>
            <a:r>
              <a:rPr sz="1200" spc="-20" dirty="0">
                <a:latin typeface="Calibri"/>
                <a:cs typeface="Calibri"/>
              </a:rPr>
              <a:t> with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fixed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schema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 </a:t>
            </a:r>
            <a:r>
              <a:rPr sz="1200" dirty="0">
                <a:latin typeface="Calibri"/>
                <a:cs typeface="Calibri"/>
              </a:rPr>
              <a:t>names,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addresses).</a:t>
            </a:r>
            <a:endParaRPr sz="1200">
              <a:latin typeface="Calibri"/>
              <a:cs typeface="Calibri"/>
            </a:endParaRPr>
          </a:p>
          <a:p>
            <a:pPr marL="241300" marR="58483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Semi-structured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fixed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schema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tags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separate </a:t>
            </a:r>
            <a:r>
              <a:rPr sz="1200" dirty="0">
                <a:latin typeface="Calibri"/>
                <a:cs typeface="Calibri"/>
              </a:rPr>
              <a:t>elements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XML,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JSON).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Unstructured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predefined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(e.g.,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files).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accessed,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analyzed.</a:t>
            </a:r>
            <a:endParaRPr sz="1200">
              <a:latin typeface="Calibri"/>
              <a:cs typeface="Calibri"/>
            </a:endParaRPr>
          </a:p>
          <a:p>
            <a:pPr marL="393065" indent="-151765">
              <a:lnSpc>
                <a:spcPct val="100000"/>
              </a:lnSpc>
              <a:spcBef>
                <a:spcPts val="235"/>
              </a:spcBef>
              <a:buAutoNum type="arabicPeriod" startAt="8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Mining,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apply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0" dirty="0">
                <a:latin typeface="Calibri"/>
                <a:cs typeface="Calibri"/>
              </a:rPr>
              <a:t> Data?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900"/>
              </a:lnSpc>
              <a:spcBef>
                <a:spcPts val="20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discovering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datasets.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applying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preferences,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anomalies,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decision-making.</a:t>
            </a:r>
            <a:endParaRPr sz="1200">
              <a:latin typeface="Calibri"/>
              <a:cs typeface="Calibri"/>
            </a:endParaRPr>
          </a:p>
          <a:p>
            <a:pPr marL="393065" indent="-151765">
              <a:lnSpc>
                <a:spcPct val="100000"/>
              </a:lnSpc>
              <a:spcBef>
                <a:spcPts val="235"/>
              </a:spcBef>
              <a:buAutoNum type="arabicPeriod" startAt="9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key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components?</a:t>
            </a:r>
            <a:endParaRPr sz="1200">
              <a:latin typeface="Calibri"/>
              <a:cs typeface="Calibri"/>
            </a:endParaRPr>
          </a:p>
          <a:p>
            <a:pPr marL="241300" marR="435609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large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uncover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collection: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(social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sensors,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transactions).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storage: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distributed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solutions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Hadoop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cloud-based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systems.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processing: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41300" marR="39560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analysis: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Applying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statistical </a:t>
            </a:r>
            <a:r>
              <a:rPr sz="1200" dirty="0">
                <a:latin typeface="Calibri"/>
                <a:cs typeface="Calibri"/>
              </a:rPr>
              <a:t>modeling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insights.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visualization: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findings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help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stakeholders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 marL="241300" marR="2770505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10.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Analytics? </a:t>
            </a: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Descriptive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Summarizes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trends.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Diagnostic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behind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events.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Prescriptive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584315" cy="922591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469265" indent="-227965">
              <a:lnSpc>
                <a:spcPct val="100000"/>
              </a:lnSpc>
              <a:spcBef>
                <a:spcPts val="335"/>
              </a:spcBef>
              <a:buAutoNum type="arabicPeriod" startAt="11"/>
              <a:tabLst>
                <a:tab pos="4692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Stream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Mining,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used?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Stream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streams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</a:t>
            </a:r>
            <a:endParaRPr sz="1200">
              <a:latin typeface="Calibri"/>
              <a:cs typeface="Calibri"/>
            </a:endParaRPr>
          </a:p>
          <a:p>
            <a:pPr marL="241300" marR="90805">
              <a:lnSpc>
                <a:spcPct val="1172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traditional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stream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it </a:t>
            </a:r>
            <a:r>
              <a:rPr sz="1200" dirty="0">
                <a:latin typeface="Calibri"/>
                <a:cs typeface="Calibri"/>
              </a:rPr>
              <a:t>arrives,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completely.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monitoring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feeds,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fraud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transactions,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devices.</a:t>
            </a:r>
            <a:endParaRPr sz="120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240"/>
              </a:spcBef>
              <a:buAutoNum type="arabicPeriod" startAt="12"/>
              <a:tabLst>
                <a:tab pos="4692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challenges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associated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“Veracity”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241300" marR="630555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Veracity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trustworthiness,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data. </a:t>
            </a:r>
            <a:r>
              <a:rPr sz="1200" dirty="0">
                <a:latin typeface="Calibri"/>
                <a:cs typeface="Calibri"/>
              </a:rPr>
              <a:t>Challenges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inconsistencies: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duplications,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values,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them.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bias: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Inaccurate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misleading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conclusions.</a:t>
            </a:r>
            <a:endParaRPr sz="1200">
              <a:latin typeface="Calibri"/>
              <a:cs typeface="Calibri"/>
            </a:endParaRPr>
          </a:p>
          <a:p>
            <a:pPr marL="241300" marR="43116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cleaning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issues: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properly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time-</a:t>
            </a:r>
            <a:r>
              <a:rPr sz="1200" spc="-10" dirty="0">
                <a:latin typeface="Calibri"/>
                <a:cs typeface="Calibri"/>
              </a:rPr>
              <a:t>consuming </a:t>
            </a:r>
            <a:r>
              <a:rPr sz="1200" dirty="0">
                <a:latin typeface="Calibri"/>
                <a:cs typeface="Calibri"/>
              </a:rPr>
              <a:t>process,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especially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unstructured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469265" lvl="1" indent="-227965">
              <a:lnSpc>
                <a:spcPct val="100000"/>
              </a:lnSpc>
              <a:spcBef>
                <a:spcPts val="135"/>
              </a:spcBef>
              <a:buAutoNum type="arabicPeriod" startAt="13"/>
              <a:tabLst>
                <a:tab pos="4692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healthcare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industry?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disease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outbreaks,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patient</a:t>
            </a:r>
            <a:endParaRPr sz="1200">
              <a:latin typeface="Calibri"/>
              <a:cs typeface="Calibri"/>
            </a:endParaRPr>
          </a:p>
          <a:p>
            <a:pPr marL="241300" marR="114935">
              <a:lnSpc>
                <a:spcPct val="1169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care,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hospitals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forecast </a:t>
            </a:r>
            <a:r>
              <a:rPr sz="1200" dirty="0">
                <a:latin typeface="Calibri"/>
                <a:cs typeface="Calibri"/>
              </a:rPr>
              <a:t>patient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admissions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</a:t>
            </a:r>
            <a:r>
              <a:rPr sz="1200" spc="-10" dirty="0">
                <a:latin typeface="Calibri"/>
                <a:cs typeface="Calibri"/>
              </a:rPr>
              <a:t> allocation.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patient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doctors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offer personalized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treatments,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fraud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drug </a:t>
            </a:r>
            <a:r>
              <a:rPr sz="1200" spc="-10" dirty="0">
                <a:latin typeface="Calibri"/>
                <a:cs typeface="Calibri"/>
              </a:rPr>
              <a:t>development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 trends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clinical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trial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469265" lvl="1" indent="-227965">
              <a:lnSpc>
                <a:spcPct val="100000"/>
              </a:lnSpc>
              <a:spcBef>
                <a:spcPts val="235"/>
              </a:spcBef>
              <a:buAutoNum type="arabicPeriod" startAt="14"/>
              <a:tabLst>
                <a:tab pos="4692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significance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“Cloud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Computing”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799"/>
              </a:lnSpc>
              <a:spcBef>
                <a:spcPts val="20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scalable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cost-effective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infrastructure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cloud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25" dirty="0">
                <a:latin typeface="Calibri"/>
                <a:cs typeface="Calibri"/>
              </a:rPr>
              <a:t> on-</a:t>
            </a:r>
            <a:r>
              <a:rPr sz="1200" dirty="0">
                <a:latin typeface="Calibri"/>
                <a:cs typeface="Calibri"/>
              </a:rPr>
              <a:t>demand,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upfront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hardware.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25" dirty="0">
                <a:latin typeface="Calibri"/>
                <a:cs typeface="Calibri"/>
              </a:rPr>
              <a:t> to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quickly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efficiently,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collaboration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multiple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locations.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Additionally,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cloud-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flexibility,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security,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reliability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analytics.</a:t>
            </a:r>
            <a:endParaRPr sz="1200">
              <a:latin typeface="Calibri"/>
              <a:cs typeface="Calibri"/>
            </a:endParaRPr>
          </a:p>
          <a:p>
            <a:pPr marL="469265" lvl="1" indent="-227965">
              <a:lnSpc>
                <a:spcPct val="100000"/>
              </a:lnSpc>
              <a:spcBef>
                <a:spcPts val="265"/>
              </a:spcBef>
              <a:buAutoNum type="arabicPeriod" startAt="15"/>
              <a:tabLst>
                <a:tab pos="4692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“Volume”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“Velocity”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aspects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affect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analysis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Volume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specialized</a:t>
            </a:r>
            <a:endParaRPr sz="1200">
              <a:latin typeface="Calibri"/>
              <a:cs typeface="Calibri"/>
            </a:endParaRPr>
          </a:p>
          <a:p>
            <a:pPr marL="241300" marR="47625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infrastructure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distributed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Hadoop).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volumes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also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0" dirty="0">
                <a:latin typeface="Calibri"/>
                <a:cs typeface="Calibri"/>
              </a:rPr>
              <a:t> computational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efficiently.</a:t>
            </a:r>
            <a:endParaRPr sz="12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Velocity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near-</a:t>
            </a:r>
            <a:endParaRPr sz="1200">
              <a:latin typeface="Calibri"/>
              <a:cs typeface="Calibri"/>
            </a:endParaRPr>
          </a:p>
          <a:p>
            <a:pPr marL="241300" marR="29209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up-</a:t>
            </a:r>
            <a:r>
              <a:rPr sz="1200" spc="-10" dirty="0">
                <a:latin typeface="Calibri"/>
                <a:cs typeface="Calibri"/>
              </a:rPr>
              <a:t>to-</a:t>
            </a:r>
            <a:r>
              <a:rPr sz="1200" dirty="0">
                <a:latin typeface="Calibri"/>
                <a:cs typeface="Calibri"/>
              </a:rPr>
              <a:t>date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monitoring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transactions.</a:t>
            </a:r>
            <a:endParaRPr sz="120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260"/>
              </a:spcBef>
              <a:buAutoNum type="arabicPeriod" startAt="16"/>
              <a:tabLst>
                <a:tab pos="4692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10" dirty="0">
                <a:latin typeface="Calibri"/>
                <a:cs typeface="Calibri"/>
              </a:rPr>
              <a:t> algorithms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  <a:p>
            <a:pPr marL="241300" marR="200025">
              <a:lnSpc>
                <a:spcPts val="1680"/>
              </a:lnSpc>
              <a:spcBef>
                <a:spcPts val="90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automatically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classification,</a:t>
            </a:r>
            <a:endParaRPr sz="1200">
              <a:latin typeface="Calibri"/>
              <a:cs typeface="Calibri"/>
            </a:endParaRPr>
          </a:p>
          <a:p>
            <a:pPr marL="241300" marR="14604">
              <a:lnSpc>
                <a:spcPts val="168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clustering,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regression,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anomaly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trends, </a:t>
            </a:r>
            <a:r>
              <a:rPr sz="1200" dirty="0">
                <a:latin typeface="Calibri"/>
                <a:cs typeface="Calibri"/>
              </a:rPr>
              <a:t>personalize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experiences,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fraud,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new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60"/>
              </a:spcBef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efficiency.</a:t>
            </a:r>
            <a:endParaRPr sz="120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234"/>
              </a:spcBef>
              <a:buAutoNum type="arabicPeriod" startAt="17"/>
              <a:tabLst>
                <a:tab pos="4692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“Batch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Processing”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“Stream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Processing”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 marR="133350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Batch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amounts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blocks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batches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time-sensitive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583045" cy="96545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9235">
              <a:lnSpc>
                <a:spcPct val="117200"/>
              </a:lnSpc>
              <a:spcBef>
                <a:spcPts val="8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Stream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Processing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near-</a:t>
            </a:r>
            <a:r>
              <a:rPr sz="1200" spc="-10" dirty="0">
                <a:latin typeface="Calibri"/>
                <a:cs typeface="Calibri"/>
              </a:rPr>
              <a:t>real-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generated.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scenarios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immediate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monitoring </a:t>
            </a:r>
            <a:r>
              <a:rPr sz="1200" dirty="0">
                <a:latin typeface="Calibri"/>
                <a:cs typeface="Calibri"/>
              </a:rPr>
              <a:t>live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streams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sensors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feeds.</a:t>
            </a:r>
            <a:endParaRPr sz="1200">
              <a:latin typeface="Calibri"/>
              <a:cs typeface="Calibri"/>
            </a:endParaRPr>
          </a:p>
          <a:p>
            <a:pPr marL="241300" marR="255524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18.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ethical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concerns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associated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Data? </a:t>
            </a: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around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Privacy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issues: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raises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is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adequately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protected.</a:t>
            </a:r>
            <a:endParaRPr sz="1200">
              <a:latin typeface="Calibri"/>
              <a:cs typeface="Calibri"/>
            </a:endParaRPr>
          </a:p>
          <a:p>
            <a:pPr marL="241300" marR="221615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misuse: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purposes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intended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as </a:t>
            </a:r>
            <a:r>
              <a:rPr sz="1200" dirty="0">
                <a:latin typeface="Calibri"/>
                <a:cs typeface="Calibri"/>
              </a:rPr>
              <a:t>targeting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vulnerable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populations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surveillance.</a:t>
            </a:r>
            <a:endParaRPr sz="1200">
              <a:latin typeface="Calibri"/>
              <a:cs typeface="Calibri"/>
            </a:endParaRPr>
          </a:p>
          <a:p>
            <a:pPr marL="241300" marR="5651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Bias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discrimination: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biased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discriminatory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practices,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such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denying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opportunities.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19.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tools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commonly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help?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Hadoop: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distributed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system.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Tableau: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charts.</a:t>
            </a:r>
            <a:endParaRPr sz="1200">
              <a:latin typeface="Calibri"/>
              <a:cs typeface="Calibri"/>
            </a:endParaRPr>
          </a:p>
          <a:p>
            <a:pPr marL="241300" marR="52705" indent="-229235">
              <a:lnSpc>
                <a:spcPct val="116300"/>
              </a:lnSpc>
              <a:spcBef>
                <a:spcPts val="3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Python: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Programming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Big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marR="638810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Spark: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learning.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effectively.</a:t>
            </a:r>
            <a:endParaRPr sz="1200">
              <a:latin typeface="Calibri"/>
              <a:cs typeface="Calibri"/>
            </a:endParaRPr>
          </a:p>
          <a:p>
            <a:pPr marL="241300" marR="3006725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20.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future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trends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Analytics? </a:t>
            </a: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Real-time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allow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businesses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immediate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live</a:t>
            </a:r>
            <a:r>
              <a:rPr sz="1200" spc="-10" dirty="0">
                <a:latin typeface="Calibri"/>
                <a:cs typeface="Calibri"/>
              </a:rPr>
              <a:t> data.</a:t>
            </a:r>
            <a:endParaRPr sz="1200">
              <a:latin typeface="Calibri"/>
              <a:cs typeface="Calibri"/>
            </a:endParaRPr>
          </a:p>
          <a:p>
            <a:pPr marL="241300" marR="550545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integration: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predictive </a:t>
            </a:r>
            <a:r>
              <a:rPr sz="1200" dirty="0">
                <a:latin typeface="Calibri"/>
                <a:cs typeface="Calibri"/>
              </a:rPr>
              <a:t>analytics,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forecasts.</a:t>
            </a:r>
            <a:endParaRPr sz="1200">
              <a:latin typeface="Calibri"/>
              <a:cs typeface="Calibri"/>
            </a:endParaRPr>
          </a:p>
          <a:p>
            <a:pPr marL="241300" marR="269875" indent="-229235">
              <a:lnSpc>
                <a:spcPct val="116300"/>
              </a:lnSpc>
              <a:spcBef>
                <a:spcPts val="3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Quantum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computing: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promises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accelerate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even </a:t>
            </a:r>
            <a:r>
              <a:rPr sz="1200" dirty="0">
                <a:latin typeface="Calibri"/>
                <a:cs typeface="Calibri"/>
              </a:rPr>
              <a:t>larger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datasets.</a:t>
            </a:r>
            <a:endParaRPr sz="1200">
              <a:latin typeface="Calibri"/>
              <a:cs typeface="Calibri"/>
            </a:endParaRPr>
          </a:p>
          <a:p>
            <a:pPr marL="241300" marR="2667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privacy</a:t>
            </a:r>
            <a:r>
              <a:rPr sz="1200" b="1" spc="-10" dirty="0">
                <a:latin typeface="Calibri"/>
                <a:cs typeface="Calibri"/>
              </a:rPr>
              <a:t> regulations: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grows,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stringent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regulations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implemented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protect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practices.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Competency-</a:t>
            </a:r>
            <a:r>
              <a:rPr sz="1200" b="1" dirty="0">
                <a:latin typeface="Calibri"/>
                <a:cs typeface="Calibri"/>
              </a:rPr>
              <a:t>Based</a:t>
            </a:r>
            <a:r>
              <a:rPr sz="1200" b="1" spc="7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  <a:p>
            <a:pPr marL="241300" marR="53975" indent="-229235">
              <a:lnSpc>
                <a:spcPct val="116300"/>
              </a:lnSpc>
              <a:spcBef>
                <a:spcPts val="2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retail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inventory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Big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problem?</a:t>
            </a:r>
            <a:endParaRPr sz="1200">
              <a:latin typeface="Calibri"/>
              <a:cs typeface="Calibri"/>
            </a:endParaRPr>
          </a:p>
          <a:p>
            <a:pPr marL="241300" marR="196850" indent="-229235">
              <a:lnSpc>
                <a:spcPct val="116300"/>
              </a:lnSpc>
              <a:spcBef>
                <a:spcPts val="2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disease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outbreaks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regions.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case?</a:t>
            </a:r>
            <a:endParaRPr sz="1200">
              <a:latin typeface="Calibri"/>
              <a:cs typeface="Calibri"/>
            </a:endParaRPr>
          </a:p>
          <a:p>
            <a:pPr marL="241300" marR="17780" indent="-229235">
              <a:lnSpc>
                <a:spcPts val="1700"/>
              </a:lnSpc>
              <a:spcBef>
                <a:spcPts val="80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You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e-</a:t>
            </a:r>
            <a:r>
              <a:rPr sz="1200" spc="-10" dirty="0">
                <a:latin typeface="Calibri"/>
                <a:cs typeface="Calibri"/>
              </a:rPr>
              <a:t>commerce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based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leverage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10" dirty="0">
                <a:latin typeface="Calibri"/>
                <a:cs typeface="Calibri"/>
              </a:rPr>
              <a:t> this?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insurance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fraudulent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claims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fraudulent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activities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problem?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 startAt="5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institution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 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institution’s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Answers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1300" marR="229870" lvl="1" indent="151765">
              <a:lnSpc>
                <a:spcPct val="116300"/>
              </a:lnSpc>
              <a:buAutoNum type="arabicPeriod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retail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company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optimize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inventory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would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you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solve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this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problem?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9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68415" cy="94386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710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inventory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sources,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transactions,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preferences,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purchase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predictive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right </a:t>
            </a:r>
            <a:r>
              <a:rPr sz="1200" dirty="0">
                <a:latin typeface="Calibri"/>
                <a:cs typeface="Calibri"/>
              </a:rPr>
              <a:t>inventory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seasonal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trends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regional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variations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inventory </a:t>
            </a:r>
            <a:r>
              <a:rPr sz="1200" dirty="0">
                <a:latin typeface="Calibri"/>
                <a:cs typeface="Calibri"/>
              </a:rPr>
              <a:t>aligns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fluctuations.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Additionally,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descriptive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be </a:t>
            </a:r>
            <a:r>
              <a:rPr sz="1200" dirty="0">
                <a:latin typeface="Calibri"/>
                <a:cs typeface="Calibri"/>
              </a:rPr>
              <a:t>applied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overstocked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</a:t>
            </a:r>
            <a:r>
              <a:rPr sz="1200" spc="500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understocked.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Finally,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real-</a:t>
            </a:r>
            <a:r>
              <a:rPr sz="1200" b="1" dirty="0">
                <a:latin typeface="Calibri"/>
                <a:cs typeface="Calibri"/>
              </a:rPr>
              <a:t>time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customer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interactions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searches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adjust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inventory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dynamically.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200">
              <a:latin typeface="Calibri"/>
              <a:cs typeface="Calibri"/>
            </a:endParaRPr>
          </a:p>
          <a:p>
            <a:pPr marL="12700" marR="464820" indent="151765">
              <a:lnSpc>
                <a:spcPct val="118300"/>
              </a:lnSpc>
              <a:buAutoNum type="arabicPeriod" startAt="2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healthcare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organization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looking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predict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disease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outbreaks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specific </a:t>
            </a:r>
            <a:r>
              <a:rPr sz="1200" b="1" dirty="0">
                <a:latin typeface="Calibri"/>
                <a:cs typeface="Calibri"/>
              </a:rPr>
              <a:t>regions.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approach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would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apply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case?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 marR="146685">
              <a:lnSpc>
                <a:spcPct val="1169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disease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outbreaks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including </a:t>
            </a:r>
            <a:r>
              <a:rPr sz="1200" dirty="0">
                <a:latin typeface="Calibri"/>
                <a:cs typeface="Calibri"/>
              </a:rPr>
              <a:t>hospital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records,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searches,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factors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weather </a:t>
            </a:r>
            <a:r>
              <a:rPr sz="1200" dirty="0">
                <a:latin typeface="Calibri"/>
                <a:cs typeface="Calibri"/>
              </a:rPr>
              <a:t>conditions).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early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impending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outbreak.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past </a:t>
            </a:r>
            <a:r>
              <a:rPr sz="1200" dirty="0">
                <a:latin typeface="Calibri"/>
                <a:cs typeface="Calibri"/>
              </a:rPr>
              <a:t>outbreaks,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weather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likelihood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outbreak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occurring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regions.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10" dirty="0">
                <a:latin typeface="Calibri"/>
                <a:cs typeface="Calibri"/>
              </a:rPr>
              <a:t> time, continuously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10" dirty="0">
                <a:latin typeface="Calibri"/>
                <a:cs typeface="Calibri"/>
              </a:rPr>
              <a:t> forecasts.</a:t>
            </a:r>
            <a:endParaRPr sz="1200">
              <a:latin typeface="Calibri"/>
              <a:cs typeface="Calibri"/>
            </a:endParaRPr>
          </a:p>
          <a:p>
            <a:pPr marL="12700" marR="17653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Additionally,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real-</a:t>
            </a:r>
            <a:r>
              <a:rPr sz="1200" b="1" dirty="0">
                <a:latin typeface="Calibri"/>
                <a:cs typeface="Calibri"/>
              </a:rPr>
              <a:t>time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streams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sensors,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reports,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monitor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respond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outbreaks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occur.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200">
              <a:latin typeface="Calibri"/>
              <a:cs typeface="Calibri"/>
            </a:endParaRPr>
          </a:p>
          <a:p>
            <a:pPr marL="12700" marR="150495" indent="151765">
              <a:lnSpc>
                <a:spcPct val="118100"/>
              </a:lnSpc>
              <a:buAutoNum type="arabicPeriod" startAt="3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e-commerce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company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personalize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marketing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strategies </a:t>
            </a:r>
            <a:r>
              <a:rPr sz="1200" b="1" dirty="0">
                <a:latin typeface="Calibri"/>
                <a:cs typeface="Calibri"/>
              </a:rPr>
              <a:t>based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customer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would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leverage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achieve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this?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 marR="34290">
              <a:lnSpc>
                <a:spcPct val="1167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20" dirty="0">
                <a:latin typeface="Calibri"/>
                <a:cs typeface="Calibri"/>
              </a:rPr>
              <a:t> past </a:t>
            </a:r>
            <a:r>
              <a:rPr sz="1200" dirty="0">
                <a:latin typeface="Calibri"/>
                <a:cs typeface="Calibri"/>
              </a:rPr>
              <a:t>purchases,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browsing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demographic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cluster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analysis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 </a:t>
            </a:r>
            <a:r>
              <a:rPr sz="1200" b="1" dirty="0">
                <a:latin typeface="Calibri"/>
                <a:cs typeface="Calibri"/>
              </a:rPr>
              <a:t>techniques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distinct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preferences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behaviors. </a:t>
            </a:r>
            <a:r>
              <a:rPr sz="1200" b="1" spc="-10" dirty="0">
                <a:latin typeface="Calibri"/>
                <a:cs typeface="Calibri"/>
              </a:rPr>
              <a:t>Predictive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purchases,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personalized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recommendations would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preferences.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Additionally,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sentiment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analysis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reviews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how</a:t>
            </a:r>
            <a:endParaRPr sz="1200">
              <a:latin typeface="Calibri"/>
              <a:cs typeface="Calibri"/>
            </a:endParaRPr>
          </a:p>
          <a:p>
            <a:pPr marL="12700" marR="292100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customers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 integrated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campaigns.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A/B </a:t>
            </a:r>
            <a:r>
              <a:rPr sz="1200" b="1" dirty="0">
                <a:latin typeface="Calibri"/>
                <a:cs typeface="Calibri"/>
              </a:rPr>
              <a:t>testing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fine-tune</a:t>
            </a:r>
            <a:r>
              <a:rPr sz="1200" spc="-10" dirty="0">
                <a:latin typeface="Calibri"/>
                <a:cs typeface="Calibri"/>
              </a:rPr>
              <a:t> personalized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offers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promotions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maximum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engagement.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567690" indent="151765">
              <a:lnSpc>
                <a:spcPct val="116399"/>
              </a:lnSpc>
              <a:buAutoNum type="arabicPeriod" startAt="4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insurance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company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dealing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fraudulent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claims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identify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patterns</a:t>
            </a:r>
            <a:r>
              <a:rPr sz="1200" b="1" spc="-25" dirty="0">
                <a:latin typeface="Calibri"/>
                <a:cs typeface="Calibri"/>
              </a:rPr>
              <a:t> in </a:t>
            </a:r>
            <a:r>
              <a:rPr sz="1200" b="1" dirty="0">
                <a:latin typeface="Calibri"/>
                <a:cs typeface="Calibri"/>
              </a:rPr>
              <a:t>fraudulent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activities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would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approach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problem?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fraudulent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claims,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claims,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profiles,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known</a:t>
            </a:r>
            <a:endParaRPr sz="1200">
              <a:latin typeface="Calibri"/>
              <a:cs typeface="Calibri"/>
            </a:endParaRPr>
          </a:p>
          <a:p>
            <a:pPr marL="12700" marR="2984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fraudulent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activities.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Anomaly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claims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deviate</a:t>
            </a:r>
            <a:r>
              <a:rPr sz="1200" spc="-20" dirty="0">
                <a:latin typeface="Calibri"/>
                <a:cs typeface="Calibri"/>
              </a:rPr>
              <a:t> from </a:t>
            </a:r>
            <a:r>
              <a:rPr sz="1200" dirty="0">
                <a:latin typeface="Calibri"/>
                <a:cs typeface="Calibri"/>
              </a:rPr>
              <a:t>typical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unusually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claim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claims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suspicious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circumstances.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fraudulent</a:t>
            </a:r>
            <a:endParaRPr sz="1200">
              <a:latin typeface="Calibri"/>
              <a:cs typeface="Calibri"/>
            </a:endParaRPr>
          </a:p>
          <a:p>
            <a:pPr marL="12700" marR="4318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claims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becomes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available.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social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media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external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databases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</a:t>
            </a:r>
            <a:r>
              <a:rPr sz="1200" dirty="0">
                <a:latin typeface="Calibri"/>
                <a:cs typeface="Calibri"/>
              </a:rPr>
              <a:t>check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information, </a:t>
            </a:r>
            <a:r>
              <a:rPr sz="1200" dirty="0">
                <a:latin typeface="Calibri"/>
                <a:cs typeface="Calibri"/>
              </a:rPr>
              <a:t>helping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10" dirty="0">
                <a:latin typeface="Calibri"/>
                <a:cs typeface="Calibri"/>
              </a:rPr>
              <a:t> inconsistencies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indicative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fraud.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predictive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6068060" cy="856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c. </a:t>
            </a:r>
            <a:r>
              <a:rPr sz="1150" spc="-10" dirty="0">
                <a:latin typeface="Calibri"/>
                <a:cs typeface="Calibri"/>
              </a:rPr>
              <a:t>Prepositions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18100"/>
              </a:lnSpc>
              <a:spcBef>
                <a:spcPts val="20"/>
              </a:spcBef>
              <a:tabLst>
                <a:tab pos="6054725" algn="l"/>
              </a:tabLst>
            </a:pPr>
            <a:r>
              <a:rPr sz="1150" b="1" dirty="0">
                <a:latin typeface="Calibri"/>
                <a:cs typeface="Calibri"/>
              </a:rPr>
              <a:t>31.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Strong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emotions,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such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delight,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surprise,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wrath,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pain,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expressed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using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 words.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They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punctuated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by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exclamation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mark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at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20" dirty="0">
                <a:latin typeface="Calibri"/>
                <a:cs typeface="Calibri"/>
              </a:rPr>
              <a:t>end.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1218342"/>
            <a:ext cx="932180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Article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Interjections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9814" y="1250704"/>
            <a:ext cx="40462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Conjunctions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Prepositions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Interjections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5074" y="1842631"/>
            <a:ext cx="3623945" cy="16941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b="1" dirty="0">
                <a:latin typeface="Calibri"/>
                <a:cs typeface="Calibri"/>
              </a:rPr>
              <a:t>32.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-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sentence?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group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ideas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form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paragraph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group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thought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c. 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rules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must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follow to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write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correctly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50" dirty="0">
                <a:latin typeface="Calibri"/>
                <a:cs typeface="Calibri"/>
              </a:rPr>
              <a:t>d. 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contains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basic punctuation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marks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group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thought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dirty="0">
                <a:latin typeface="Calibri"/>
                <a:cs typeface="Calibri"/>
              </a:rPr>
              <a:t>33.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these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capitalized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correctly?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89179" y="3513913"/>
            <a:ext cx="1837055" cy="4394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Divya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sunil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reading.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lives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Delhi.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5074" y="3513913"/>
            <a:ext cx="1775460" cy="856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am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Hungry.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c. 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bucket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Full 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water.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lives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Delhi.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5074" y="4373887"/>
            <a:ext cx="592391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128395" algn="l"/>
              </a:tabLst>
            </a:pPr>
            <a:r>
              <a:rPr sz="1150" b="1" dirty="0">
                <a:latin typeface="Calibri"/>
                <a:cs typeface="Calibri"/>
              </a:rPr>
              <a:t>34. A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one that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has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only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one</a:t>
            </a:r>
            <a:r>
              <a:rPr sz="1150" b="1" spc="7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subject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and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one predicate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has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only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one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finite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verb.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89179" y="4548674"/>
            <a:ext cx="1287780" cy="44577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Complex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Indirect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5074" y="4548674"/>
            <a:ext cx="1161415" cy="86296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Simple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Direct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Simple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5074" y="5385920"/>
            <a:ext cx="5728970" cy="439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95"/>
              </a:spcBef>
              <a:tabLst>
                <a:tab pos="1498600" algn="l"/>
              </a:tabLst>
            </a:pPr>
            <a:r>
              <a:rPr sz="1150" b="1" dirty="0">
                <a:latin typeface="Calibri"/>
                <a:cs typeface="Calibri"/>
              </a:rPr>
              <a:t>35. A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one,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consists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two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more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coordinate</a:t>
            </a:r>
            <a:r>
              <a:rPr sz="1150" b="1" spc="8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clauses,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joined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by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spc="-50" dirty="0">
                <a:latin typeface="Calibri"/>
                <a:cs typeface="Calibri"/>
              </a:rPr>
              <a:t>a </a:t>
            </a:r>
            <a:r>
              <a:rPr sz="1150" b="1" dirty="0">
                <a:latin typeface="Calibri"/>
                <a:cs typeface="Calibri"/>
              </a:rPr>
              <a:t>coordinating</a:t>
            </a:r>
            <a:r>
              <a:rPr sz="1150" b="1" spc="8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conjunction.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89179" y="5802815"/>
            <a:ext cx="1287780" cy="4394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Complex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Indirect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5074" y="5802815"/>
            <a:ext cx="1287780" cy="856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Simple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Direct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Complex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5074" y="6662789"/>
            <a:ext cx="459613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4542790" algn="l"/>
              </a:tabLst>
            </a:pPr>
            <a:r>
              <a:rPr sz="1150" b="1" dirty="0">
                <a:latin typeface="Calibri"/>
                <a:cs typeface="Calibri"/>
              </a:rPr>
              <a:t>36.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person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thing that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does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action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known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5074" y="6843752"/>
            <a:ext cx="612775" cy="6470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Subject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Subject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09814" y="6872780"/>
            <a:ext cx="440436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Object</a:t>
            </a:r>
            <a:r>
              <a:rPr sz="1150" dirty="0">
                <a:latin typeface="Calibri"/>
                <a:cs typeface="Calibri"/>
              </a:rPr>
              <a:t>	c. Both a)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b)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5074" y="7496947"/>
            <a:ext cx="390271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164205" algn="l"/>
                <a:tab pos="3849370" algn="l"/>
              </a:tabLst>
            </a:pPr>
            <a:r>
              <a:rPr sz="1150" b="1" dirty="0">
                <a:latin typeface="Calibri"/>
                <a:cs typeface="Calibri"/>
              </a:rPr>
              <a:t>37.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object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can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either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or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44492" y="7671734"/>
            <a:ext cx="1794510" cy="44577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Complete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5074" y="7671734"/>
            <a:ext cx="1191895" cy="85979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Direct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Indirect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c. Both a)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b)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Direct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Indirect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5074" y="8508919"/>
            <a:ext cx="4674235" cy="64643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  <a:tabLst>
                <a:tab pos="4620895" algn="l"/>
              </a:tabLst>
            </a:pPr>
            <a:r>
              <a:rPr sz="1150" b="1" dirty="0">
                <a:latin typeface="Calibri"/>
                <a:cs typeface="Calibri"/>
              </a:rPr>
              <a:t>38.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where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subject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performs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action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called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1346835" algn="l"/>
                <a:tab pos="3126740" algn="l"/>
              </a:tabLst>
            </a:pPr>
            <a:r>
              <a:rPr sz="1150" dirty="0">
                <a:latin typeface="Calibri"/>
                <a:cs typeface="Calibri"/>
              </a:rPr>
              <a:t>a. Active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voice</a:t>
            </a:r>
            <a:r>
              <a:rPr sz="1150" dirty="0">
                <a:latin typeface="Calibri"/>
                <a:cs typeface="Calibri"/>
              </a:rPr>
              <a:t>	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Passive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Voice</a:t>
            </a:r>
            <a:r>
              <a:rPr sz="1150" dirty="0">
                <a:latin typeface="Calibri"/>
                <a:cs typeface="Calibri"/>
              </a:rPr>
              <a:t>	c.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Indirect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Voice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68791" y="8744849"/>
            <a:ext cx="12903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69685" cy="3232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modeling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insurance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proactively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flag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potentially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fraudulent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claims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they </a:t>
            </a:r>
            <a:r>
              <a:rPr sz="1200" dirty="0">
                <a:latin typeface="Calibri"/>
                <a:cs typeface="Calibri"/>
              </a:rPr>
              <a:t>are </a:t>
            </a:r>
            <a:r>
              <a:rPr sz="1200" spc="-10" dirty="0">
                <a:latin typeface="Calibri"/>
                <a:cs typeface="Calibri"/>
              </a:rPr>
              <a:t>processed.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Calibri"/>
              <a:cs typeface="Calibri"/>
            </a:endParaRPr>
          </a:p>
          <a:p>
            <a:pPr marL="12700" marR="18415">
              <a:lnSpc>
                <a:spcPct val="117300"/>
              </a:lnSpc>
            </a:pPr>
            <a:r>
              <a:rPr sz="1200" b="1" dirty="0">
                <a:latin typeface="Calibri"/>
                <a:cs typeface="Calibri"/>
              </a:rPr>
              <a:t>5.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financial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institution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looking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risks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optimize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investment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strategies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Big </a:t>
            </a:r>
            <a:r>
              <a:rPr sz="1200" b="1" dirty="0">
                <a:latin typeface="Calibri"/>
                <a:cs typeface="Calibri"/>
              </a:rPr>
              <a:t>Data.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would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apply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improve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institution’s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decision-making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process? Answer: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</a:t>
            </a:r>
            <a:endParaRPr sz="1200">
              <a:latin typeface="Calibri"/>
              <a:cs typeface="Calibri"/>
            </a:endParaRPr>
          </a:p>
          <a:p>
            <a:pPr marL="12700" marR="15875">
              <a:lnSpc>
                <a:spcPct val="1167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trends,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economic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indicators,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sentiment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social </a:t>
            </a:r>
            <a:r>
              <a:rPr sz="1200" dirty="0">
                <a:latin typeface="Calibri"/>
                <a:cs typeface="Calibri"/>
              </a:rPr>
              <a:t>media.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potential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movements,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institution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anticipate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profitable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investment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opportunities.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apply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descriptive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indicate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returns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risk </a:t>
            </a:r>
            <a:r>
              <a:rPr sz="1200" dirty="0">
                <a:latin typeface="Calibri"/>
                <a:cs typeface="Calibri"/>
              </a:rPr>
              <a:t>factors.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Real-time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leveraged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fluctuations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strategies </a:t>
            </a:r>
            <a:r>
              <a:rPr sz="1200" dirty="0">
                <a:latin typeface="Calibri"/>
                <a:cs typeface="Calibri"/>
              </a:rPr>
              <a:t>dynamically.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Furthermore,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incorporating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algorithms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refine </a:t>
            </a:r>
            <a:r>
              <a:rPr sz="1200" dirty="0">
                <a:latin typeface="Calibri"/>
                <a:cs typeface="Calibri"/>
              </a:rPr>
              <a:t>investment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conditions,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recommendations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portfolios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minimizing </a:t>
            </a:r>
            <a:r>
              <a:rPr sz="1200" spc="-10" dirty="0">
                <a:latin typeface="Calibri"/>
                <a:cs typeface="Calibri"/>
              </a:rPr>
              <a:t>risks.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375243"/>
            <a:ext cx="6612255" cy="460692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23520" algn="ctr">
              <a:lnSpc>
                <a:spcPct val="100000"/>
              </a:lnSpc>
              <a:spcBef>
                <a:spcPts val="570"/>
              </a:spcBef>
            </a:pPr>
            <a:r>
              <a:rPr sz="1600" b="1" dirty="0">
                <a:latin typeface="Calibri"/>
                <a:cs typeface="Calibri"/>
              </a:rPr>
              <a:t>UNIT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6: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Understanding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Neural</a:t>
            </a:r>
            <a:r>
              <a:rPr sz="1600" b="1" spc="-10" dirty="0">
                <a:latin typeface="Calibri"/>
                <a:cs typeface="Calibri"/>
              </a:rPr>
              <a:t> Networks</a:t>
            </a:r>
            <a:endParaRPr sz="16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355"/>
              </a:spcBef>
            </a:pP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What</a:t>
            </a:r>
            <a:r>
              <a:rPr sz="1200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is</a:t>
            </a:r>
            <a:r>
              <a:rPr sz="1200" spc="-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a</a:t>
            </a:r>
            <a:r>
              <a:rPr sz="1200" spc="-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neural</a:t>
            </a:r>
            <a:r>
              <a:rPr sz="1200" spc="-10" dirty="0">
                <a:solidFill>
                  <a:srgbClr val="528135"/>
                </a:solidFill>
                <a:latin typeface="Calibri"/>
                <a:cs typeface="Calibri"/>
              </a:rPr>
              <a:t> network?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Artificial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possible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changes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167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anywhere,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brain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 data features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automatically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without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programmer.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called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“neural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network.”.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auto </a:t>
            </a:r>
            <a:r>
              <a:rPr sz="1200" dirty="0">
                <a:latin typeface="Calibri"/>
                <a:cs typeface="Calibri"/>
              </a:rPr>
              <a:t>replying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emails,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suggesting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email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replies,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spam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filtering,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Facebook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tagging,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items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e-</a:t>
            </a:r>
            <a:r>
              <a:rPr sz="1200" dirty="0">
                <a:latin typeface="Calibri"/>
                <a:cs typeface="Calibri"/>
              </a:rPr>
              <a:t>shopping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portals,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many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best-known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 </a:t>
            </a:r>
            <a:r>
              <a:rPr sz="1200" spc="-10" dirty="0">
                <a:latin typeface="Calibri"/>
                <a:cs typeface="Calibri"/>
              </a:rPr>
              <a:t>Google’s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search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algorithm.</a:t>
            </a:r>
            <a:endParaRPr sz="1200">
              <a:latin typeface="Calibri"/>
              <a:cs typeface="Calibri"/>
            </a:endParaRPr>
          </a:p>
          <a:p>
            <a:pPr marL="241300" marR="8255" algn="just">
              <a:lnSpc>
                <a:spcPct val="116399"/>
              </a:lnSpc>
              <a:spcBef>
                <a:spcPts val="25"/>
              </a:spcBef>
            </a:pPr>
            <a:r>
              <a:rPr sz="1200" b="1" spc="-5" dirty="0">
                <a:latin typeface="Calibri"/>
                <a:cs typeface="Calibri"/>
              </a:rPr>
              <a:t>Definition: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eural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is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machine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</a:t>
            </a:r>
            <a:r>
              <a:rPr sz="1200" spc="5" dirty="0">
                <a:latin typeface="Calibri"/>
                <a:cs typeface="Calibri"/>
              </a:rPr>
              <a:t>r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spc="-5" dirty="0">
                <a:latin typeface="Calibri"/>
                <a:cs typeface="Calibri"/>
              </a:rPr>
              <a:t>i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t</a:t>
            </a:r>
            <a:r>
              <a:rPr sz="1200" spc="-10" dirty="0">
                <a:latin typeface="Calibri"/>
                <a:cs typeface="Calibri"/>
              </a:rPr>
              <a:t>h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makes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manner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similar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 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human</a:t>
            </a:r>
            <a:r>
              <a:rPr sz="1200" spc="-5" dirty="0">
                <a:latin typeface="Calibri"/>
                <a:cs typeface="Calibri"/>
              </a:rPr>
              <a:t> brain,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by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t</a:t>
            </a:r>
            <a:r>
              <a:rPr sz="1200" spc="-10" dirty="0">
                <a:latin typeface="Calibri"/>
                <a:cs typeface="Calibri"/>
              </a:rPr>
              <a:t>h</a:t>
            </a:r>
            <a:r>
              <a:rPr sz="1200" dirty="0">
                <a:latin typeface="Calibri"/>
                <a:cs typeface="Calibri"/>
              </a:rPr>
              <a:t>at </a:t>
            </a:r>
            <a:r>
              <a:rPr sz="1200" spc="-10" dirty="0">
                <a:latin typeface="Calibri"/>
                <a:cs typeface="Calibri"/>
              </a:rPr>
              <a:t>mimic 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way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biological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together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identify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phenomena,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weigh </a:t>
            </a:r>
            <a:r>
              <a:rPr sz="1200" spc="-10" dirty="0">
                <a:latin typeface="Calibri"/>
                <a:cs typeface="Calibri"/>
              </a:rPr>
              <a:t>options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arrive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 </a:t>
            </a:r>
            <a:r>
              <a:rPr sz="1200" spc="-15" dirty="0">
                <a:latin typeface="Calibri"/>
                <a:cs typeface="Calibri"/>
              </a:rPr>
              <a:t>conclusions.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60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Parts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Neural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 Network</a:t>
            </a:r>
            <a:endParaRPr sz="1100">
              <a:latin typeface="Calibri"/>
              <a:cs typeface="Calibri"/>
            </a:endParaRPr>
          </a:p>
          <a:p>
            <a:pPr marL="241300" marR="6350" algn="just">
              <a:lnSpc>
                <a:spcPts val="1700"/>
              </a:lnSpc>
              <a:spcBef>
                <a:spcPts val="45"/>
              </a:spcBef>
            </a:pPr>
            <a:r>
              <a:rPr sz="1200" dirty="0">
                <a:latin typeface="Calibri"/>
                <a:cs typeface="Calibri"/>
              </a:rPr>
              <a:t>Every neural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comprises layers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interconnected nodes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—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 layer, hidden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layer(s),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layer.</a:t>
            </a:r>
            <a:endParaRPr sz="1200">
              <a:latin typeface="Calibri"/>
              <a:cs typeface="Calibri"/>
            </a:endParaRPr>
          </a:p>
          <a:p>
            <a:pPr marL="242570" indent="-229870" algn="just">
              <a:lnSpc>
                <a:spcPct val="100000"/>
              </a:lnSpc>
              <a:spcBef>
                <a:spcPts val="1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Input</a:t>
            </a:r>
            <a:r>
              <a:rPr sz="1200" b="1" spc="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Layer: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receive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outside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world.</a:t>
            </a:r>
            <a:endParaRPr sz="1200">
              <a:latin typeface="Calibri"/>
              <a:cs typeface="Calibri"/>
            </a:endParaRPr>
          </a:p>
          <a:p>
            <a:pPr marL="241300" marR="14604" indent="-229235">
              <a:lnSpc>
                <a:spcPct val="116300"/>
              </a:lnSpc>
              <a:buFont typeface="Calibri"/>
              <a:buAutoNum type="arabicPeriod" startAt="2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Hidden</a:t>
            </a:r>
            <a:r>
              <a:rPr sz="1200" b="1" spc="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Layers: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second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using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layers.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contains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nodes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artificial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neurones.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nodes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are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interconnected 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multi-layer.</a:t>
            </a:r>
            <a:endParaRPr sz="1200">
              <a:latin typeface="Calibri"/>
              <a:cs typeface="Calibri"/>
            </a:endParaRPr>
          </a:p>
          <a:p>
            <a:pPr marL="241300" marR="14604" indent="-229235">
              <a:lnSpc>
                <a:spcPts val="1700"/>
              </a:lnSpc>
              <a:spcBef>
                <a:spcPts val="75"/>
              </a:spcBef>
              <a:buFont typeface="Calibri"/>
              <a:buAutoNum type="arabicPeriod" startAt="3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Output</a:t>
            </a:r>
            <a:r>
              <a:rPr sz="1200" b="1" spc="1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Layer: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last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layer,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outcomes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2292" y="8503919"/>
            <a:ext cx="6376670" cy="1289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6900"/>
              </a:lnSpc>
              <a:spcBef>
                <a:spcPts val="90"/>
              </a:spcBef>
            </a:pP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Artificial</a:t>
            </a:r>
            <a:r>
              <a:rPr sz="1200" b="1" spc="1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Neural</a:t>
            </a:r>
            <a:r>
              <a:rPr sz="1200" b="1" spc="19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(ANN)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two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1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more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hidden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layers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known</a:t>
            </a:r>
            <a:r>
              <a:rPr sz="1200" b="1" spc="1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19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Deep</a:t>
            </a:r>
            <a:r>
              <a:rPr sz="1200" b="1" spc="16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Neural </a:t>
            </a:r>
            <a:r>
              <a:rPr sz="1200" b="1" dirty="0">
                <a:latin typeface="Calibri"/>
                <a:cs typeface="Calibri"/>
              </a:rPr>
              <a:t>Network.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called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Learning.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“deep”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(also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called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depth)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network.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neural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35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Components</a:t>
            </a:r>
            <a:r>
              <a:rPr sz="1100" spc="-3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a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neural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network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follows: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6342" y="5286655"/>
            <a:ext cx="5081290" cy="302066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118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119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610350" cy="96545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i="1" dirty="0">
                <a:latin typeface="Calibri"/>
                <a:cs typeface="Calibri"/>
              </a:rPr>
              <a:t>What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do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you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mean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by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Neurons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in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Neurones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nodes.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Neurones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fundamental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blocks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Neurones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receive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external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Each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input.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latin typeface="Calibri"/>
                <a:cs typeface="Calibri"/>
              </a:rPr>
              <a:t>What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are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weights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in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neurons?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strength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connections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(synapse)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weight.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importance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output.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minimise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error.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i="1" dirty="0">
                <a:latin typeface="Calibri"/>
                <a:cs typeface="Calibri"/>
              </a:rPr>
              <a:t>Why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we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use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activation</a:t>
            </a:r>
            <a:r>
              <a:rPr sz="1200" i="1" spc="-10" dirty="0">
                <a:latin typeface="Calibri"/>
                <a:cs typeface="Calibri"/>
              </a:rPr>
              <a:t> functions?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 neural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decision-making.</a:t>
            </a:r>
            <a:endParaRPr sz="1200">
              <a:latin typeface="Calibri"/>
              <a:cs typeface="Calibri"/>
            </a:endParaRPr>
          </a:p>
          <a:p>
            <a:pPr marL="241300" marR="317500" indent="-229235">
              <a:lnSpc>
                <a:spcPct val="116199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signal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received.</a:t>
            </a:r>
            <a:endParaRPr sz="1200">
              <a:latin typeface="Calibri"/>
              <a:cs typeface="Calibri"/>
            </a:endParaRPr>
          </a:p>
          <a:p>
            <a:pPr marL="241300" marR="42227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Sigmoid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Tanh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Function,</a:t>
            </a:r>
            <a:r>
              <a:rPr sz="1200" spc="-20" dirty="0">
                <a:latin typeface="Calibri"/>
                <a:cs typeface="Calibri"/>
              </a:rPr>
              <a:t> ReLU </a:t>
            </a:r>
            <a:r>
              <a:rPr sz="1200" dirty="0">
                <a:latin typeface="Calibri"/>
                <a:cs typeface="Calibri"/>
              </a:rPr>
              <a:t>(Rectified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Unit),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linearities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patterns 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decision-making.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i="1" dirty="0">
                <a:latin typeface="Calibri"/>
                <a:cs typeface="Calibri"/>
              </a:rPr>
              <a:t>What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is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purpose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of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bias?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constants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applying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shift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horizontally.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0" dirty="0">
                <a:latin typeface="Calibri"/>
                <a:cs typeface="Calibri"/>
              </a:rPr>
              <a:t> account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inherent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data.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latin typeface="Calibri"/>
                <a:cs typeface="Calibri"/>
              </a:rPr>
              <a:t>What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is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purpose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of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connections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in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neural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networks?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Connections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synapses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weight.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Biases</a:t>
            </a:r>
            <a:r>
              <a:rPr sz="1200" spc="-10" dirty="0">
                <a:latin typeface="Calibri"/>
                <a:cs typeface="Calibri"/>
              </a:rPr>
              <a:t> (constants)</a:t>
            </a:r>
            <a:r>
              <a:rPr sz="1200" dirty="0">
                <a:latin typeface="Calibri"/>
                <a:cs typeface="Calibri"/>
              </a:rPr>
              <a:t> 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affecting its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threshold.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i="1" dirty="0">
                <a:latin typeface="Calibri"/>
                <a:cs typeface="Calibri"/>
              </a:rPr>
              <a:t>What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is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purpose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of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Learning</a:t>
            </a:r>
            <a:r>
              <a:rPr sz="1200" i="1" spc="-10" dirty="0">
                <a:latin typeface="Calibri"/>
                <a:cs typeface="Calibri"/>
              </a:rPr>
              <a:t> Rule?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adjustments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occur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training.</a:t>
            </a:r>
            <a:endParaRPr sz="1200">
              <a:latin typeface="Calibri"/>
              <a:cs typeface="Calibri"/>
            </a:endParaRPr>
          </a:p>
          <a:p>
            <a:pPr marL="241300" marR="598805" indent="-229235">
              <a:lnSpc>
                <a:spcPct val="1163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Back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propagation,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gradients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updates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5" dirty="0">
                <a:latin typeface="Calibri"/>
                <a:cs typeface="Calibri"/>
              </a:rPr>
              <a:t> to </a:t>
            </a:r>
            <a:r>
              <a:rPr sz="1200" dirty="0">
                <a:latin typeface="Calibri"/>
                <a:cs typeface="Calibri"/>
              </a:rPr>
              <a:t>minimize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network’s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error.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latin typeface="Calibri"/>
                <a:cs typeface="Calibri"/>
              </a:rPr>
              <a:t>What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do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you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mean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by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propagation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Functions?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Propagation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move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another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170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next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another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layer.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common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“forward </a:t>
            </a:r>
            <a:r>
              <a:rPr sz="1200" dirty="0">
                <a:latin typeface="Calibri"/>
                <a:cs typeface="Calibri"/>
              </a:rPr>
              <a:t>propagation,”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flows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 layer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predictions,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“backpropagation,”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calculated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update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during </a:t>
            </a:r>
            <a:r>
              <a:rPr sz="1200" dirty="0">
                <a:latin typeface="Calibri"/>
                <a:cs typeface="Calibri"/>
              </a:rPr>
              <a:t>training,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mistakes.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latin typeface="Calibri"/>
                <a:cs typeface="Calibri"/>
              </a:rPr>
              <a:t>How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Neural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Network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works?</a:t>
            </a:r>
            <a:endParaRPr sz="1200">
              <a:latin typeface="Calibri"/>
              <a:cs typeface="Calibri"/>
            </a:endParaRPr>
          </a:p>
          <a:p>
            <a:pPr marL="241300" marR="5715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brain.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neural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mathematical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operation.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layers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Input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Layer: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20" dirty="0">
                <a:latin typeface="Calibri"/>
                <a:cs typeface="Calibri"/>
              </a:rPr>
              <a:t> world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Hidden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Layer: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Output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Layer: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output.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9"/>
              </a:spcBef>
            </a:pPr>
            <a:r>
              <a:rPr sz="1200" b="1" dirty="0">
                <a:latin typeface="Calibri"/>
                <a:cs typeface="Calibri"/>
              </a:rPr>
              <a:t>Lets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understand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Neural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perform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task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489700" cy="94386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Input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Layer: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(x)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Weights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Biases: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weight(w)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bias(b).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∑wixi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(????1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????1)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(????2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????2)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(????3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????3)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????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f(x)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∑w1x1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6500"/>
              </a:lnSpc>
              <a:spcBef>
                <a:spcPts val="20"/>
              </a:spcBef>
              <a:buFont typeface="Calibri"/>
              <a:buAutoNum type="arabicPeriod" startAt="3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Activation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function: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(z)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(a).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 z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&gt;= </a:t>
            </a:r>
            <a:r>
              <a:rPr sz="1200" spc="-50" dirty="0"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 z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&lt;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  <a:p>
            <a:pPr marL="241300" marR="2730500" indent="-229235">
              <a:lnSpc>
                <a:spcPct val="116300"/>
              </a:lnSpc>
              <a:spcBef>
                <a:spcPts val="25"/>
              </a:spcBef>
              <a:buFont typeface="Calibri"/>
              <a:buAutoNum type="arabicPeriod" startAt="4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Outputs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layer. </a:t>
            </a:r>
            <a:r>
              <a:rPr sz="1200" dirty="0">
                <a:latin typeface="Calibri"/>
                <a:cs typeface="Calibri"/>
              </a:rPr>
              <a:t>Lets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</a:t>
            </a:r>
            <a:endParaRPr sz="1200">
              <a:latin typeface="Calibri"/>
              <a:cs typeface="Calibri"/>
            </a:endParaRPr>
          </a:p>
          <a:p>
            <a:pPr marL="241300" marR="158813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We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converted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  <a:hlinkClick r:id="rId2"/>
              </a:rPr>
              <a:t>textbook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restaurant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analogy. </a:t>
            </a:r>
            <a:r>
              <a:rPr sz="1200" dirty="0">
                <a:latin typeface="Calibri"/>
                <a:cs typeface="Calibri"/>
              </a:rPr>
              <a:t>Suppose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restaurant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where: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0"/>
              </a:spcBef>
            </a:pPr>
            <a:r>
              <a:rPr sz="1200" dirty="0">
                <a:latin typeface="Calibri"/>
                <a:cs typeface="Calibri"/>
              </a:rPr>
              <a:t>Ingredients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Input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values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(????)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Chefs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Nodes/Neurons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Recipe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Weights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(????)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Bias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(????)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Taste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Activation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function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Serving 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Output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Let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CASE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x1,x2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x3.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Input</a:t>
            </a:r>
            <a:r>
              <a:rPr sz="1200" b="1" spc="-10" dirty="0">
                <a:latin typeface="Calibri"/>
                <a:cs typeface="Calibri"/>
              </a:rPr>
              <a:t> Layer: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x1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(2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tomatoes)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x2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(3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onions)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x3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1(1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carrot)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Hidden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Layer:</a:t>
            </a:r>
            <a:endParaRPr sz="1200">
              <a:latin typeface="Calibri"/>
              <a:cs typeface="Calibri"/>
            </a:endParaRPr>
          </a:p>
          <a:p>
            <a:pPr marL="241300" marR="2942590" algn="just">
              <a:lnSpc>
                <a:spcPct val="1170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Weight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w1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0.4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(0.4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teaspoons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 </a:t>
            </a:r>
            <a:r>
              <a:rPr sz="1200" spc="-10" dirty="0">
                <a:latin typeface="Calibri"/>
                <a:cs typeface="Calibri"/>
              </a:rPr>
              <a:t>tomato) </a:t>
            </a:r>
            <a:r>
              <a:rPr sz="1200" dirty="0">
                <a:latin typeface="Calibri"/>
                <a:cs typeface="Calibri"/>
              </a:rPr>
              <a:t>Weight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w2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0.2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(0.2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teaspoons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 </a:t>
            </a:r>
            <a:r>
              <a:rPr sz="1200" spc="-10" dirty="0">
                <a:latin typeface="Calibri"/>
                <a:cs typeface="Calibri"/>
              </a:rPr>
              <a:t>tomato) </a:t>
            </a:r>
            <a:r>
              <a:rPr sz="1200" dirty="0">
                <a:latin typeface="Calibri"/>
                <a:cs typeface="Calibri"/>
              </a:rPr>
              <a:t>Weight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w3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0.6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(0.6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teaspoons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 </a:t>
            </a:r>
            <a:r>
              <a:rPr sz="1200" spc="-10" dirty="0">
                <a:latin typeface="Calibri"/>
                <a:cs typeface="Calibri"/>
              </a:rPr>
              <a:t>tomato)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0.1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(extra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seasoning)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threshold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5" dirty="0">
                <a:latin typeface="Calibri"/>
                <a:cs typeface="Calibri"/>
              </a:rPr>
              <a:t> 3.0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9"/>
              </a:spcBef>
            </a:pPr>
            <a:r>
              <a:rPr sz="1200" b="1" dirty="0">
                <a:latin typeface="Calibri"/>
                <a:cs typeface="Calibri"/>
              </a:rPr>
              <a:t>Output: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(Suppose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seasoning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chefs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calculated)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∑wixi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w1x1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w2x2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w3x3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bias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=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(0.4</a:t>
            </a:r>
            <a:r>
              <a:rPr sz="1200" i="1" dirty="0">
                <a:solidFill>
                  <a:srgbClr val="6FAC46"/>
                </a:solidFill>
                <a:latin typeface="Calibri"/>
                <a:cs typeface="Calibri"/>
              </a:rPr>
              <a:t>2)</a:t>
            </a:r>
            <a:r>
              <a:rPr sz="1200" i="1" spc="-1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6FAC46"/>
                </a:solidFill>
                <a:latin typeface="Calibri"/>
                <a:cs typeface="Calibri"/>
              </a:rPr>
              <a:t>+</a:t>
            </a:r>
            <a:r>
              <a:rPr sz="1200" i="1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6FAC46"/>
                </a:solidFill>
                <a:latin typeface="Calibri"/>
                <a:cs typeface="Calibri"/>
              </a:rPr>
              <a:t>(0.2</a:t>
            </a:r>
            <a:r>
              <a:rPr sz="1200" dirty="0">
                <a:latin typeface="Calibri"/>
                <a:cs typeface="Calibri"/>
              </a:rPr>
              <a:t>3)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(0.6*1)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0.1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0.8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0.6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0.6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0.1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=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2.1</a:t>
            </a:r>
            <a:endParaRPr sz="1200">
              <a:latin typeface="Calibri"/>
              <a:cs typeface="Calibri"/>
            </a:endParaRPr>
          </a:p>
          <a:p>
            <a:pPr marL="241300" marR="124333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Now,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threshold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(Activation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chefs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dish)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threshold,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(active)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If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&lt;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threshold,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(inactive)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case: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(2.1)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&lt;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threshold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(3.0)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So,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output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hidden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Output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=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  <a:p>
            <a:pPr marL="241300" marR="31432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inactive,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pass;</a:t>
            </a:r>
            <a:r>
              <a:rPr sz="1200" spc="-25" dirty="0">
                <a:latin typeface="Calibri"/>
                <a:cs typeface="Calibri"/>
              </a:rPr>
              <a:t> the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0.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CASE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II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Let’s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another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408686"/>
            <a:ext cx="6607175" cy="728218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w1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0.7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w2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0.3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0.2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(0)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layer: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Output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=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w1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x1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w2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x2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bias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0.7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0.3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0.2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=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0.2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Let’s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assume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threshold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0.1: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(0.2)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threshold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(0.1)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So,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Types</a:t>
            </a:r>
            <a:r>
              <a:rPr sz="1100" spc="-3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Neural</a:t>
            </a:r>
            <a:r>
              <a:rPr sz="1100" spc="-3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Networks</a:t>
            </a:r>
            <a:endParaRPr sz="1100">
              <a:latin typeface="Calibri"/>
              <a:cs typeface="Calibri"/>
            </a:endParaRPr>
          </a:p>
          <a:p>
            <a:pPr marL="241300" marR="137795">
              <a:lnSpc>
                <a:spcPts val="168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classified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purposes.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types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are: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(Perceptron)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Feed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Forward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(FFNN)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Convolutional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(CNN)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Recurrent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(RNN)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(GAN)</a:t>
            </a:r>
            <a:endParaRPr sz="1200">
              <a:latin typeface="Calibri"/>
              <a:cs typeface="Calibri"/>
            </a:endParaRPr>
          </a:p>
          <a:p>
            <a:pPr marL="389890" lvl="1" indent="-148590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389890" algn="l"/>
              </a:tabLst>
            </a:pPr>
            <a:r>
              <a:rPr sz="1200" i="1" dirty="0">
                <a:latin typeface="Calibri"/>
                <a:cs typeface="Calibri"/>
              </a:rPr>
              <a:t>Standard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Neural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Network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(Perceptron)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Perceptron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fundamental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does’t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 layer.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perceptron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Rosenblatt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1958,</a:t>
            </a:r>
            <a:endParaRPr sz="1200">
              <a:latin typeface="Calibri"/>
              <a:cs typeface="Calibri"/>
            </a:endParaRPr>
          </a:p>
          <a:p>
            <a:pPr marL="241300" marR="762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Perceptron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netowrk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single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connected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output </a:t>
            </a:r>
            <a:r>
              <a:rPr sz="1200" dirty="0">
                <a:latin typeface="Calibri"/>
                <a:cs typeface="Calibri"/>
              </a:rPr>
              <a:t>nodes.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threshold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aftifical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9"/>
              </a:spcBef>
            </a:pPr>
            <a:r>
              <a:rPr sz="1200" b="1" dirty="0">
                <a:latin typeface="Calibri"/>
                <a:cs typeface="Calibri"/>
              </a:rPr>
              <a:t>Application: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decision-making.</a:t>
            </a:r>
            <a:endParaRPr sz="1200">
              <a:latin typeface="Calibri"/>
              <a:cs typeface="Calibri"/>
            </a:endParaRPr>
          </a:p>
          <a:p>
            <a:pPr marL="389890" lvl="1" indent="-148590">
              <a:lnSpc>
                <a:spcPct val="100000"/>
              </a:lnSpc>
              <a:spcBef>
                <a:spcPts val="234"/>
              </a:spcBef>
              <a:buFont typeface="Calibri"/>
              <a:buAutoNum type="arabicPeriod" startAt="2"/>
              <a:tabLst>
                <a:tab pos="389890" algn="l"/>
              </a:tabLst>
            </a:pPr>
            <a:r>
              <a:rPr sz="1200" i="1" dirty="0">
                <a:latin typeface="Calibri"/>
                <a:cs typeface="Calibri"/>
              </a:rPr>
              <a:t>Feed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Forward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Neural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Network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(FFNN)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FFNN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multilayer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perceptions.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FFNN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241300" marR="952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an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layer.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FFNN,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flow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layer.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FFNN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 functions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FFNN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noisy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Application: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(NLP),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regression.</a:t>
            </a:r>
            <a:endParaRPr sz="1200">
              <a:latin typeface="Calibri"/>
              <a:cs typeface="Calibri"/>
            </a:endParaRPr>
          </a:p>
          <a:p>
            <a:pPr marL="389890" lvl="1" indent="-148590">
              <a:lnSpc>
                <a:spcPct val="100000"/>
              </a:lnSpc>
              <a:spcBef>
                <a:spcPts val="260"/>
              </a:spcBef>
              <a:buFont typeface="Calibri"/>
              <a:buAutoNum type="arabicPeriod" startAt="3"/>
              <a:tabLst>
                <a:tab pos="389890" algn="l"/>
              </a:tabLst>
            </a:pPr>
            <a:r>
              <a:rPr sz="1200" i="1" dirty="0">
                <a:latin typeface="Calibri"/>
                <a:cs typeface="Calibri"/>
              </a:rPr>
              <a:t>Convolutional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Neural</a:t>
            </a:r>
            <a:r>
              <a:rPr sz="1200" i="1" spc="-10" dirty="0">
                <a:latin typeface="Calibri"/>
                <a:cs typeface="Calibri"/>
              </a:rPr>
              <a:t> Network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(CNN)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CNNs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basically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CNNs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5" dirty="0">
                <a:latin typeface="Calibri"/>
                <a:cs typeface="Calibri"/>
              </a:rPr>
              <a:t> to</a:t>
            </a:r>
            <a:endParaRPr sz="1200">
              <a:latin typeface="Calibri"/>
              <a:cs typeface="Calibri"/>
            </a:endParaRPr>
          </a:p>
          <a:p>
            <a:pPr marL="241300" marR="571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recognise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CNNs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three-</a:t>
            </a:r>
            <a:r>
              <a:rPr sz="1200" spc="-10" dirty="0">
                <a:latin typeface="Calibri"/>
                <a:cs typeface="Calibri"/>
              </a:rPr>
              <a:t>dimensional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tasks.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439" y="7713344"/>
            <a:ext cx="6646779" cy="212095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121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79845" cy="5141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4935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Application: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Dominant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style </a:t>
            </a:r>
            <a:r>
              <a:rPr sz="1200" dirty="0">
                <a:latin typeface="Calibri"/>
                <a:cs typeface="Calibri"/>
              </a:rPr>
              <a:t>transfer,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imaging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0"/>
              </a:spcBef>
              <a:buFont typeface="Calibri"/>
              <a:buAutoNum type="arabicPeriod" startAt="4"/>
              <a:tabLst>
                <a:tab pos="161290" algn="l"/>
              </a:tabLst>
            </a:pPr>
            <a:r>
              <a:rPr sz="1200" i="1" dirty="0">
                <a:latin typeface="Calibri"/>
                <a:cs typeface="Calibri"/>
              </a:rPr>
              <a:t>Recurrent</a:t>
            </a:r>
            <a:r>
              <a:rPr sz="1200" i="1" spc="-4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Neural</a:t>
            </a:r>
            <a:r>
              <a:rPr sz="1200" i="1" spc="-4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Network</a:t>
            </a:r>
            <a:r>
              <a:rPr sz="1200" i="1" spc="-40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(RNN)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recurrent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designed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sequential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has</a:t>
            </a:r>
            <a:endParaRPr sz="1200">
              <a:latin typeface="Calibri"/>
              <a:cs typeface="Calibri"/>
            </a:endParaRPr>
          </a:p>
          <a:p>
            <a:pPr marL="12700" marR="8255">
              <a:lnSpc>
                <a:spcPct val="1165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sequence,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sentence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series.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RNNs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connection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loop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back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previous </a:t>
            </a:r>
            <a:r>
              <a:rPr sz="1200" dirty="0">
                <a:latin typeface="Calibri"/>
                <a:cs typeface="Calibri"/>
              </a:rPr>
              <a:t>layer,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connection.</a:t>
            </a:r>
            <a:endParaRPr sz="1200">
              <a:latin typeface="Calibri"/>
              <a:cs typeface="Calibri"/>
            </a:endParaRPr>
          </a:p>
          <a:p>
            <a:pPr marL="12700" marR="165735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Application: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NLP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modelling,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translation,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speech </a:t>
            </a:r>
            <a:r>
              <a:rPr sz="1200" dirty="0">
                <a:latin typeface="Calibri"/>
                <a:cs typeface="Calibri"/>
              </a:rPr>
              <a:t>recognition,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sentiment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135"/>
              </a:spcBef>
              <a:buFont typeface="Calibri"/>
              <a:buAutoNum type="arabicPeriod" startAt="5"/>
              <a:tabLst>
                <a:tab pos="161290" algn="l"/>
              </a:tabLst>
            </a:pPr>
            <a:r>
              <a:rPr sz="1200" i="1" dirty="0">
                <a:latin typeface="Calibri"/>
                <a:cs typeface="Calibri"/>
              </a:rPr>
              <a:t>Generative</a:t>
            </a:r>
            <a:r>
              <a:rPr sz="1200" i="1" spc="-6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Adversarial</a:t>
            </a:r>
            <a:r>
              <a:rPr sz="1200" i="1" spc="-5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Network</a:t>
            </a:r>
            <a:r>
              <a:rPr sz="1200" i="1" spc="-55" dirty="0">
                <a:latin typeface="Calibri"/>
                <a:cs typeface="Calibri"/>
              </a:rPr>
              <a:t> </a:t>
            </a:r>
            <a:r>
              <a:rPr sz="1200" i="1" spc="-20" dirty="0">
                <a:latin typeface="Calibri"/>
                <a:cs typeface="Calibri"/>
              </a:rPr>
              <a:t>(GAN)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GANs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generator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discriminator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simultaneously.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12700" marR="6350" algn="just">
              <a:lnSpc>
                <a:spcPct val="117200"/>
              </a:lnSpc>
              <a:spcBef>
                <a:spcPts val="15"/>
              </a:spcBef>
              <a:tabLst>
                <a:tab pos="1126490" algn="l"/>
                <a:tab pos="2126615" algn="l"/>
                <a:tab pos="3773804" algn="l"/>
                <a:tab pos="5097780" algn="l"/>
                <a:tab pos="6148705" algn="l"/>
              </a:tabLst>
            </a:pPr>
            <a:r>
              <a:rPr sz="1200" dirty="0">
                <a:latin typeface="Calibri"/>
                <a:cs typeface="Calibri"/>
              </a:rPr>
              <a:t>generator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new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instances,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discriminator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authenticity.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are </a:t>
            </a:r>
            <a:r>
              <a:rPr sz="1200" spc="-20" dirty="0">
                <a:latin typeface="Calibri"/>
                <a:cs typeface="Calibri"/>
              </a:rPr>
              <a:t>used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for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unsupervised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learning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and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can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samples.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videos.</a:t>
            </a:r>
            <a:endParaRPr sz="1200">
              <a:latin typeface="Calibri"/>
              <a:cs typeface="Calibri"/>
            </a:endParaRPr>
          </a:p>
          <a:p>
            <a:pPr marL="12700" marR="6350" algn="just">
              <a:lnSpc>
                <a:spcPts val="1680"/>
              </a:lnSpc>
              <a:spcBef>
                <a:spcPts val="90"/>
              </a:spcBef>
            </a:pPr>
            <a:r>
              <a:rPr sz="1200" b="1" dirty="0">
                <a:latin typeface="Calibri"/>
                <a:cs typeface="Calibri"/>
              </a:rPr>
              <a:t>Application: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Widely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employed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synthetic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various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tasks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generation,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style </a:t>
            </a:r>
            <a:r>
              <a:rPr sz="1200" dirty="0">
                <a:latin typeface="Calibri"/>
                <a:cs typeface="Calibri"/>
              </a:rPr>
              <a:t>transfer,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augmentation.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65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Future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NN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and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its</a:t>
            </a:r>
            <a:r>
              <a:rPr sz="1100" spc="-1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impact</a:t>
            </a:r>
            <a:r>
              <a:rPr sz="1100" spc="-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on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 society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68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themselves;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advanced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productivity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manufacturing,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finance,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healthcare.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capability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analysing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recommendations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</a:t>
            </a:r>
            <a:endParaRPr sz="1200">
              <a:latin typeface="Calibri"/>
              <a:cs typeface="Calibri"/>
            </a:endParaRPr>
          </a:p>
          <a:p>
            <a:pPr marL="12700" marR="7620" algn="just">
              <a:lnSpc>
                <a:spcPts val="168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industry.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economic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growth,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 new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opportunities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field,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artificial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intelligence.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privacy,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12700" marR="6985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job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displacement.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critical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programmer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carefully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society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whole.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7025" y="5576823"/>
            <a:ext cx="6623050" cy="427863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40"/>
              </a:spcBef>
            </a:pPr>
            <a:endParaRPr sz="1200">
              <a:latin typeface="Times New Roman"/>
              <a:cs typeface="Times New Roman"/>
            </a:endParaRPr>
          </a:p>
          <a:p>
            <a:pPr marL="247650">
              <a:lnSpc>
                <a:spcPct val="100000"/>
              </a:lnSpc>
            </a:pPr>
            <a:r>
              <a:rPr sz="1200" b="1" spc="-20" dirty="0">
                <a:latin typeface="Calibri"/>
                <a:cs typeface="Calibri"/>
              </a:rPr>
              <a:t>MCQs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network?</a:t>
            </a:r>
            <a:endParaRPr sz="1200">
              <a:latin typeface="Calibri"/>
              <a:cs typeface="Calibri"/>
            </a:endParaRPr>
          </a:p>
          <a:p>
            <a:pPr marL="248285" lvl="1" indent="-229235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24828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interconnected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resistors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inspired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brain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physical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brain</a:t>
            </a:r>
            <a:endParaRPr sz="1200">
              <a:latin typeface="Calibri"/>
              <a:cs typeface="Calibri"/>
            </a:endParaRPr>
          </a:p>
          <a:p>
            <a:pPr marL="247650" marR="4500245" lvl="1" indent="177165">
              <a:lnSpc>
                <a:spcPts val="1700"/>
              </a:lnSpc>
              <a:spcBef>
                <a:spcPts val="80"/>
              </a:spcBef>
              <a:buAutoNum type="alphaUcParenR"/>
              <a:tabLst>
                <a:tab pos="42481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rule-based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system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45"/>
              </a:spcBef>
              <a:buFont typeface="Calibri"/>
              <a:buAutoNum type="alphaUcParenR"/>
            </a:pP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network?</a:t>
            </a:r>
            <a:endParaRPr sz="1200">
              <a:latin typeface="Calibri"/>
              <a:cs typeface="Calibri"/>
            </a:endParaRPr>
          </a:p>
          <a:p>
            <a:pPr marL="417830" lvl="1" indent="-17018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17830" algn="l"/>
                <a:tab pos="3449320" algn="l"/>
              </a:tabLst>
            </a:pPr>
            <a:r>
              <a:rPr sz="1200" dirty="0">
                <a:latin typeface="Calibri"/>
                <a:cs typeface="Calibri"/>
              </a:rPr>
              <a:t>Input,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Storage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Output</a:t>
            </a:r>
            <a:endParaRPr sz="1200">
              <a:latin typeface="Calibri"/>
              <a:cs typeface="Calibri"/>
            </a:endParaRPr>
          </a:p>
          <a:p>
            <a:pPr marL="247650" marR="1579880">
              <a:lnSpc>
                <a:spcPts val="1700"/>
              </a:lnSpc>
              <a:spcBef>
                <a:spcPts val="75"/>
              </a:spcBef>
              <a:tabLst>
                <a:tab pos="3449320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Validation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Edges,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Weights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16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 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  <a:tabLst>
                <a:tab pos="344932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permanently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7650" marR="1226820">
              <a:lnSpc>
                <a:spcPct val="116399"/>
              </a:lnSpc>
              <a:spcBef>
                <a:spcPts val="5"/>
              </a:spcBef>
              <a:tabLst>
                <a:tab pos="3449320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Receive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next</a:t>
            </a:r>
            <a:r>
              <a:rPr sz="1200" spc="-20" dirty="0">
                <a:latin typeface="Calibri"/>
                <a:cs typeface="Calibri"/>
              </a:rPr>
              <a:t> layer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C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025" y="457263"/>
            <a:ext cx="6623050" cy="641985"/>
          </a:xfrm>
          <a:custGeom>
            <a:avLst/>
            <a:gdLst/>
            <a:ahLst/>
            <a:cxnLst/>
            <a:rect l="l" t="t" r="r" b="b"/>
            <a:pathLst>
              <a:path w="6623050" h="641985">
                <a:moveTo>
                  <a:pt x="6622796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0" y="641667"/>
                </a:lnTo>
                <a:lnTo>
                  <a:pt x="6622796" y="641667"/>
                </a:lnTo>
                <a:lnTo>
                  <a:pt x="6622796" y="428942"/>
                </a:lnTo>
                <a:lnTo>
                  <a:pt x="6622796" y="213042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64026" y="618236"/>
            <a:ext cx="291084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importance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features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7025" y="1098930"/>
            <a:ext cx="6623050" cy="215900"/>
          </a:xfrm>
          <a:custGeom>
            <a:avLst/>
            <a:gdLst/>
            <a:ahLst/>
            <a:cxnLst/>
            <a:rect l="l" t="t" r="r" b="b"/>
            <a:pathLst>
              <a:path w="6623050" h="215900">
                <a:moveTo>
                  <a:pt x="6622796" y="0"/>
                </a:moveTo>
                <a:lnTo>
                  <a:pt x="0" y="0"/>
                </a:lnTo>
                <a:lnTo>
                  <a:pt x="0" y="215900"/>
                </a:lnTo>
                <a:lnTo>
                  <a:pt x="6622796" y="215900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3375" y="408686"/>
            <a:ext cx="323342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network?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</a:t>
            </a:r>
            <a:endParaRPr sz="1200">
              <a:latin typeface="Calibri"/>
              <a:cs typeface="Calibri"/>
            </a:endParaRPr>
          </a:p>
          <a:p>
            <a:pPr marL="241300" marR="14541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7025" y="1314830"/>
            <a:ext cx="6623050" cy="426084"/>
          </a:xfrm>
          <a:custGeom>
            <a:avLst/>
            <a:gdLst/>
            <a:ahLst/>
            <a:cxnLst/>
            <a:rect l="l" t="t" r="r" b="b"/>
            <a:pathLst>
              <a:path w="6623050" h="426085">
                <a:moveTo>
                  <a:pt x="6622796" y="212661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661"/>
                </a:lnTo>
                <a:lnTo>
                  <a:pt x="0" y="212661"/>
                </a:lnTo>
                <a:lnTo>
                  <a:pt x="0" y="425704"/>
                </a:lnTo>
                <a:lnTo>
                  <a:pt x="6622796" y="425704"/>
                </a:lnTo>
                <a:lnTo>
                  <a:pt x="6622796" y="212661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33375" y="1508759"/>
            <a:ext cx="4461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activated?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7025" y="1740534"/>
            <a:ext cx="6623050" cy="428625"/>
          </a:xfrm>
          <a:custGeom>
            <a:avLst/>
            <a:gdLst/>
            <a:ahLst/>
            <a:cxnLst/>
            <a:rect l="l" t="t" r="r" b="b"/>
            <a:pathLst>
              <a:path w="6623050" h="428625">
                <a:moveTo>
                  <a:pt x="6622796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622796" y="428625"/>
                </a:lnTo>
                <a:lnTo>
                  <a:pt x="6622796" y="215900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64026" y="1688464"/>
            <a:ext cx="136461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7025" y="2169160"/>
            <a:ext cx="6623050" cy="212725"/>
          </a:xfrm>
          <a:custGeom>
            <a:avLst/>
            <a:gdLst/>
            <a:ahLst/>
            <a:cxnLst/>
            <a:rect l="l" t="t" r="r" b="b"/>
            <a:pathLst>
              <a:path w="6623050" h="212725">
                <a:moveTo>
                  <a:pt x="6622796" y="0"/>
                </a:moveTo>
                <a:lnTo>
                  <a:pt x="0" y="0"/>
                </a:lnTo>
                <a:lnTo>
                  <a:pt x="0" y="212725"/>
                </a:lnTo>
                <a:lnTo>
                  <a:pt x="6622796" y="212725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62292" y="1688464"/>
            <a:ext cx="1016000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</a:t>
            </a:r>
            <a:endParaRPr sz="1200">
              <a:latin typeface="Calibri"/>
              <a:cs typeface="Calibri"/>
            </a:endParaRPr>
          </a:p>
          <a:p>
            <a:pPr marL="12700" marR="177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7025" y="2381884"/>
            <a:ext cx="6623050" cy="645160"/>
          </a:xfrm>
          <a:custGeom>
            <a:avLst/>
            <a:gdLst/>
            <a:ahLst/>
            <a:cxnLst/>
            <a:rect l="l" t="t" r="r" b="b"/>
            <a:pathLst>
              <a:path w="6623050" h="645160">
                <a:moveTo>
                  <a:pt x="6622796" y="429006"/>
                </a:moveTo>
                <a:lnTo>
                  <a:pt x="0" y="429006"/>
                </a:lnTo>
                <a:lnTo>
                  <a:pt x="0" y="644906"/>
                </a:lnTo>
                <a:lnTo>
                  <a:pt x="6622796" y="644906"/>
                </a:lnTo>
                <a:lnTo>
                  <a:pt x="6622796" y="429006"/>
                </a:lnTo>
                <a:close/>
              </a:path>
              <a:path w="6623050" h="645160">
                <a:moveTo>
                  <a:pt x="6622796" y="215849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5849"/>
                </a:lnTo>
                <a:lnTo>
                  <a:pt x="0" y="215849"/>
                </a:lnTo>
                <a:lnTo>
                  <a:pt x="0" y="428879"/>
                </a:lnTo>
                <a:lnTo>
                  <a:pt x="6622796" y="428879"/>
                </a:lnTo>
                <a:lnTo>
                  <a:pt x="6622796" y="215849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678679" y="2791841"/>
            <a:ext cx="1291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Linear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7025" y="3026791"/>
            <a:ext cx="6623050" cy="212725"/>
          </a:xfrm>
          <a:custGeom>
            <a:avLst/>
            <a:gdLst/>
            <a:ahLst/>
            <a:cxnLst/>
            <a:rect l="l" t="t" r="r" b="b"/>
            <a:pathLst>
              <a:path w="6623050" h="212725">
                <a:moveTo>
                  <a:pt x="6622796" y="0"/>
                </a:moveTo>
                <a:lnTo>
                  <a:pt x="0" y="0"/>
                </a:lnTo>
                <a:lnTo>
                  <a:pt x="0" y="212725"/>
                </a:lnTo>
                <a:lnTo>
                  <a:pt x="6622796" y="212725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3375" y="2549271"/>
            <a:ext cx="404876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6.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function?</a:t>
            </a:r>
            <a:endParaRPr sz="1200">
              <a:latin typeface="Calibri"/>
              <a:cs typeface="Calibri"/>
            </a:endParaRPr>
          </a:p>
          <a:p>
            <a:pPr marL="241300" marR="584200">
              <a:lnSpc>
                <a:spcPts val="1700"/>
              </a:lnSpc>
              <a:spcBef>
                <a:spcPts val="75"/>
              </a:spcBef>
              <a:tabLst>
                <a:tab pos="1613535" algn="l"/>
                <a:tab pos="2985135" algn="l"/>
              </a:tabLst>
            </a:pPr>
            <a:r>
              <a:rPr sz="1200" dirty="0">
                <a:latin typeface="Calibri"/>
                <a:cs typeface="Calibri"/>
              </a:rPr>
              <a:t>A) </a:t>
            </a:r>
            <a:r>
              <a:rPr sz="1200" spc="-10" dirty="0">
                <a:latin typeface="Calibri"/>
                <a:cs typeface="Calibri"/>
              </a:rPr>
              <a:t>Sigmoid</a:t>
            </a:r>
            <a:r>
              <a:rPr sz="1200" dirty="0">
                <a:latin typeface="Calibri"/>
                <a:cs typeface="Calibri"/>
              </a:rPr>
              <a:t>	B) </a:t>
            </a:r>
            <a:r>
              <a:rPr sz="1200" spc="-20" dirty="0">
                <a:latin typeface="Calibri"/>
                <a:cs typeface="Calibri"/>
              </a:rPr>
              <a:t>ReLU</a:t>
            </a:r>
            <a:r>
              <a:rPr sz="1200" dirty="0">
                <a:latin typeface="Calibri"/>
                <a:cs typeface="Calibri"/>
              </a:rPr>
              <a:t>	C)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Tanh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7025" y="3239515"/>
            <a:ext cx="6623050" cy="3211195"/>
          </a:xfrm>
          <a:custGeom>
            <a:avLst/>
            <a:gdLst/>
            <a:ahLst/>
            <a:cxnLst/>
            <a:rect l="l" t="t" r="r" b="b"/>
            <a:pathLst>
              <a:path w="6623050" h="3211195">
                <a:moveTo>
                  <a:pt x="6622796" y="2569146"/>
                </a:moveTo>
                <a:lnTo>
                  <a:pt x="0" y="2569146"/>
                </a:lnTo>
                <a:lnTo>
                  <a:pt x="0" y="2782189"/>
                </a:lnTo>
                <a:lnTo>
                  <a:pt x="228917" y="2782189"/>
                </a:lnTo>
                <a:lnTo>
                  <a:pt x="228917" y="2994914"/>
                </a:lnTo>
                <a:lnTo>
                  <a:pt x="0" y="2994914"/>
                </a:lnTo>
                <a:lnTo>
                  <a:pt x="0" y="3210814"/>
                </a:lnTo>
                <a:lnTo>
                  <a:pt x="6622796" y="3210814"/>
                </a:lnTo>
                <a:lnTo>
                  <a:pt x="6622796" y="2994914"/>
                </a:lnTo>
                <a:lnTo>
                  <a:pt x="6622732" y="2782189"/>
                </a:lnTo>
                <a:lnTo>
                  <a:pt x="6622796" y="2569146"/>
                </a:lnTo>
                <a:close/>
              </a:path>
              <a:path w="6623050" h="3211195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8561"/>
                </a:lnTo>
                <a:lnTo>
                  <a:pt x="0" y="2569083"/>
                </a:lnTo>
                <a:lnTo>
                  <a:pt x="6622796" y="2569083"/>
                </a:lnTo>
                <a:lnTo>
                  <a:pt x="6622796" y="428561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33375" y="3399917"/>
            <a:ext cx="3912870" cy="30238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60"/>
              </a:spcBef>
              <a:buAutoNum type="arabicPeriod" startAt="7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purpose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network?</a:t>
            </a:r>
            <a:endParaRPr sz="1200">
              <a:latin typeface="Calibri"/>
              <a:cs typeface="Calibri"/>
            </a:endParaRPr>
          </a:p>
          <a:p>
            <a:pPr marL="411480" lvl="1" indent="-17018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rate</a:t>
            </a:r>
            <a:endParaRPr sz="1200">
              <a:latin typeface="Calibri"/>
              <a:cs typeface="Calibri"/>
            </a:endParaRPr>
          </a:p>
          <a:p>
            <a:pPr marL="40513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05130" algn="l"/>
              </a:tabLst>
            </a:pPr>
            <a:r>
              <a:rPr sz="1200" dirty="0">
                <a:latin typeface="Calibri"/>
                <a:cs typeface="Calibri"/>
              </a:rPr>
              <a:t>Offset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non-</a:t>
            </a:r>
            <a:r>
              <a:rPr sz="1200" spc="-10" dirty="0">
                <a:latin typeface="Calibri"/>
                <a:cs typeface="Calibri"/>
              </a:rPr>
              <a:t>linearity</a:t>
            </a:r>
            <a:endParaRPr sz="1200">
              <a:latin typeface="Calibri"/>
              <a:cs typeface="Calibri"/>
            </a:endParaRPr>
          </a:p>
          <a:p>
            <a:pPr marL="405130" lvl="1" indent="-16383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05130" algn="l"/>
              </a:tabLst>
            </a:pPr>
            <a:r>
              <a:rPr sz="1200" dirty="0">
                <a:latin typeface="Calibri"/>
                <a:cs typeface="Calibri"/>
              </a:rPr>
              <a:t>Remove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 marR="1703070" lvl="1" indent="177165">
              <a:lnSpc>
                <a:spcPct val="116300"/>
              </a:lnSpc>
              <a:spcBef>
                <a:spcPts val="5"/>
              </a:spcBef>
              <a:buAutoNum type="alphaUcParenR"/>
              <a:tabLst>
                <a:tab pos="418465" algn="l"/>
              </a:tabLst>
            </a:pP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complexity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 startAt="7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backpropagation?</a:t>
            </a:r>
            <a:endParaRPr sz="1200">
              <a:latin typeface="Calibri"/>
              <a:cs typeface="Calibri"/>
            </a:endParaRPr>
          </a:p>
          <a:p>
            <a:pPr marL="411480" lvl="1" indent="-17018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redundant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neurons</a:t>
            </a:r>
            <a:endParaRPr sz="1200">
              <a:latin typeface="Calibri"/>
              <a:cs typeface="Calibri"/>
            </a:endParaRPr>
          </a:p>
          <a:p>
            <a:pPr marL="40513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0513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minimizing errors</a:t>
            </a:r>
            <a:endParaRPr sz="1200">
              <a:latin typeface="Calibri"/>
              <a:cs typeface="Calibri"/>
            </a:endParaRPr>
          </a:p>
          <a:p>
            <a:pPr marL="405130" lvl="1" indent="-16383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0513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random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</a:t>
            </a:r>
            <a:endParaRPr sz="1200">
              <a:latin typeface="Calibri"/>
              <a:cs typeface="Calibri"/>
            </a:endParaRPr>
          </a:p>
          <a:p>
            <a:pPr marL="241300" marR="735965" lvl="1" indent="177165">
              <a:lnSpc>
                <a:spcPts val="1700"/>
              </a:lnSpc>
              <a:spcBef>
                <a:spcPts val="75"/>
              </a:spcBef>
              <a:buAutoNum type="alphaUcParenR"/>
              <a:tabLst>
                <a:tab pos="41846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models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45"/>
              </a:spcBef>
              <a:buFont typeface="Calibri"/>
              <a:buAutoNum type="alphaUcParenR"/>
            </a:pP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5"/>
              </a:spcBef>
              <a:buAutoNum type="arabicPeriod" startAt="7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recognition?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27025" y="6450329"/>
            <a:ext cx="6623050" cy="425450"/>
          </a:xfrm>
          <a:custGeom>
            <a:avLst/>
            <a:gdLst/>
            <a:ahLst/>
            <a:cxnLst/>
            <a:rect l="l" t="t" r="r" b="b"/>
            <a:pathLst>
              <a:path w="6623050" h="425450">
                <a:moveTo>
                  <a:pt x="6622796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622796" y="425450"/>
                </a:lnTo>
                <a:lnTo>
                  <a:pt x="6622796" y="212725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764026" y="6401434"/>
            <a:ext cx="259334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Convolutional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 </a:t>
            </a:r>
            <a:r>
              <a:rPr sz="1200" spc="-10" dirty="0">
                <a:latin typeface="Calibri"/>
                <a:cs typeface="Calibri"/>
              </a:rPr>
              <a:t>(CNN)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(GAN)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27025" y="6875716"/>
            <a:ext cx="6623050" cy="216535"/>
          </a:xfrm>
          <a:custGeom>
            <a:avLst/>
            <a:gdLst/>
            <a:ahLst/>
            <a:cxnLst/>
            <a:rect l="l" t="t" r="r" b="b"/>
            <a:pathLst>
              <a:path w="6623050" h="216534">
                <a:moveTo>
                  <a:pt x="6622796" y="0"/>
                </a:moveTo>
                <a:lnTo>
                  <a:pt x="0" y="0"/>
                </a:lnTo>
                <a:lnTo>
                  <a:pt x="0" y="216217"/>
                </a:lnTo>
                <a:lnTo>
                  <a:pt x="6622796" y="216217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62292" y="6401434"/>
            <a:ext cx="223266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Feedforward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Network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Recurrent Neural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(RNN)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7025" y="7091933"/>
            <a:ext cx="6623050" cy="2566670"/>
          </a:xfrm>
          <a:custGeom>
            <a:avLst/>
            <a:gdLst/>
            <a:ahLst/>
            <a:cxnLst/>
            <a:rect l="l" t="t" r="r" b="b"/>
            <a:pathLst>
              <a:path w="6623050" h="2566670">
                <a:moveTo>
                  <a:pt x="6622796" y="1924494"/>
                </a:moveTo>
                <a:lnTo>
                  <a:pt x="0" y="1924494"/>
                </a:lnTo>
                <a:lnTo>
                  <a:pt x="0" y="2140648"/>
                </a:lnTo>
                <a:lnTo>
                  <a:pt x="0" y="2353373"/>
                </a:lnTo>
                <a:lnTo>
                  <a:pt x="0" y="2566098"/>
                </a:lnTo>
                <a:lnTo>
                  <a:pt x="6622796" y="2566098"/>
                </a:lnTo>
                <a:lnTo>
                  <a:pt x="6622796" y="2353373"/>
                </a:lnTo>
                <a:lnTo>
                  <a:pt x="6622796" y="2140712"/>
                </a:lnTo>
                <a:lnTo>
                  <a:pt x="6622796" y="1924494"/>
                </a:lnTo>
                <a:close/>
              </a:path>
              <a:path w="6623050" h="2566670">
                <a:moveTo>
                  <a:pt x="6622796" y="854138"/>
                </a:moveTo>
                <a:lnTo>
                  <a:pt x="0" y="854138"/>
                </a:lnTo>
                <a:lnTo>
                  <a:pt x="0" y="1070356"/>
                </a:lnTo>
                <a:lnTo>
                  <a:pt x="228917" y="1070356"/>
                </a:lnTo>
                <a:lnTo>
                  <a:pt x="228917" y="1283081"/>
                </a:lnTo>
                <a:lnTo>
                  <a:pt x="0" y="1283081"/>
                </a:lnTo>
                <a:lnTo>
                  <a:pt x="0" y="1498981"/>
                </a:lnTo>
                <a:lnTo>
                  <a:pt x="0" y="1711706"/>
                </a:lnTo>
                <a:lnTo>
                  <a:pt x="0" y="1924431"/>
                </a:lnTo>
                <a:lnTo>
                  <a:pt x="6622796" y="1924431"/>
                </a:lnTo>
                <a:lnTo>
                  <a:pt x="6622796" y="1711706"/>
                </a:lnTo>
                <a:lnTo>
                  <a:pt x="6622796" y="1498981"/>
                </a:lnTo>
                <a:lnTo>
                  <a:pt x="6622796" y="1283081"/>
                </a:lnTo>
                <a:lnTo>
                  <a:pt x="6622732" y="1070356"/>
                </a:lnTo>
                <a:lnTo>
                  <a:pt x="6622796" y="854138"/>
                </a:lnTo>
                <a:close/>
              </a:path>
              <a:path w="6623050" h="2566670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8625"/>
                </a:lnTo>
                <a:lnTo>
                  <a:pt x="0" y="641350"/>
                </a:lnTo>
                <a:lnTo>
                  <a:pt x="0" y="854075"/>
                </a:lnTo>
                <a:lnTo>
                  <a:pt x="6622796" y="854075"/>
                </a:lnTo>
                <a:lnTo>
                  <a:pt x="6622796" y="641350"/>
                </a:lnTo>
                <a:lnTo>
                  <a:pt x="6622796" y="428625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33375" y="7252589"/>
            <a:ext cx="6217285" cy="238252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10.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distinguishing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Recurrent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10" dirty="0">
                <a:latin typeface="Calibri"/>
                <a:cs typeface="Calibri"/>
              </a:rPr>
              <a:t> (RNNs)?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  <a:tabLst>
                <a:tab pos="344297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sequential</a:t>
            </a:r>
            <a:r>
              <a:rPr sz="1200" spc="-20" dirty="0">
                <a:latin typeface="Calibri"/>
                <a:cs typeface="Calibri"/>
              </a:rPr>
              <a:t> data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ts val="1680"/>
              </a:lnSpc>
              <a:spcBef>
                <a:spcPts val="90"/>
              </a:spcBef>
              <a:tabLst>
                <a:tab pos="3442970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filters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spatial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features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0" dirty="0">
                <a:latin typeface="Calibri"/>
                <a:cs typeface="Calibri"/>
              </a:rPr>
              <a:t> application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unsupervised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1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(DNN)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contain?</a:t>
            </a:r>
            <a:endParaRPr sz="1200">
              <a:latin typeface="Calibri"/>
              <a:cs typeface="Calibri"/>
            </a:endParaRPr>
          </a:p>
          <a:p>
            <a:pPr marL="411480" lvl="1" indent="-17018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One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layer</a:t>
            </a:r>
            <a:endParaRPr sz="1200">
              <a:latin typeface="Calibri"/>
              <a:cs typeface="Calibri"/>
            </a:endParaRPr>
          </a:p>
          <a:p>
            <a:pPr marL="40513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05130" algn="l"/>
              </a:tabLst>
            </a:pP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layers</a:t>
            </a:r>
            <a:endParaRPr sz="1200">
              <a:latin typeface="Calibri"/>
              <a:cs typeface="Calibri"/>
            </a:endParaRPr>
          </a:p>
          <a:p>
            <a:pPr marL="40513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05130" algn="l"/>
              </a:tabLst>
            </a:pPr>
            <a:r>
              <a:rPr sz="1200" dirty="0">
                <a:latin typeface="Calibri"/>
                <a:cs typeface="Calibri"/>
              </a:rPr>
              <a:t>Only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layer</a:t>
            </a:r>
            <a:endParaRPr sz="1200">
              <a:latin typeface="Calibri"/>
              <a:cs typeface="Calibri"/>
            </a:endParaRPr>
          </a:p>
          <a:p>
            <a:pPr marL="241300" marR="4138295" lvl="1" indent="177165">
              <a:lnSpc>
                <a:spcPct val="116300"/>
              </a:lnSpc>
              <a:spcBef>
                <a:spcPts val="30"/>
              </a:spcBef>
              <a:buAutoNum type="alphaUcParenR"/>
              <a:tabLst>
                <a:tab pos="41846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fixed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5942" y="9658032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899"/>
                </a:lnTo>
                <a:lnTo>
                  <a:pt x="6393815" y="21589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123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27025" y="457263"/>
            <a:ext cx="6623050" cy="385254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R="1899920" algn="r">
              <a:lnSpc>
                <a:spcPts val="1395"/>
              </a:lnSpc>
            </a:pPr>
            <a:r>
              <a:rPr sz="1200" dirty="0">
                <a:latin typeface="Calibri"/>
                <a:cs typeface="Calibri"/>
              </a:rPr>
              <a:t>12.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commonly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optimization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networks?</a:t>
            </a:r>
            <a:endParaRPr sz="1200">
              <a:latin typeface="Calibri"/>
              <a:cs typeface="Calibri"/>
            </a:endParaRPr>
          </a:p>
          <a:p>
            <a:pPr marR="1936750" algn="r">
              <a:lnSpc>
                <a:spcPct val="100000"/>
              </a:lnSpc>
              <a:spcBef>
                <a:spcPts val="235"/>
              </a:spcBef>
              <a:tabLst>
                <a:tab pos="320167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K-means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clustering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Gradient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descent</a:t>
            </a:r>
            <a:endParaRPr sz="1200">
              <a:latin typeface="Calibri"/>
              <a:cs typeface="Calibri"/>
            </a:endParaRPr>
          </a:p>
          <a:p>
            <a:pPr marL="247650" marR="1446530">
              <a:lnSpc>
                <a:spcPct val="116300"/>
              </a:lnSpc>
              <a:spcBef>
                <a:spcPts val="25"/>
              </a:spcBef>
              <a:tabLst>
                <a:tab pos="3449320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vector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7015" indent="-227965">
              <a:lnSpc>
                <a:spcPct val="100000"/>
              </a:lnSpc>
              <a:buAutoNum type="arabicPeriod" startAt="13"/>
              <a:tabLst>
                <a:tab pos="247015" algn="l"/>
              </a:tabLst>
            </a:pP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overfitting?</a:t>
            </a:r>
            <a:endParaRPr sz="1200">
              <a:latin typeface="Calibri"/>
              <a:cs typeface="Calibri"/>
            </a:endParaRPr>
          </a:p>
          <a:p>
            <a:pPr marL="417830" lvl="1" indent="-17018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783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generalizes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well</a:t>
            </a:r>
            <a:endParaRPr sz="1200">
              <a:latin typeface="Calibri"/>
              <a:cs typeface="Calibri"/>
            </a:endParaRPr>
          </a:p>
          <a:p>
            <a:pPr marL="247650" marR="4316095" lvl="1" indent="177165">
              <a:lnSpc>
                <a:spcPts val="1700"/>
              </a:lnSpc>
              <a:spcBef>
                <a:spcPts val="75"/>
              </a:spcBef>
              <a:buAutoNum type="alphaUcParenR"/>
              <a:tabLst>
                <a:tab pos="42481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75"/>
              </a:spcBef>
              <a:buFont typeface="Calibri"/>
              <a:buAutoNum type="alphaUcParenR"/>
            </a:pPr>
            <a:endParaRPr sz="1200">
              <a:latin typeface="Calibri"/>
              <a:cs typeface="Calibri"/>
            </a:endParaRPr>
          </a:p>
          <a:p>
            <a:pPr marL="247015" indent="-227965">
              <a:lnSpc>
                <a:spcPct val="100000"/>
              </a:lnSpc>
              <a:buAutoNum type="arabicPeriod" startAt="13"/>
              <a:tabLst>
                <a:tab pos="24701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advantage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CNNs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10" dirty="0">
                <a:latin typeface="Calibri"/>
                <a:cs typeface="Calibri"/>
              </a:rPr>
              <a:t> FNNs?</a:t>
            </a:r>
            <a:endParaRPr sz="1200">
              <a:latin typeface="Calibri"/>
              <a:cs typeface="Calibri"/>
            </a:endParaRPr>
          </a:p>
          <a:p>
            <a:pPr marL="417830" lvl="1" indent="-170180">
              <a:lnSpc>
                <a:spcPct val="100000"/>
              </a:lnSpc>
              <a:spcBef>
                <a:spcPts val="234"/>
              </a:spcBef>
              <a:buAutoNum type="alphaUcParenR"/>
              <a:tabLst>
                <a:tab pos="417830" algn="l"/>
              </a:tabLst>
            </a:pPr>
            <a:r>
              <a:rPr sz="1200" dirty="0">
                <a:latin typeface="Calibri"/>
                <a:cs typeface="Calibri"/>
              </a:rPr>
              <a:t>CNNs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sequential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CNNs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recognizing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spatial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patterns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CNNs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-10" dirty="0">
                <a:latin typeface="Calibri"/>
                <a:cs typeface="Calibri"/>
              </a:rPr>
              <a:t> activation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</a:t>
            </a:r>
            <a:endParaRPr sz="1200">
              <a:latin typeface="Calibri"/>
              <a:cs typeface="Calibri"/>
            </a:endParaRPr>
          </a:p>
          <a:p>
            <a:pPr marL="247650" marR="3963670" lvl="1" indent="177165">
              <a:lnSpc>
                <a:spcPts val="1700"/>
              </a:lnSpc>
              <a:spcBef>
                <a:spcPts val="75"/>
              </a:spcBef>
              <a:buAutoNum type="alphaUcParenR"/>
              <a:tabLst>
                <a:tab pos="424815" algn="l"/>
              </a:tabLst>
            </a:pPr>
            <a:r>
              <a:rPr sz="1200" dirty="0">
                <a:latin typeface="Calibri"/>
                <a:cs typeface="Calibri"/>
              </a:rPr>
              <a:t>CNNs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7025" y="4522470"/>
            <a:ext cx="6623050" cy="535178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342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0"/>
              </a:spcBef>
            </a:pPr>
            <a:endParaRPr sz="1200">
              <a:latin typeface="Times New Roman"/>
              <a:cs typeface="Times New Roman"/>
            </a:endParaRPr>
          </a:p>
          <a:p>
            <a:pPr marL="1905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15.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component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“learn”?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  <a:tabLst>
                <a:tab pos="3449320" algn="l"/>
              </a:tabLst>
            </a:pPr>
            <a:r>
              <a:rPr sz="1200" dirty="0">
                <a:latin typeface="Calibri"/>
                <a:cs typeface="Calibri"/>
              </a:rPr>
              <a:t>A) </a:t>
            </a:r>
            <a:r>
              <a:rPr sz="1200" spc="-10" dirty="0">
                <a:latin typeface="Calibri"/>
                <a:cs typeface="Calibri"/>
              </a:rPr>
              <a:t>Neurons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</a:t>
            </a:r>
            <a:endParaRPr sz="1200">
              <a:latin typeface="Calibri"/>
              <a:cs typeface="Calibri"/>
            </a:endParaRPr>
          </a:p>
          <a:p>
            <a:pPr marL="247650" marR="2144395">
              <a:lnSpc>
                <a:spcPts val="1700"/>
              </a:lnSpc>
              <a:spcBef>
                <a:spcPts val="75"/>
              </a:spcBef>
              <a:tabLst>
                <a:tab pos="3449320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10" dirty="0">
                <a:latin typeface="Calibri"/>
                <a:cs typeface="Calibri"/>
              </a:rPr>
              <a:t> layers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C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1200">
              <a:latin typeface="Calibri"/>
              <a:cs typeface="Calibri"/>
            </a:endParaRPr>
          </a:p>
          <a:p>
            <a:pPr marL="247015" indent="-227965">
              <a:lnSpc>
                <a:spcPct val="100000"/>
              </a:lnSpc>
              <a:buAutoNum type="arabicPeriod" startAt="16"/>
              <a:tabLst>
                <a:tab pos="24701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dropout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networks?</a:t>
            </a:r>
            <a:endParaRPr sz="1200">
              <a:latin typeface="Calibri"/>
              <a:cs typeface="Calibri"/>
            </a:endParaRPr>
          </a:p>
          <a:p>
            <a:pPr marL="417830" lvl="1" indent="-17018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783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outliers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regularization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 prevent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overfitting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</a:t>
            </a:r>
            <a:endParaRPr sz="1200">
              <a:latin typeface="Calibri"/>
              <a:cs typeface="Calibri"/>
            </a:endParaRPr>
          </a:p>
          <a:p>
            <a:pPr marL="247650" marR="3826510" lvl="1" indent="177165">
              <a:lnSpc>
                <a:spcPct val="116300"/>
              </a:lnSpc>
              <a:buAutoNum type="alphaUcParenR"/>
              <a:tabLst>
                <a:tab pos="42481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70"/>
              </a:spcBef>
              <a:buFont typeface="Calibri"/>
              <a:buAutoNum type="alphaUcParenR"/>
            </a:pPr>
            <a:endParaRPr sz="1200">
              <a:latin typeface="Calibri"/>
              <a:cs typeface="Calibri"/>
            </a:endParaRPr>
          </a:p>
          <a:p>
            <a:pPr marL="247015" indent="-227965">
              <a:lnSpc>
                <a:spcPct val="100000"/>
              </a:lnSpc>
              <a:buAutoNum type="arabicPeriod" startAt="16"/>
              <a:tabLst>
                <a:tab pos="24701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purpose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epoch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networks?</a:t>
            </a:r>
            <a:endParaRPr sz="1200">
              <a:latin typeface="Calibri"/>
              <a:cs typeface="Calibri"/>
            </a:endParaRPr>
          </a:p>
          <a:p>
            <a:pPr marL="417830" lvl="1" indent="-17018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1783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single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entire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tuning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hyperparameters</a:t>
            </a:r>
            <a:endParaRPr sz="1200">
              <a:latin typeface="Calibri"/>
              <a:cs typeface="Calibri"/>
            </a:endParaRPr>
          </a:p>
          <a:p>
            <a:pPr marL="41148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complexity</a:t>
            </a:r>
            <a:endParaRPr sz="1200">
              <a:latin typeface="Calibri"/>
              <a:cs typeface="Calibri"/>
            </a:endParaRPr>
          </a:p>
          <a:p>
            <a:pPr marL="247650" marR="4135120" lvl="1" indent="177165">
              <a:lnSpc>
                <a:spcPct val="116300"/>
              </a:lnSpc>
              <a:spcBef>
                <a:spcPts val="30"/>
              </a:spcBef>
              <a:buAutoNum type="alphaUcParenR"/>
              <a:tabLst>
                <a:tab pos="424815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layer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70"/>
              </a:spcBef>
              <a:buFont typeface="Calibri"/>
              <a:buAutoNum type="alphaUcParenR"/>
            </a:pPr>
            <a:endParaRPr sz="1200">
              <a:latin typeface="Calibri"/>
              <a:cs typeface="Calibri"/>
            </a:endParaRPr>
          </a:p>
          <a:p>
            <a:pPr marL="247015" indent="-227965">
              <a:lnSpc>
                <a:spcPct val="100000"/>
              </a:lnSpc>
              <a:buAutoNum type="arabicPeriod" startAt="16"/>
              <a:tabLst>
                <a:tab pos="24701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(GANs)?</a:t>
            </a:r>
            <a:endParaRPr sz="1200">
              <a:latin typeface="Calibri"/>
              <a:cs typeface="Calibri"/>
            </a:endParaRPr>
          </a:p>
          <a:p>
            <a:pPr marL="417830" lvl="1" indent="-17018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17830" algn="l"/>
                <a:tab pos="3449320" algn="l"/>
              </a:tabLst>
            </a:pP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prices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synthetic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7650" marR="1565275">
              <a:lnSpc>
                <a:spcPct val="116300"/>
              </a:lnSpc>
              <a:spcBef>
                <a:spcPts val="30"/>
              </a:spcBef>
              <a:tabLst>
                <a:tab pos="3449320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translation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forecasting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025" y="457263"/>
            <a:ext cx="6623050" cy="429259"/>
          </a:xfrm>
          <a:custGeom>
            <a:avLst/>
            <a:gdLst/>
            <a:ahLst/>
            <a:cxnLst/>
            <a:rect l="l" t="t" r="r" b="b"/>
            <a:pathLst>
              <a:path w="6623050" h="429259">
                <a:moveTo>
                  <a:pt x="6622796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6622796" y="428942"/>
                </a:lnTo>
                <a:lnTo>
                  <a:pt x="6622796" y="213042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78679" y="651256"/>
            <a:ext cx="43878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SQL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7025" y="886205"/>
            <a:ext cx="6623050" cy="212725"/>
          </a:xfrm>
          <a:custGeom>
            <a:avLst/>
            <a:gdLst/>
            <a:ahLst/>
            <a:cxnLst/>
            <a:rect l="l" t="t" r="r" b="b"/>
            <a:pathLst>
              <a:path w="6623050" h="212725">
                <a:moveTo>
                  <a:pt x="6622796" y="0"/>
                </a:moveTo>
                <a:lnTo>
                  <a:pt x="0" y="0"/>
                </a:lnTo>
                <a:lnTo>
                  <a:pt x="0" y="212725"/>
                </a:lnTo>
                <a:lnTo>
                  <a:pt x="6622796" y="212725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3375" y="408686"/>
            <a:ext cx="393827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19. 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networks?</a:t>
            </a:r>
            <a:endParaRPr sz="1200">
              <a:latin typeface="Calibri"/>
              <a:cs typeface="Calibri"/>
            </a:endParaRPr>
          </a:p>
          <a:p>
            <a:pPr marL="241300" marR="290830">
              <a:lnSpc>
                <a:spcPts val="1700"/>
              </a:lnSpc>
              <a:spcBef>
                <a:spcPts val="75"/>
              </a:spcBef>
              <a:tabLst>
                <a:tab pos="1613535" algn="l"/>
                <a:tab pos="2985135" algn="l"/>
              </a:tabLst>
            </a:pPr>
            <a:r>
              <a:rPr sz="1200" dirty="0">
                <a:latin typeface="Calibri"/>
                <a:cs typeface="Calibri"/>
              </a:rPr>
              <a:t>A) </a:t>
            </a:r>
            <a:r>
              <a:rPr sz="1200" spc="-10" dirty="0">
                <a:latin typeface="Calibri"/>
                <a:cs typeface="Calibri"/>
              </a:rPr>
              <a:t>TensorFlow</a:t>
            </a:r>
            <a:r>
              <a:rPr sz="1200" dirty="0">
                <a:latin typeface="Calibri"/>
                <a:cs typeface="Calibri"/>
              </a:rPr>
              <a:t>	B) </a:t>
            </a:r>
            <a:r>
              <a:rPr sz="1200" spc="-20" dirty="0">
                <a:latin typeface="Calibri"/>
                <a:cs typeface="Calibri"/>
              </a:rPr>
              <a:t>Excel</a:t>
            </a:r>
            <a:r>
              <a:rPr sz="1200" dirty="0">
                <a:latin typeface="Calibri"/>
                <a:cs typeface="Calibri"/>
              </a:rPr>
              <a:t>	C)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Tableau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7025" y="1098930"/>
            <a:ext cx="6623050" cy="857885"/>
          </a:xfrm>
          <a:custGeom>
            <a:avLst/>
            <a:gdLst/>
            <a:ahLst/>
            <a:cxnLst/>
            <a:rect l="l" t="t" r="r" b="b"/>
            <a:pathLst>
              <a:path w="6623050" h="857885">
                <a:moveTo>
                  <a:pt x="6622796" y="215900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5900"/>
                </a:lnTo>
                <a:lnTo>
                  <a:pt x="0" y="215900"/>
                </a:lnTo>
                <a:lnTo>
                  <a:pt x="0" y="428561"/>
                </a:lnTo>
                <a:lnTo>
                  <a:pt x="0" y="641604"/>
                </a:lnTo>
                <a:lnTo>
                  <a:pt x="0" y="857504"/>
                </a:lnTo>
                <a:lnTo>
                  <a:pt x="6622796" y="857504"/>
                </a:lnTo>
                <a:lnTo>
                  <a:pt x="6622796" y="641604"/>
                </a:lnTo>
                <a:lnTo>
                  <a:pt x="6622796" y="428625"/>
                </a:lnTo>
                <a:lnTo>
                  <a:pt x="6622796" y="21590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64026" y="1478914"/>
            <a:ext cx="200533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single-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convolutional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layer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7025" y="1956435"/>
            <a:ext cx="6623050" cy="212725"/>
          </a:xfrm>
          <a:custGeom>
            <a:avLst/>
            <a:gdLst/>
            <a:ahLst/>
            <a:cxnLst/>
            <a:rect l="l" t="t" r="r" b="b"/>
            <a:pathLst>
              <a:path w="6623050" h="212725">
                <a:moveTo>
                  <a:pt x="6622796" y="0"/>
                </a:moveTo>
                <a:lnTo>
                  <a:pt x="0" y="0"/>
                </a:lnTo>
                <a:lnTo>
                  <a:pt x="0" y="212725"/>
                </a:lnTo>
                <a:lnTo>
                  <a:pt x="6622796" y="212725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33375" y="1265682"/>
            <a:ext cx="2184400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20.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perceptron?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</a:t>
            </a:r>
            <a:endParaRPr sz="1200">
              <a:latin typeface="Calibri"/>
              <a:cs typeface="Calibri"/>
            </a:endParaRPr>
          </a:p>
          <a:p>
            <a:pPr marL="241300" marR="8001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recurrent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7025" y="2169159"/>
            <a:ext cx="6623050" cy="2782570"/>
          </a:xfrm>
          <a:custGeom>
            <a:avLst/>
            <a:gdLst/>
            <a:ahLst/>
            <a:cxnLst/>
            <a:rect l="l" t="t" r="r" b="b"/>
            <a:pathLst>
              <a:path w="6623050" h="2782570">
                <a:moveTo>
                  <a:pt x="6622796" y="641731"/>
                </a:moveTo>
                <a:lnTo>
                  <a:pt x="0" y="641731"/>
                </a:lnTo>
                <a:lnTo>
                  <a:pt x="0" y="857631"/>
                </a:lnTo>
                <a:lnTo>
                  <a:pt x="0" y="1070356"/>
                </a:lnTo>
                <a:lnTo>
                  <a:pt x="0" y="1283081"/>
                </a:lnTo>
                <a:lnTo>
                  <a:pt x="0" y="1498981"/>
                </a:lnTo>
                <a:lnTo>
                  <a:pt x="228917" y="1498981"/>
                </a:lnTo>
                <a:lnTo>
                  <a:pt x="228917" y="1711960"/>
                </a:lnTo>
                <a:lnTo>
                  <a:pt x="0" y="1711960"/>
                </a:lnTo>
                <a:lnTo>
                  <a:pt x="0" y="1927860"/>
                </a:lnTo>
                <a:lnTo>
                  <a:pt x="0" y="2140585"/>
                </a:lnTo>
                <a:lnTo>
                  <a:pt x="0" y="2353310"/>
                </a:lnTo>
                <a:lnTo>
                  <a:pt x="228917" y="2353310"/>
                </a:lnTo>
                <a:lnTo>
                  <a:pt x="228917" y="2569146"/>
                </a:lnTo>
                <a:lnTo>
                  <a:pt x="0" y="2569146"/>
                </a:lnTo>
                <a:lnTo>
                  <a:pt x="0" y="2782189"/>
                </a:lnTo>
                <a:lnTo>
                  <a:pt x="6622796" y="2782189"/>
                </a:lnTo>
                <a:lnTo>
                  <a:pt x="6622796" y="2569146"/>
                </a:lnTo>
                <a:lnTo>
                  <a:pt x="6622732" y="2353310"/>
                </a:lnTo>
                <a:lnTo>
                  <a:pt x="6622796" y="2140585"/>
                </a:lnTo>
                <a:lnTo>
                  <a:pt x="6622796" y="1927860"/>
                </a:lnTo>
                <a:lnTo>
                  <a:pt x="6622796" y="1711960"/>
                </a:lnTo>
                <a:lnTo>
                  <a:pt x="6622732" y="1498981"/>
                </a:lnTo>
                <a:lnTo>
                  <a:pt x="6622796" y="1283081"/>
                </a:lnTo>
                <a:lnTo>
                  <a:pt x="6622796" y="1070356"/>
                </a:lnTo>
                <a:lnTo>
                  <a:pt x="6622796" y="857631"/>
                </a:lnTo>
                <a:lnTo>
                  <a:pt x="6622796" y="641731"/>
                </a:lnTo>
                <a:close/>
              </a:path>
              <a:path w="6623050" h="2782570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8574"/>
                </a:lnTo>
                <a:lnTo>
                  <a:pt x="0" y="641604"/>
                </a:lnTo>
                <a:lnTo>
                  <a:pt x="6622796" y="641604"/>
                </a:lnTo>
                <a:lnTo>
                  <a:pt x="6622796" y="428625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3375" y="2329433"/>
            <a:ext cx="5237480" cy="259842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60"/>
              </a:spcBef>
              <a:buAutoNum type="arabicPeriod" startAt="21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loss</a:t>
            </a:r>
            <a:r>
              <a:rPr sz="1200" spc="-10" dirty="0">
                <a:latin typeface="Calibri"/>
                <a:cs typeface="Calibri"/>
              </a:rPr>
              <a:t> function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0" dirty="0">
                <a:latin typeface="Calibri"/>
                <a:cs typeface="Calibri"/>
              </a:rPr>
              <a:t> measure?</a:t>
            </a:r>
            <a:endParaRPr sz="1200">
              <a:latin typeface="Calibri"/>
              <a:cs typeface="Calibri"/>
            </a:endParaRPr>
          </a:p>
          <a:p>
            <a:pPr marL="411480" lvl="1" indent="-170180">
              <a:lnSpc>
                <a:spcPct val="100000"/>
              </a:lnSpc>
              <a:spcBef>
                <a:spcPts val="265"/>
              </a:spcBef>
              <a:buAutoNum type="alphaUcParenR"/>
              <a:tabLst>
                <a:tab pos="41148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network’s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</a:t>
            </a:r>
            <a:endParaRPr sz="1200">
              <a:latin typeface="Calibri"/>
              <a:cs typeface="Calibri"/>
            </a:endParaRPr>
          </a:p>
          <a:p>
            <a:pPr marL="405130" lvl="1" indent="-163830">
              <a:lnSpc>
                <a:spcPct val="100000"/>
              </a:lnSpc>
              <a:spcBef>
                <a:spcPts val="235"/>
              </a:spcBef>
              <a:buAutoNum type="alphaUcParenR"/>
              <a:tabLst>
                <a:tab pos="40513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</a:t>
            </a:r>
            <a:endParaRPr sz="1200">
              <a:latin typeface="Calibri"/>
              <a:cs typeface="Calibri"/>
            </a:endParaRPr>
          </a:p>
          <a:p>
            <a:pPr marL="405130" lvl="1" indent="-163830">
              <a:lnSpc>
                <a:spcPct val="100000"/>
              </a:lnSpc>
              <a:spcBef>
                <a:spcPts val="260"/>
              </a:spcBef>
              <a:buAutoNum type="alphaUcParenR"/>
              <a:tabLst>
                <a:tab pos="40513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examples</a:t>
            </a:r>
            <a:endParaRPr sz="1200">
              <a:latin typeface="Calibri"/>
              <a:cs typeface="Calibri"/>
            </a:endParaRPr>
          </a:p>
          <a:p>
            <a:pPr marL="241300" marR="3030855" lvl="1" indent="177165">
              <a:lnSpc>
                <a:spcPts val="1680"/>
              </a:lnSpc>
              <a:spcBef>
                <a:spcPts val="90"/>
              </a:spcBef>
              <a:buAutoNum type="alphaUcParenR"/>
              <a:tabLst>
                <a:tab pos="418465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70"/>
              </a:spcBef>
              <a:buFont typeface="Calibri"/>
              <a:buAutoNum type="alphaUcParenR"/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21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processing?</a:t>
            </a:r>
            <a:endParaRPr sz="1200">
              <a:latin typeface="Calibri"/>
              <a:cs typeface="Calibri"/>
            </a:endParaRPr>
          </a:p>
          <a:p>
            <a:pPr marL="241300" marR="5080" lvl="1" indent="170180">
              <a:lnSpc>
                <a:spcPct val="116300"/>
              </a:lnSpc>
              <a:spcBef>
                <a:spcPts val="25"/>
              </a:spcBef>
              <a:buAutoNum type="alphaUcParenR"/>
              <a:tabLst>
                <a:tab pos="411480" algn="l"/>
                <a:tab pos="1613535" algn="l"/>
                <a:tab pos="2985135" algn="l"/>
                <a:tab pos="4357370" algn="l"/>
              </a:tabLst>
            </a:pPr>
            <a:r>
              <a:rPr sz="1200" spc="-25" dirty="0">
                <a:latin typeface="Calibri"/>
                <a:cs typeface="Calibri"/>
              </a:rPr>
              <a:t>CNN</a:t>
            </a:r>
            <a:r>
              <a:rPr sz="1200" dirty="0">
                <a:latin typeface="Calibri"/>
                <a:cs typeface="Calibri"/>
              </a:rPr>
              <a:t>	B) </a:t>
            </a:r>
            <a:r>
              <a:rPr sz="1200" spc="-25" dirty="0">
                <a:latin typeface="Calibri"/>
                <a:cs typeface="Calibri"/>
              </a:rPr>
              <a:t>FNN</a:t>
            </a:r>
            <a:r>
              <a:rPr sz="1200" dirty="0">
                <a:latin typeface="Calibri"/>
                <a:cs typeface="Calibri"/>
              </a:rPr>
              <a:t>	C)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RNN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Perceptron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C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75"/>
              </a:spcBef>
              <a:buFont typeface="Calibri"/>
              <a:buAutoNum type="alphaUcParenR"/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21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feedforward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7025" y="4951348"/>
            <a:ext cx="6623050" cy="428625"/>
          </a:xfrm>
          <a:custGeom>
            <a:avLst/>
            <a:gdLst/>
            <a:ahLst/>
            <a:cxnLst/>
            <a:rect l="l" t="t" r="r" b="b"/>
            <a:pathLst>
              <a:path w="6623050" h="428625">
                <a:moveTo>
                  <a:pt x="6622796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622796" y="428625"/>
                </a:lnTo>
                <a:lnTo>
                  <a:pt x="6622796" y="212725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764026" y="4902453"/>
            <a:ext cx="264477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0" dirty="0">
                <a:latin typeface="Calibri"/>
                <a:cs typeface="Calibri"/>
              </a:rPr>
              <a:t> direction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operates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7025" y="5379973"/>
            <a:ext cx="6623050" cy="212725"/>
          </a:xfrm>
          <a:custGeom>
            <a:avLst/>
            <a:gdLst/>
            <a:ahLst/>
            <a:cxnLst/>
            <a:rect l="l" t="t" r="r" b="b"/>
            <a:pathLst>
              <a:path w="6623050" h="212725">
                <a:moveTo>
                  <a:pt x="6622796" y="0"/>
                </a:moveTo>
                <a:lnTo>
                  <a:pt x="0" y="0"/>
                </a:lnTo>
                <a:lnTo>
                  <a:pt x="0" y="212725"/>
                </a:lnTo>
                <a:lnTo>
                  <a:pt x="6622796" y="212725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2292" y="4902453"/>
            <a:ext cx="167767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cyclic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connections</a:t>
            </a:r>
            <a:endParaRPr sz="1200">
              <a:latin typeface="Calibri"/>
              <a:cs typeface="Calibri"/>
            </a:endParaRPr>
          </a:p>
          <a:p>
            <a:pPr marL="12700" marR="1651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backpropagation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7025" y="5592698"/>
            <a:ext cx="6623050" cy="641985"/>
          </a:xfrm>
          <a:custGeom>
            <a:avLst/>
            <a:gdLst/>
            <a:ahLst/>
            <a:cxnLst/>
            <a:rect l="l" t="t" r="r" b="b"/>
            <a:pathLst>
              <a:path w="6623050" h="641985">
                <a:moveTo>
                  <a:pt x="6622732" y="0"/>
                </a:moveTo>
                <a:lnTo>
                  <a:pt x="228917" y="0"/>
                </a:lnTo>
                <a:lnTo>
                  <a:pt x="228917" y="215900"/>
                </a:lnTo>
                <a:lnTo>
                  <a:pt x="6622732" y="215900"/>
                </a:lnTo>
                <a:lnTo>
                  <a:pt x="6622732" y="0"/>
                </a:lnTo>
                <a:close/>
              </a:path>
              <a:path w="6623050" h="641985">
                <a:moveTo>
                  <a:pt x="6622796" y="215963"/>
                </a:moveTo>
                <a:lnTo>
                  <a:pt x="0" y="215963"/>
                </a:lnTo>
                <a:lnTo>
                  <a:pt x="0" y="429006"/>
                </a:lnTo>
                <a:lnTo>
                  <a:pt x="0" y="641731"/>
                </a:lnTo>
                <a:lnTo>
                  <a:pt x="6622796" y="641731"/>
                </a:lnTo>
                <a:lnTo>
                  <a:pt x="6622796" y="429006"/>
                </a:lnTo>
                <a:lnTo>
                  <a:pt x="6622796" y="215963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764026" y="6002654"/>
            <a:ext cx="968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Tabular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93715" y="6002654"/>
            <a:ext cx="998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Static</a:t>
            </a:r>
            <a:r>
              <a:rPr sz="1200" spc="-10" dirty="0">
                <a:latin typeface="Calibri"/>
                <a:cs typeface="Calibri"/>
              </a:rPr>
              <a:t> graphs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7025" y="6234429"/>
            <a:ext cx="6623050" cy="215900"/>
          </a:xfrm>
          <a:custGeom>
            <a:avLst/>
            <a:gdLst/>
            <a:ahLst/>
            <a:cxnLst/>
            <a:rect l="l" t="t" r="r" b="b"/>
            <a:pathLst>
              <a:path w="6623050" h="215900">
                <a:moveTo>
                  <a:pt x="6622796" y="0"/>
                </a:moveTo>
                <a:lnTo>
                  <a:pt x="0" y="0"/>
                </a:lnTo>
                <a:lnTo>
                  <a:pt x="0" y="215900"/>
                </a:lnTo>
                <a:lnTo>
                  <a:pt x="6622796" y="215900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33375" y="5760084"/>
            <a:ext cx="306832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24. 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RNNs?</a:t>
            </a:r>
            <a:endParaRPr sz="1200">
              <a:latin typeface="Calibri"/>
              <a:cs typeface="Calibri"/>
            </a:endParaRPr>
          </a:p>
          <a:p>
            <a:pPr marL="241300" marR="255904">
              <a:lnSpc>
                <a:spcPct val="116300"/>
              </a:lnSpc>
              <a:tabLst>
                <a:tab pos="1613535" algn="l"/>
              </a:tabLst>
            </a:pPr>
            <a:r>
              <a:rPr sz="1200" dirty="0">
                <a:latin typeface="Calibri"/>
                <a:cs typeface="Calibri"/>
              </a:rPr>
              <a:t>A) </a:t>
            </a:r>
            <a:r>
              <a:rPr sz="1200" spc="-10" dirty="0">
                <a:latin typeface="Calibri"/>
                <a:cs typeface="Calibri"/>
              </a:rPr>
              <a:t>Images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Time-</a:t>
            </a:r>
            <a:r>
              <a:rPr sz="1200" dirty="0">
                <a:latin typeface="Calibri"/>
                <a:cs typeface="Calibri"/>
              </a:rPr>
              <a:t>series </a:t>
            </a:r>
            <a:r>
              <a:rPr sz="1200" spc="-20" dirty="0">
                <a:latin typeface="Calibri"/>
                <a:cs typeface="Calibri"/>
              </a:rPr>
              <a:t>data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27025" y="6450329"/>
            <a:ext cx="6623050" cy="425450"/>
          </a:xfrm>
          <a:custGeom>
            <a:avLst/>
            <a:gdLst/>
            <a:ahLst/>
            <a:cxnLst/>
            <a:rect l="l" t="t" r="r" b="b"/>
            <a:pathLst>
              <a:path w="6623050" h="425450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5450"/>
                </a:lnTo>
                <a:lnTo>
                  <a:pt x="6622796" y="425450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33375" y="6644005"/>
            <a:ext cx="4175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25.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describes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“training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data”?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27025" y="6875729"/>
            <a:ext cx="6623050" cy="429259"/>
          </a:xfrm>
          <a:custGeom>
            <a:avLst/>
            <a:gdLst/>
            <a:ahLst/>
            <a:cxnLst/>
            <a:rect l="l" t="t" r="r" b="b"/>
            <a:pathLst>
              <a:path w="6623050" h="429259">
                <a:moveTo>
                  <a:pt x="6622796" y="0"/>
                </a:moveTo>
                <a:lnTo>
                  <a:pt x="0" y="0"/>
                </a:lnTo>
                <a:lnTo>
                  <a:pt x="0" y="216204"/>
                </a:lnTo>
                <a:lnTo>
                  <a:pt x="0" y="428929"/>
                </a:lnTo>
                <a:lnTo>
                  <a:pt x="6622796" y="428929"/>
                </a:lnTo>
                <a:lnTo>
                  <a:pt x="6622796" y="216204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764026" y="6823455"/>
            <a:ext cx="284162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model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27025" y="7304658"/>
            <a:ext cx="6623050" cy="215900"/>
          </a:xfrm>
          <a:custGeom>
            <a:avLst/>
            <a:gdLst/>
            <a:ahLst/>
            <a:cxnLst/>
            <a:rect l="l" t="t" r="r" b="b"/>
            <a:pathLst>
              <a:path w="6623050" h="215900">
                <a:moveTo>
                  <a:pt x="6622796" y="0"/>
                </a:moveTo>
                <a:lnTo>
                  <a:pt x="0" y="0"/>
                </a:lnTo>
                <a:lnTo>
                  <a:pt x="0" y="215900"/>
                </a:lnTo>
                <a:lnTo>
                  <a:pt x="6622796" y="215900"/>
                </a:lnTo>
                <a:lnTo>
                  <a:pt x="6622796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62292" y="6823455"/>
            <a:ext cx="245554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endParaRPr sz="1200">
              <a:latin typeface="Calibri"/>
              <a:cs typeface="Calibri"/>
            </a:endParaRPr>
          </a:p>
          <a:p>
            <a:pPr marL="12700" marR="12065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C) A </a:t>
            </a:r>
            <a:r>
              <a:rPr sz="1200" spc="-10" dirty="0">
                <a:latin typeface="Calibri"/>
                <a:cs typeface="Calibri"/>
              </a:rPr>
              <a:t>dataset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55942" y="7520558"/>
            <a:ext cx="6393815" cy="1925320"/>
          </a:xfrm>
          <a:custGeom>
            <a:avLst/>
            <a:gdLst/>
            <a:ahLst/>
            <a:cxnLst/>
            <a:rect l="l" t="t" r="r" b="b"/>
            <a:pathLst>
              <a:path w="6393815" h="1925320">
                <a:moveTo>
                  <a:pt x="6393815" y="1495869"/>
                </a:moveTo>
                <a:lnTo>
                  <a:pt x="0" y="1495869"/>
                </a:lnTo>
                <a:lnTo>
                  <a:pt x="0" y="1712023"/>
                </a:lnTo>
                <a:lnTo>
                  <a:pt x="0" y="1924748"/>
                </a:lnTo>
                <a:lnTo>
                  <a:pt x="6393815" y="1924748"/>
                </a:lnTo>
                <a:lnTo>
                  <a:pt x="6393815" y="1712087"/>
                </a:lnTo>
                <a:lnTo>
                  <a:pt x="6393815" y="1495869"/>
                </a:lnTo>
                <a:close/>
              </a:path>
              <a:path w="6393815" h="1925320">
                <a:moveTo>
                  <a:pt x="6393815" y="425513"/>
                </a:moveTo>
                <a:lnTo>
                  <a:pt x="0" y="425513"/>
                </a:lnTo>
                <a:lnTo>
                  <a:pt x="0" y="641731"/>
                </a:lnTo>
                <a:lnTo>
                  <a:pt x="0" y="854456"/>
                </a:lnTo>
                <a:lnTo>
                  <a:pt x="0" y="1070356"/>
                </a:lnTo>
                <a:lnTo>
                  <a:pt x="0" y="1283081"/>
                </a:lnTo>
                <a:lnTo>
                  <a:pt x="0" y="1495806"/>
                </a:lnTo>
                <a:lnTo>
                  <a:pt x="6393815" y="1495806"/>
                </a:lnTo>
                <a:lnTo>
                  <a:pt x="6393815" y="1283081"/>
                </a:lnTo>
                <a:lnTo>
                  <a:pt x="6393815" y="1070356"/>
                </a:lnTo>
                <a:lnTo>
                  <a:pt x="6393815" y="854456"/>
                </a:lnTo>
                <a:lnTo>
                  <a:pt x="6393815" y="641731"/>
                </a:lnTo>
                <a:lnTo>
                  <a:pt x="6393815" y="425513"/>
                </a:lnTo>
                <a:close/>
              </a:path>
              <a:path w="6393815" h="192532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62292" y="7714233"/>
            <a:ext cx="6377940" cy="1708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Short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Answer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Questions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1.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work?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inspired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brain.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170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consists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interconnected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nodes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(neurons)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organized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layers: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layer,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hidden </a:t>
            </a:r>
            <a:r>
              <a:rPr sz="1200" dirty="0">
                <a:latin typeface="Calibri"/>
                <a:cs typeface="Calibri"/>
              </a:rPr>
              <a:t>layers,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layer.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receives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 </a:t>
            </a:r>
            <a:r>
              <a:rPr sz="1200" dirty="0">
                <a:latin typeface="Calibri"/>
                <a:cs typeface="Calibri"/>
              </a:rPr>
              <a:t>function,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passes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next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layer.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like </a:t>
            </a:r>
            <a:r>
              <a:rPr sz="1200" spc="-10" dirty="0">
                <a:latin typeface="Calibri"/>
                <a:cs typeface="Calibri"/>
              </a:rPr>
              <a:t>backpropagation,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minimize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10" dirty="0">
                <a:latin typeface="Calibri"/>
                <a:cs typeface="Calibri"/>
              </a:rPr>
              <a:t> predictions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74675" y="9588500"/>
            <a:ext cx="6356350" cy="12700"/>
            <a:chOff x="574675" y="9588500"/>
            <a:chExt cx="6356350" cy="12700"/>
          </a:xfrm>
        </p:grpSpPr>
        <p:sp>
          <p:nvSpPr>
            <p:cNvPr id="30" name="object 30"/>
            <p:cNvSpPr/>
            <p:nvPr/>
          </p:nvSpPr>
          <p:spPr>
            <a:xfrm>
              <a:off x="574675" y="9588499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927596" y="959135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74992" y="9591357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927596" y="959453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4992" y="959770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4992" y="9597707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55942" y="9658032"/>
            <a:ext cx="6393815" cy="21590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125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7025" y="457263"/>
            <a:ext cx="6623050" cy="128333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5"/>
              </a:lnSpc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introduce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linearity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endParaRPr sz="1200">
              <a:latin typeface="Calibri"/>
              <a:cs typeface="Calibri"/>
            </a:endParaRPr>
          </a:p>
          <a:p>
            <a:pPr marL="247650" marR="1397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them,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linear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regression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model,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unable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capture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intricate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functions</a:t>
            </a:r>
            <a:r>
              <a:rPr sz="1200" spc="-10" dirty="0">
                <a:latin typeface="Calibri"/>
                <a:cs typeface="Calibri"/>
              </a:rPr>
              <a:t> include: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Sigmoid: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binary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ReLU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(Rectified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Unit):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vanishing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gradient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negative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zero.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Tanh: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sigmoid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-1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stronger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gradients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1885950"/>
            <a:ext cx="6356350" cy="10160"/>
            <a:chOff x="574675" y="1885950"/>
            <a:chExt cx="6356350" cy="10160"/>
          </a:xfrm>
        </p:grpSpPr>
        <p:sp>
          <p:nvSpPr>
            <p:cNvPr id="4" name="object 4"/>
            <p:cNvSpPr/>
            <p:nvPr/>
          </p:nvSpPr>
          <p:spPr>
            <a:xfrm>
              <a:off x="574675" y="1885949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188658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1886584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188976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189293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189293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27025" y="1956435"/>
            <a:ext cx="6623050" cy="256603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key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0" dirty="0">
                <a:latin typeface="Calibri"/>
                <a:cs typeface="Calibri"/>
              </a:rPr>
              <a:t> consists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of: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Neurons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(Nodes):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fundamental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transmit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Weights: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assigned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importance.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Bias: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neuron’s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activation.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8920" algn="l"/>
              </a:tabLst>
            </a:pPr>
            <a:r>
              <a:rPr sz="1200" spc="-10" dirty="0">
                <a:latin typeface="Calibri"/>
                <a:cs typeface="Calibri"/>
              </a:rPr>
              <a:t>Layers:</a:t>
            </a:r>
            <a:endParaRPr sz="1200">
              <a:latin typeface="Calibri"/>
              <a:cs typeface="Calibri"/>
            </a:endParaRPr>
          </a:p>
          <a:p>
            <a:pPr marL="24765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Receives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765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transformations.</a:t>
            </a:r>
            <a:endParaRPr sz="1200">
              <a:latin typeface="Calibri"/>
              <a:cs typeface="Calibri"/>
            </a:endParaRPr>
          </a:p>
          <a:p>
            <a:pPr marL="247650" lvl="1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4"/>
              </a:spcBef>
              <a:buAutoNum type="arabicPeriod" startAt="5"/>
              <a:tabLst>
                <a:tab pos="248920" algn="l"/>
              </a:tabLst>
            </a:pPr>
            <a:r>
              <a:rPr sz="1200" spc="-10" dirty="0">
                <a:latin typeface="Calibri"/>
                <a:cs typeface="Calibri"/>
              </a:rPr>
              <a:t>Activation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Functions: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inputs.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60"/>
              </a:spcBef>
              <a:buAutoNum type="arabicPeriod" startAt="5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Loss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network’s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error.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 startAt="5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Optimizer: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loss.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4675" y="4667250"/>
            <a:ext cx="6356350" cy="10795"/>
            <a:chOff x="574675" y="4667250"/>
            <a:chExt cx="6356350" cy="10795"/>
          </a:xfrm>
        </p:grpSpPr>
        <p:sp>
          <p:nvSpPr>
            <p:cNvPr id="12" name="object 12"/>
            <p:cNvSpPr/>
            <p:nvPr/>
          </p:nvSpPr>
          <p:spPr>
            <a:xfrm>
              <a:off x="574675" y="4667249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46685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4668519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467169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467487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467486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7025" y="4738306"/>
            <a:ext cx="6623050" cy="149669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feedforward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recurrent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network.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marR="1524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Feedforward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(FNN):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flows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direction,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output.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no </a:t>
            </a:r>
            <a:r>
              <a:rPr sz="1200" dirty="0">
                <a:latin typeface="Calibri"/>
                <a:cs typeface="Calibri"/>
              </a:rPr>
              <a:t>loops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connections,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Recurrent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(RNN):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Designed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sequential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RNNs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loops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retain</a:t>
            </a:r>
            <a:endParaRPr sz="1200">
              <a:latin typeface="Calibri"/>
              <a:cs typeface="Calibri"/>
            </a:endParaRPr>
          </a:p>
          <a:p>
            <a:pPr marL="247650" marR="1651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information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previous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ideal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time-series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speech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modeling.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4675" y="6378575"/>
            <a:ext cx="6356350" cy="11430"/>
            <a:chOff x="574675" y="6378575"/>
            <a:chExt cx="6356350" cy="11430"/>
          </a:xfrm>
        </p:grpSpPr>
        <p:sp>
          <p:nvSpPr>
            <p:cNvPr id="20" name="object 20"/>
            <p:cNvSpPr/>
            <p:nvPr/>
          </p:nvSpPr>
          <p:spPr>
            <a:xfrm>
              <a:off x="574675" y="6378574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27596" y="638048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6380479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27596" y="63836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992" y="638682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638682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27025" y="6450329"/>
            <a:ext cx="6623050" cy="19246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backpropagation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 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network?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 </a:t>
            </a:r>
            <a:r>
              <a:rPr sz="1200" spc="-10" dirty="0">
                <a:latin typeface="Calibri"/>
                <a:cs typeface="Calibri"/>
              </a:rPr>
              <a:t>Backpropagation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consists </a:t>
            </a:r>
            <a:r>
              <a:rPr sz="1200" spc="-25" dirty="0">
                <a:latin typeface="Calibri"/>
                <a:cs typeface="Calibri"/>
              </a:rPr>
              <a:t>of: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Forward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Propagation: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generated.</a:t>
            </a:r>
            <a:endParaRPr sz="1200">
              <a:latin typeface="Calibri"/>
              <a:cs typeface="Calibri"/>
            </a:endParaRPr>
          </a:p>
          <a:p>
            <a:pPr marL="247650" marR="15240" indent="-229235">
              <a:lnSpc>
                <a:spcPct val="116300"/>
              </a:lnSpc>
              <a:spcBef>
                <a:spcPts val="25"/>
              </a:spcBef>
              <a:buAutoNum type="arabicPeriod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Loss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Calculation: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actual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measured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loss </a:t>
            </a:r>
            <a:r>
              <a:rPr sz="1200" spc="-10" dirty="0">
                <a:latin typeface="Calibri"/>
                <a:cs typeface="Calibri"/>
              </a:rPr>
              <a:t>function.</a:t>
            </a:r>
            <a:endParaRPr sz="1200">
              <a:latin typeface="Calibri"/>
              <a:cs typeface="Calibri"/>
            </a:endParaRPr>
          </a:p>
          <a:p>
            <a:pPr marL="247650" marR="12700" indent="-229235">
              <a:lnSpc>
                <a:spcPct val="116300"/>
              </a:lnSpc>
              <a:spcBef>
                <a:spcPts val="25"/>
              </a:spcBef>
              <a:buAutoNum type="arabicPeriod"/>
              <a:tabLst>
                <a:tab pos="247650" algn="l"/>
              </a:tabLst>
            </a:pPr>
            <a:r>
              <a:rPr sz="1200" spc="-10" dirty="0">
                <a:latin typeface="Calibri"/>
                <a:cs typeface="Calibri"/>
              </a:rPr>
              <a:t>Backward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Propagation: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propagated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back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through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adjust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weights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gradient descent.</a:t>
            </a:r>
            <a:endParaRPr sz="1200">
              <a:latin typeface="Calibri"/>
              <a:cs typeface="Calibri"/>
            </a:endParaRPr>
          </a:p>
          <a:p>
            <a:pPr marL="247650" marR="13970" indent="-229235">
              <a:lnSpc>
                <a:spcPts val="1700"/>
              </a:lnSpc>
              <a:spcBef>
                <a:spcPts val="75"/>
              </a:spcBef>
              <a:buAutoNum type="arabicPeriod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Weight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Update: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optimizer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updates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loss.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repeats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until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satisfactory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74675" y="8518525"/>
            <a:ext cx="6356350" cy="12065"/>
            <a:chOff x="574675" y="8518525"/>
            <a:chExt cx="6356350" cy="12065"/>
          </a:xfrm>
        </p:grpSpPr>
        <p:sp>
          <p:nvSpPr>
            <p:cNvPr id="28" name="object 28"/>
            <p:cNvSpPr/>
            <p:nvPr/>
          </p:nvSpPr>
          <p:spPr>
            <a:xfrm>
              <a:off x="574675" y="8518524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927596" y="852106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4992" y="8521064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927596" y="852423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74992" y="852741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4992" y="852741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55942" y="8590915"/>
            <a:ext cx="6393815" cy="106743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6.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convolutional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(CNNs),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processing?</a:t>
            </a:r>
            <a:endParaRPr sz="1200">
              <a:latin typeface="Calibri"/>
              <a:cs typeface="Calibri"/>
            </a:endParaRPr>
          </a:p>
          <a:p>
            <a:pPr marL="19050" marR="889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Answer: CNNs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designed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8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tasks.</a:t>
            </a:r>
            <a:r>
              <a:rPr sz="1200" spc="175" dirty="0">
                <a:latin typeface="Calibri"/>
                <a:cs typeface="Calibri"/>
              </a:rPr>
              <a:t>  </a:t>
            </a:r>
            <a:r>
              <a:rPr sz="1200" spc="-20" dirty="0">
                <a:latin typeface="Calibri"/>
                <a:cs typeface="Calibri"/>
              </a:rPr>
              <a:t>They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convolutional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spatial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pooling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dimensionality,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fully</a:t>
            </a:r>
            <a:endParaRPr sz="1200">
              <a:latin typeface="Calibri"/>
              <a:cs typeface="Calibri"/>
            </a:endParaRPr>
          </a:p>
          <a:p>
            <a:pPr marL="19050" marR="13970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connected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CNNs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efficiently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such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edges,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shapes,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textures,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imaging.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74675" y="9801225"/>
            <a:ext cx="6356350" cy="12700"/>
            <a:chOff x="574675" y="9801225"/>
            <a:chExt cx="6356350" cy="12700"/>
          </a:xfrm>
        </p:grpSpPr>
        <p:sp>
          <p:nvSpPr>
            <p:cNvPr id="36" name="object 36"/>
            <p:cNvSpPr/>
            <p:nvPr/>
          </p:nvSpPr>
          <p:spPr>
            <a:xfrm>
              <a:off x="574675" y="9801224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927596" y="980408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74992" y="9804082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927596" y="980725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74992" y="981043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74992" y="9810432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55942" y="9873932"/>
            <a:ext cx="6393815" cy="21272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7.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(GANs),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work?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4170679" cy="4394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Active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voice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4117340" algn="l"/>
              </a:tabLst>
            </a:pPr>
            <a:r>
              <a:rPr sz="1150" b="1" dirty="0">
                <a:latin typeface="Calibri"/>
                <a:cs typeface="Calibri"/>
              </a:rPr>
              <a:t>39.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Subject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receives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action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 are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known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807870"/>
            <a:ext cx="979169" cy="64643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345"/>
              </a:spcBef>
              <a:buAutoNum type="alphaLcPeriod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voice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50"/>
              </a:spcBef>
              <a:buAutoNum type="alphaLcPeriod" startAt="2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Passive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Voice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9814" y="836899"/>
            <a:ext cx="276796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Passive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Voice</a:t>
            </a:r>
            <a:r>
              <a:rPr sz="1150" dirty="0">
                <a:latin typeface="Calibri"/>
                <a:cs typeface="Calibri"/>
              </a:rPr>
              <a:t>	c.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Indirect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Voice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8791" y="836899"/>
            <a:ext cx="12903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5074" y="1460942"/>
            <a:ext cx="3767454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714750" algn="l"/>
              </a:tabLst>
            </a:pPr>
            <a:r>
              <a:rPr sz="1150" b="1" dirty="0">
                <a:latin typeface="Calibri"/>
                <a:cs typeface="Calibri"/>
              </a:rPr>
              <a:t>40.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group/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collection of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forms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5074" y="1638817"/>
            <a:ext cx="794385" cy="6496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345"/>
              </a:spcBef>
              <a:buAutoNum type="alphaLcPeriod"/>
              <a:tabLst>
                <a:tab pos="153670" algn="l"/>
              </a:tabLst>
            </a:pP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70"/>
              </a:spcBef>
              <a:buAutoNum type="alphaLcPeriod" startAt="2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Paragraph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9814" y="1667845"/>
            <a:ext cx="234315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Paragraph</a:t>
            </a:r>
            <a:r>
              <a:rPr sz="1150" dirty="0">
                <a:latin typeface="Calibri"/>
                <a:cs typeface="Calibri"/>
              </a:rPr>
              <a:t>	c. Both a)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b)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23857" y="1667845"/>
            <a:ext cx="12903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5074" y="2292012"/>
            <a:ext cx="405828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41.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line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“The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children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played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football.”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identify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subject.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5074" y="2472975"/>
            <a:ext cx="911225" cy="64643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children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a. 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children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09814" y="2502003"/>
            <a:ext cx="233934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Children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played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Played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23857" y="2502003"/>
            <a:ext cx="66230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Football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5074" y="3125800"/>
            <a:ext cx="399986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42.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line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“The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children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played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football.”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identify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object.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5074" y="3300833"/>
            <a:ext cx="911225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children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Football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09814" y="3332950"/>
            <a:ext cx="233934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Children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played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Played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23857" y="3332950"/>
            <a:ext cx="66230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Football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5074" y="3956746"/>
            <a:ext cx="375602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43.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contains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both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indirect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and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direct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object?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89179" y="4137462"/>
            <a:ext cx="1802764" cy="44005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bought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blue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pen.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wrote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sister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letter.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5074" y="4137462"/>
            <a:ext cx="1802764" cy="856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am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watching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TV.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girls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played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cricket.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wrote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sister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letter.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5074" y="4997684"/>
            <a:ext cx="4129404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44.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passive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voice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used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 which of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following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statements?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89179" y="5179017"/>
            <a:ext cx="2275840" cy="4394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clock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repaired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Ramesh.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 My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horse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bit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policeman.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5074" y="5179017"/>
            <a:ext cx="2275840" cy="106362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watching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movie.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c. In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room,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asleep.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clock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repaired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Ramesh.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dirty="0">
                <a:latin typeface="Calibri"/>
                <a:cs typeface="Calibri"/>
              </a:rPr>
              <a:t>45.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Type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sentence?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75074" y="6219955"/>
            <a:ext cx="1120775" cy="64643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Declarative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09814" y="6248983"/>
            <a:ext cx="960119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Interrogative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44492" y="6248983"/>
            <a:ext cx="172275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Exclamatory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&amp;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Imperative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68791" y="6248983"/>
            <a:ext cx="112077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75074" y="6872780"/>
            <a:ext cx="586295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079500" algn="l"/>
              </a:tabLst>
            </a:pPr>
            <a:r>
              <a:rPr sz="1150" b="1" dirty="0">
                <a:latin typeface="Calibri"/>
                <a:cs typeface="Calibri"/>
              </a:rPr>
              <a:t>46.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sentence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provides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information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states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fact.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It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always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ends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with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full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stop.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5074" y="7050284"/>
            <a:ext cx="849630" cy="65024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Declarative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Declarative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09814" y="7079683"/>
            <a:ext cx="3942079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Interrogative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Exclamatory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Imperative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5074" y="7703850"/>
            <a:ext cx="477202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005205" algn="l"/>
              </a:tabLst>
            </a:pPr>
            <a:r>
              <a:rPr sz="1150" b="1" dirty="0">
                <a:latin typeface="Calibri"/>
                <a:cs typeface="Calibri"/>
              </a:rPr>
              <a:t>47.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sentence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asks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question.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It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always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ends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with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question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mark.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5074" y="7884566"/>
            <a:ext cx="960119" cy="6470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345"/>
              </a:spcBef>
              <a:buAutoNum type="alphaLcPeriod"/>
              <a:tabLst>
                <a:tab pos="153670" algn="l"/>
              </a:tabLst>
            </a:pPr>
            <a:r>
              <a:rPr sz="1150" spc="-10" dirty="0">
                <a:latin typeface="Calibri"/>
                <a:cs typeface="Calibri"/>
              </a:rPr>
              <a:t>Declarative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50"/>
              </a:spcBef>
              <a:buAutoNum type="alphaLcPeriod" startAt="2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Interrogative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109814" y="7913841"/>
            <a:ext cx="3942079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Interrogative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Exclamatory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Imperative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75074" y="8508919"/>
            <a:ext cx="6028055" cy="646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95"/>
              </a:spcBef>
              <a:tabLst>
                <a:tab pos="1283335" algn="l"/>
              </a:tabLst>
            </a:pPr>
            <a:r>
              <a:rPr sz="1150" b="1" dirty="0">
                <a:latin typeface="Calibri"/>
                <a:cs typeface="Calibri"/>
              </a:rPr>
              <a:t>48. An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sentence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expresses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strong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emotion,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such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joy,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sadness,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fear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wonder.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25" dirty="0">
                <a:latin typeface="Calibri"/>
                <a:cs typeface="Calibri"/>
              </a:rPr>
              <a:t>It </a:t>
            </a:r>
            <a:r>
              <a:rPr sz="1150" b="1" dirty="0">
                <a:latin typeface="Calibri"/>
                <a:cs typeface="Calibri"/>
              </a:rPr>
              <a:t>always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ends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with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exclamation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mark.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1346835" algn="l"/>
                <a:tab pos="3126740" algn="l"/>
                <a:tab pos="4460875" algn="l"/>
              </a:tabLst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Declarative</a:t>
            </a:r>
            <a:r>
              <a:rPr sz="1150" dirty="0">
                <a:latin typeface="Calibri"/>
                <a:cs typeface="Calibri"/>
              </a:rPr>
              <a:t>	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Interrogative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Exclamatory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Imperative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025" y="457263"/>
            <a:ext cx="6623050" cy="1283335"/>
          </a:xfrm>
          <a:custGeom>
            <a:avLst/>
            <a:gdLst/>
            <a:ahLst/>
            <a:cxnLst/>
            <a:rect l="l" t="t" r="r" b="b"/>
            <a:pathLst>
              <a:path w="6623050" h="1283335">
                <a:moveTo>
                  <a:pt x="6622796" y="428942"/>
                </a:moveTo>
                <a:lnTo>
                  <a:pt x="6622732" y="213042"/>
                </a:lnTo>
                <a:lnTo>
                  <a:pt x="6622732" y="0"/>
                </a:lnTo>
                <a:lnTo>
                  <a:pt x="228917" y="0"/>
                </a:lnTo>
                <a:lnTo>
                  <a:pt x="228917" y="213042"/>
                </a:lnTo>
                <a:lnTo>
                  <a:pt x="228917" y="428942"/>
                </a:lnTo>
                <a:lnTo>
                  <a:pt x="0" y="428942"/>
                </a:lnTo>
                <a:lnTo>
                  <a:pt x="0" y="641667"/>
                </a:lnTo>
                <a:lnTo>
                  <a:pt x="0" y="857567"/>
                </a:lnTo>
                <a:lnTo>
                  <a:pt x="0" y="1070229"/>
                </a:lnTo>
                <a:lnTo>
                  <a:pt x="0" y="1283271"/>
                </a:lnTo>
                <a:lnTo>
                  <a:pt x="6622796" y="1283271"/>
                </a:lnTo>
                <a:lnTo>
                  <a:pt x="6622796" y="1070292"/>
                </a:lnTo>
                <a:lnTo>
                  <a:pt x="6622796" y="857567"/>
                </a:lnTo>
                <a:lnTo>
                  <a:pt x="6622796" y="641667"/>
                </a:lnTo>
                <a:lnTo>
                  <a:pt x="6622796" y="428942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6075" y="408686"/>
            <a:ext cx="6598284" cy="1308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13335">
              <a:lnSpc>
                <a:spcPct val="116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synthetic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two </a:t>
            </a:r>
            <a:r>
              <a:rPr sz="1200" spc="-10" dirty="0">
                <a:latin typeface="Calibri"/>
                <a:cs typeface="Calibri"/>
              </a:rPr>
              <a:t>networks:</a:t>
            </a:r>
            <a:endParaRPr sz="1200">
              <a:latin typeface="Calibri"/>
              <a:cs typeface="Calibri"/>
            </a:endParaRPr>
          </a:p>
          <a:p>
            <a:pPr marL="2286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28600" algn="l"/>
              </a:tabLst>
            </a:pPr>
            <a:r>
              <a:rPr sz="1200" dirty="0">
                <a:latin typeface="Calibri"/>
                <a:cs typeface="Calibri"/>
              </a:rPr>
              <a:t>Generator: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samples.</a:t>
            </a:r>
            <a:endParaRPr sz="1200">
              <a:latin typeface="Calibri"/>
              <a:cs typeface="Calibri"/>
            </a:endParaRPr>
          </a:p>
          <a:p>
            <a:pPr marL="228600" indent="-22923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28600" algn="l"/>
                <a:tab pos="2092960" algn="l"/>
                <a:tab pos="2537460" algn="l"/>
                <a:tab pos="3102610" algn="l"/>
                <a:tab pos="4096385" algn="l"/>
                <a:tab pos="4734560" algn="l"/>
                <a:tab pos="5188585" algn="l"/>
                <a:tab pos="5788660" algn="l"/>
                <a:tab pos="6280785" algn="l"/>
              </a:tabLst>
            </a:pPr>
            <a:r>
              <a:rPr sz="1200" dirty="0">
                <a:latin typeface="Calibri"/>
                <a:cs typeface="Calibri"/>
              </a:rPr>
              <a:t>Discriminator: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Evaluates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if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the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generated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0" dirty="0">
                <a:latin typeface="Calibri"/>
                <a:cs typeface="Calibri"/>
              </a:rPr>
              <a:t>data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is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0" dirty="0">
                <a:latin typeface="Calibri"/>
                <a:cs typeface="Calibri"/>
              </a:rPr>
              <a:t>real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or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fake.</a:t>
            </a:r>
            <a:endParaRPr sz="1200">
              <a:latin typeface="Calibri"/>
              <a:cs typeface="Calibri"/>
            </a:endParaRPr>
          </a:p>
          <a:p>
            <a:pPr marL="228600" marR="17780">
              <a:lnSpc>
                <a:spcPct val="1165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 train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simultaneously,</a:t>
            </a:r>
            <a:r>
              <a:rPr sz="1200" dirty="0">
                <a:latin typeface="Calibri"/>
                <a:cs typeface="Calibri"/>
              </a:rPr>
              <a:t> with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generator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 output 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fool the </a:t>
            </a:r>
            <a:r>
              <a:rPr sz="1200" spc="-10" dirty="0">
                <a:latin typeface="Calibri"/>
                <a:cs typeface="Calibri"/>
              </a:rPr>
              <a:t>discriminator. </a:t>
            </a:r>
            <a:r>
              <a:rPr sz="1200" dirty="0">
                <a:latin typeface="Calibri"/>
                <a:cs typeface="Calibri"/>
              </a:rPr>
              <a:t>GANs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style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transfer,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augmentation.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4675" y="1885950"/>
            <a:ext cx="6356350" cy="10160"/>
            <a:chOff x="574675" y="1885950"/>
            <a:chExt cx="6356350" cy="10160"/>
          </a:xfrm>
        </p:grpSpPr>
        <p:sp>
          <p:nvSpPr>
            <p:cNvPr id="5" name="object 5"/>
            <p:cNvSpPr/>
            <p:nvPr/>
          </p:nvSpPr>
          <p:spPr>
            <a:xfrm>
              <a:off x="574675" y="1885949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188658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1886584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27596" y="188976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189293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4992" y="189293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27025" y="1956435"/>
            <a:ext cx="6623050" cy="17119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8.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Overfitting: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memorizes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instead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generalizing.</a:t>
            </a:r>
            <a:endParaRPr sz="1200">
              <a:latin typeface="Calibri"/>
              <a:cs typeface="Calibri"/>
            </a:endParaRPr>
          </a:p>
          <a:p>
            <a:pPr marL="247650" marR="17145" indent="-229235">
              <a:lnSpc>
                <a:spcPct val="116300"/>
              </a:lnSpc>
              <a:spcBef>
                <a:spcPts val="25"/>
              </a:spcBef>
              <a:buAutoNum type="arabicPeriod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Vanishing/Exploding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Gradients: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Gradient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(vanish)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(explode), </a:t>
            </a:r>
            <a:r>
              <a:rPr sz="1200" dirty="0">
                <a:latin typeface="Calibri"/>
                <a:cs typeface="Calibri"/>
              </a:rPr>
              <a:t>hindering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High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Computational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Cost: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substantial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memory.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Hyperparameter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Tuning: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Selecting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parameters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rate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batch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size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Lack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74675" y="3813175"/>
            <a:ext cx="6356350" cy="10795"/>
            <a:chOff x="574675" y="3813175"/>
            <a:chExt cx="6356350" cy="10795"/>
          </a:xfrm>
        </p:grpSpPr>
        <p:sp>
          <p:nvSpPr>
            <p:cNvPr id="13" name="object 13"/>
            <p:cNvSpPr/>
            <p:nvPr/>
          </p:nvSpPr>
          <p:spPr>
            <a:xfrm>
              <a:off x="574675" y="3813174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27596" y="381444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3814444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927596" y="381761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38207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4992" y="382079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27025" y="3881120"/>
            <a:ext cx="6623050" cy="107061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9.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significance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updated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Too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converge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overshoot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solution.</a:t>
            </a:r>
            <a:endParaRPr sz="1200">
              <a:latin typeface="Calibri"/>
              <a:cs typeface="Calibri"/>
            </a:endParaRPr>
          </a:p>
          <a:p>
            <a:pPr marL="247650" marR="2095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7650" algn="l"/>
                <a:tab pos="628650" algn="l"/>
                <a:tab pos="1580515" algn="l"/>
                <a:tab pos="2285365" algn="l"/>
                <a:tab pos="2754630" algn="l"/>
                <a:tab pos="3134995" algn="l"/>
                <a:tab pos="3493770" algn="l"/>
                <a:tab pos="4159885" algn="l"/>
                <a:tab pos="4572635" algn="l"/>
                <a:tab pos="4921250" algn="l"/>
                <a:tab pos="5393690" algn="l"/>
                <a:tab pos="5657215" algn="l"/>
                <a:tab pos="6092190" algn="l"/>
              </a:tabLst>
            </a:pPr>
            <a:r>
              <a:rPr sz="1200" spc="-25" dirty="0">
                <a:latin typeface="Calibri"/>
                <a:cs typeface="Calibri"/>
              </a:rPr>
              <a:t>Too</a:t>
            </a:r>
            <a:r>
              <a:rPr sz="1200" dirty="0">
                <a:latin typeface="Calibri"/>
                <a:cs typeface="Calibri"/>
              </a:rPr>
              <a:t>	low: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becomes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0" dirty="0">
                <a:latin typeface="Calibri"/>
                <a:cs typeface="Calibri"/>
              </a:rPr>
              <a:t>slow,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and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the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network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may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get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stuck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25" dirty="0">
                <a:latin typeface="Calibri"/>
                <a:cs typeface="Calibri"/>
              </a:rPr>
              <a:t>in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local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minima. </a:t>
            </a:r>
            <a:r>
              <a:rPr sz="1200" dirty="0">
                <a:latin typeface="Calibri"/>
                <a:cs typeface="Calibri"/>
              </a:rPr>
              <a:t>Optimizers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Adam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SGD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dynamically.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4675" y="5095875"/>
            <a:ext cx="6356350" cy="11430"/>
            <a:chOff x="574675" y="5095875"/>
            <a:chExt cx="6356350" cy="11430"/>
          </a:xfrm>
        </p:grpSpPr>
        <p:sp>
          <p:nvSpPr>
            <p:cNvPr id="21" name="object 21"/>
            <p:cNvSpPr/>
            <p:nvPr/>
          </p:nvSpPr>
          <p:spPr>
            <a:xfrm>
              <a:off x="574675" y="5095874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27596" y="509739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74992" y="5097398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27596" y="510057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510374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5103748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55942" y="5164073"/>
            <a:ext cx="6393815" cy="8578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10.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non-linearity?</a:t>
            </a:r>
            <a:endParaRPr sz="1200">
              <a:latin typeface="Calibri"/>
              <a:cs typeface="Calibri"/>
            </a:endParaRPr>
          </a:p>
          <a:p>
            <a:pPr marL="19050" marR="14604" algn="just">
              <a:lnSpc>
                <a:spcPct val="1173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introduce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linearity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activation functions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ReLU,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Sigmoid,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Tanh.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functions,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capable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linear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relationships, </a:t>
            </a:r>
            <a:r>
              <a:rPr sz="1200" dirty="0">
                <a:latin typeface="Calibri"/>
                <a:cs typeface="Calibri"/>
              </a:rPr>
              <a:t>limiting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74675" y="6165850"/>
            <a:ext cx="6356350" cy="11430"/>
            <a:chOff x="574675" y="6165850"/>
            <a:chExt cx="6356350" cy="11430"/>
          </a:xfrm>
        </p:grpSpPr>
        <p:sp>
          <p:nvSpPr>
            <p:cNvPr id="29" name="object 29"/>
            <p:cNvSpPr/>
            <p:nvPr/>
          </p:nvSpPr>
          <p:spPr>
            <a:xfrm>
              <a:off x="574675" y="6165849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927596" y="61677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74992" y="6167754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927596" y="61709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4992" y="617410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4992" y="617410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55942" y="6234429"/>
            <a:ext cx="6393815" cy="8578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11.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dropout,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why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networks?</a:t>
            </a:r>
            <a:endParaRPr sz="1200">
              <a:latin typeface="Calibri"/>
              <a:cs typeface="Calibri"/>
            </a:endParaRPr>
          </a:p>
          <a:p>
            <a:pPr marL="19050" marR="1651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Dropout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regularization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random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neurons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ignored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training.</a:t>
            </a:r>
            <a:r>
              <a:rPr sz="1200" spc="-20" dirty="0">
                <a:latin typeface="Calibri"/>
                <a:cs typeface="Calibri"/>
              </a:rPr>
              <a:t> This </a:t>
            </a:r>
            <a:r>
              <a:rPr sz="1200" dirty="0">
                <a:latin typeface="Calibri"/>
                <a:cs typeface="Calibri"/>
              </a:rPr>
              <a:t>prevents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overfitting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reliant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neurons,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generalization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74675" y="7235825"/>
            <a:ext cx="6356350" cy="12065"/>
            <a:chOff x="574675" y="7235825"/>
            <a:chExt cx="6356350" cy="12065"/>
          </a:xfrm>
        </p:grpSpPr>
        <p:sp>
          <p:nvSpPr>
            <p:cNvPr id="37" name="object 37"/>
            <p:cNvSpPr/>
            <p:nvPr/>
          </p:nvSpPr>
          <p:spPr>
            <a:xfrm>
              <a:off x="574675" y="7235824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927596" y="72379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74992" y="7237983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927596" y="724115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74992" y="724433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74992" y="7244333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55942" y="7304658"/>
            <a:ext cx="6393815" cy="8578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12.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Recurrent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(RNNs)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sequential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19050" marR="16510" algn="just">
              <a:lnSpc>
                <a:spcPct val="1163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RNNs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retain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previous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loop.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 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hidden </a:t>
            </a:r>
            <a:r>
              <a:rPr sz="1200" dirty="0">
                <a:latin typeface="Calibri"/>
                <a:cs typeface="Calibri"/>
              </a:rPr>
              <a:t>state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updates 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allowing them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recognize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 over time.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 makes</a:t>
            </a:r>
            <a:r>
              <a:rPr sz="1200" spc="-20" dirty="0">
                <a:latin typeface="Calibri"/>
                <a:cs typeface="Calibri"/>
              </a:rPr>
              <a:t> RNNs </a:t>
            </a: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time-series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forecasting.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74675" y="8305800"/>
            <a:ext cx="6356350" cy="12065"/>
            <a:chOff x="574675" y="8305800"/>
            <a:chExt cx="6356350" cy="12065"/>
          </a:xfrm>
        </p:grpSpPr>
        <p:sp>
          <p:nvSpPr>
            <p:cNvPr id="45" name="object 45"/>
            <p:cNvSpPr/>
            <p:nvPr/>
          </p:nvSpPr>
          <p:spPr>
            <a:xfrm>
              <a:off x="574675" y="8305799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927596" y="83083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74992" y="8308339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927596" y="831151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74992" y="831468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74992" y="831468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55942" y="8375015"/>
            <a:ext cx="6393815" cy="8578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13.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batch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normalization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training?</a:t>
            </a:r>
            <a:endParaRPr sz="1200">
              <a:latin typeface="Calibri"/>
              <a:cs typeface="Calibri"/>
            </a:endParaRPr>
          </a:p>
          <a:p>
            <a:pPr marL="19050" marR="14604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Batch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normalization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normalizes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reducing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internal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covariate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shift.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This </a:t>
            </a:r>
            <a:r>
              <a:rPr sz="1200" dirty="0">
                <a:latin typeface="Calibri"/>
                <a:cs typeface="Calibri"/>
              </a:rPr>
              <a:t>stabilizes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training,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convergence,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higher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rates,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 accuracy.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574675" y="9375775"/>
            <a:ext cx="6356350" cy="12700"/>
            <a:chOff x="574675" y="9375775"/>
            <a:chExt cx="6356350" cy="12700"/>
          </a:xfrm>
        </p:grpSpPr>
        <p:sp>
          <p:nvSpPr>
            <p:cNvPr id="53" name="object 53"/>
            <p:cNvSpPr/>
            <p:nvPr/>
          </p:nvSpPr>
          <p:spPr>
            <a:xfrm>
              <a:off x="574675" y="9375774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927596" y="937869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74992" y="9378695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927596" y="938187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74992" y="938504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74992" y="9385045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555942" y="9445307"/>
            <a:ext cx="6393815" cy="21272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14.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useful?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127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5942" y="457263"/>
            <a:ext cx="6393815" cy="6419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5"/>
              </a:lnSpc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Transfer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pre-trained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task.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Instead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from</a:t>
            </a:r>
            <a:endParaRPr sz="1200">
              <a:latin typeface="Calibri"/>
              <a:cs typeface="Calibri"/>
            </a:endParaRPr>
          </a:p>
          <a:p>
            <a:pPr marL="19050" marR="825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scratch,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ImageNet)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fine-tuned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specific application,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limited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1244600"/>
            <a:ext cx="6356350" cy="10160"/>
            <a:chOff x="574675" y="1244600"/>
            <a:chExt cx="6356350" cy="10160"/>
          </a:xfrm>
        </p:grpSpPr>
        <p:sp>
          <p:nvSpPr>
            <p:cNvPr id="4" name="object 4"/>
            <p:cNvSpPr/>
            <p:nvPr/>
          </p:nvSpPr>
          <p:spPr>
            <a:xfrm>
              <a:off x="574675" y="1244599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124498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1244980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124815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12513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125133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5942" y="1314830"/>
            <a:ext cx="6393815" cy="342392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15.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pooling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CNNs?</a:t>
            </a:r>
            <a:endParaRPr sz="1200">
              <a:latin typeface="Calibri"/>
              <a:cs typeface="Calibri"/>
            </a:endParaRPr>
          </a:p>
          <a:p>
            <a:pPr marL="19050" marR="6350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spatial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dimensions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maps,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decreasing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computational complexity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robust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max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average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pooling.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Competency-</a:t>
            </a:r>
            <a:r>
              <a:rPr sz="1200" b="1" dirty="0">
                <a:latin typeface="Calibri"/>
                <a:cs typeface="Calibri"/>
              </a:rPr>
              <a:t>Based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Neural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Application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1200">
              <a:latin typeface="Calibri"/>
              <a:cs typeface="Calibri"/>
            </a:endParaRPr>
          </a:p>
          <a:p>
            <a:pPr marL="19050" marR="135890">
              <a:lnSpc>
                <a:spcPct val="117200"/>
              </a:lnSpc>
            </a:pPr>
            <a:r>
              <a:rPr sz="1200" b="1" dirty="0">
                <a:latin typeface="Calibri"/>
                <a:cs typeface="Calibri"/>
              </a:rPr>
              <a:t>Question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1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scientist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pneumonia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X-rays.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choose,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spc="-20" dirty="0">
                <a:latin typeface="Calibri"/>
                <a:cs typeface="Calibri"/>
              </a:rPr>
              <a:t>why?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9050" marR="9525" algn="just">
              <a:lnSpc>
                <a:spcPct val="1167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Convolutional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(CNN)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 be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choice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 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specifically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designed </a:t>
            </a:r>
            <a:r>
              <a:rPr sz="1200" spc="-25" dirty="0">
                <a:latin typeface="Calibri"/>
                <a:cs typeface="Calibri"/>
              </a:rPr>
              <a:t>for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tasks.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CNNs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convolutional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spatial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as </a:t>
            </a:r>
            <a:r>
              <a:rPr sz="1200" dirty="0">
                <a:latin typeface="Calibri"/>
                <a:cs typeface="Calibri"/>
              </a:rPr>
              <a:t>edges,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textures,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 medical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Pooling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dimensionality,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making computation</a:t>
            </a:r>
            <a:r>
              <a:rPr sz="1200" dirty="0">
                <a:latin typeface="Calibri"/>
                <a:cs typeface="Calibri"/>
              </a:rPr>
              <a:t> more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pneumonia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X-rays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by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4675" y="4883150"/>
            <a:ext cx="6356350" cy="11430"/>
            <a:chOff x="574675" y="4883150"/>
            <a:chExt cx="6356350" cy="11430"/>
          </a:xfrm>
        </p:grpSpPr>
        <p:sp>
          <p:nvSpPr>
            <p:cNvPr id="12" name="object 12"/>
            <p:cNvSpPr/>
            <p:nvPr/>
          </p:nvSpPr>
          <p:spPr>
            <a:xfrm>
              <a:off x="574675" y="4883149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488467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4884673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488784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489102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4891023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55942" y="4951348"/>
            <a:ext cx="6393815" cy="17119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Question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smartphone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keyboard.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work?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Recurrent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(RNN)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sequential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19050" marR="9525" algn="just">
              <a:lnSpc>
                <a:spcPct val="1169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processing.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RNNs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retain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memory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previous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sequence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loops,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allowing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next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context.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advanced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variant,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Short-</a:t>
            </a:r>
            <a:r>
              <a:rPr sz="1200" dirty="0">
                <a:latin typeface="Calibri"/>
                <a:cs typeface="Calibri"/>
              </a:rPr>
              <a:t>Term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Memory </a:t>
            </a:r>
            <a:r>
              <a:rPr sz="1200" dirty="0">
                <a:latin typeface="Calibri"/>
                <a:cs typeface="Calibri"/>
              </a:rPr>
              <a:t>(LSTM)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handle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long-</a:t>
            </a:r>
            <a:r>
              <a:rPr sz="1200" dirty="0">
                <a:latin typeface="Calibri"/>
                <a:cs typeface="Calibri"/>
              </a:rPr>
              <a:t>term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dependencies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improving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sentence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4675" y="6807200"/>
            <a:ext cx="6356350" cy="11430"/>
            <a:chOff x="574675" y="6807200"/>
            <a:chExt cx="6356350" cy="11430"/>
          </a:xfrm>
        </p:grpSpPr>
        <p:sp>
          <p:nvSpPr>
            <p:cNvPr id="20" name="object 20"/>
            <p:cNvSpPr/>
            <p:nvPr/>
          </p:nvSpPr>
          <p:spPr>
            <a:xfrm>
              <a:off x="574675" y="6807199"/>
              <a:ext cx="6353175" cy="9525"/>
            </a:xfrm>
            <a:custGeom>
              <a:avLst/>
              <a:gdLst/>
              <a:ahLst/>
              <a:cxnLst/>
              <a:rect l="l" t="t" r="r" b="b"/>
              <a:pathLst>
                <a:path w="6353175" h="9525">
                  <a:moveTo>
                    <a:pt x="635317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6353175" y="9525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27596" y="680910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6809104"/>
              <a:ext cx="6356350" cy="6350"/>
            </a:xfrm>
            <a:custGeom>
              <a:avLst/>
              <a:gdLst/>
              <a:ahLst/>
              <a:cxnLst/>
              <a:rect l="l" t="t" r="r" b="b"/>
              <a:pathLst>
                <a:path w="6356350" h="6350">
                  <a:moveTo>
                    <a:pt x="3175" y="3175"/>
                  </a:moveTo>
                  <a:lnTo>
                    <a:pt x="0" y="3175"/>
                  </a:lnTo>
                  <a:lnTo>
                    <a:pt x="0" y="6350"/>
                  </a:lnTo>
                  <a:lnTo>
                    <a:pt x="3175" y="6350"/>
                  </a:lnTo>
                  <a:lnTo>
                    <a:pt x="3175" y="3175"/>
                  </a:lnTo>
                  <a:close/>
                </a:path>
                <a:path w="6356350" h="635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27596" y="681228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992" y="681545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681545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27025" y="6875716"/>
            <a:ext cx="6623050" cy="278257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Question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screen</a:t>
            </a:r>
            <a:r>
              <a:rPr sz="1200" spc="-25" dirty="0">
                <a:latin typeface="Calibri"/>
                <a:cs typeface="Calibri"/>
              </a:rPr>
              <a:t> job</a:t>
            </a:r>
            <a:endParaRPr sz="1200">
              <a:latin typeface="Calibri"/>
              <a:cs typeface="Calibri"/>
            </a:endParaRPr>
          </a:p>
          <a:p>
            <a:pPr marL="247650" marR="257810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applications.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However,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favors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demographics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 </a:t>
            </a:r>
            <a:r>
              <a:rPr sz="1200" spc="-10" dirty="0">
                <a:latin typeface="Calibri"/>
                <a:cs typeface="Calibri"/>
              </a:rPr>
              <a:t>others.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addressed?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marR="14604">
              <a:lnSpc>
                <a:spcPts val="168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likely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algorithmic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bias,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occurs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neural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imbalanced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reflects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biases.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hiring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against</a:t>
            </a:r>
            <a:endParaRPr sz="1200">
              <a:latin typeface="Calibri"/>
              <a:cs typeface="Calibri"/>
            </a:endParaRPr>
          </a:p>
          <a:p>
            <a:pPr marL="247650" marR="1477645">
              <a:lnSpc>
                <a:spcPts val="168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certain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demographics,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replicate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biases.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this: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160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candidates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demographics.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Regular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Audits: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retrain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needed.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Fairness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Constraints: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fairness-</a:t>
            </a:r>
            <a:r>
              <a:rPr sz="1200" dirty="0">
                <a:latin typeface="Calibri"/>
                <a:cs typeface="Calibri"/>
              </a:rPr>
              <a:t>aware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10" dirty="0">
                <a:latin typeface="Calibri"/>
                <a:cs typeface="Calibri"/>
              </a:rPr>
              <a:t> bias.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Transparency: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criteria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explainable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128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025" y="457263"/>
            <a:ext cx="6623050" cy="6635115"/>
          </a:xfrm>
          <a:custGeom>
            <a:avLst/>
            <a:gdLst/>
            <a:ahLst/>
            <a:cxnLst/>
            <a:rect l="l" t="t" r="r" b="b"/>
            <a:pathLst>
              <a:path w="6623050" h="6635115">
                <a:moveTo>
                  <a:pt x="6622796" y="5351399"/>
                </a:moveTo>
                <a:lnTo>
                  <a:pt x="0" y="5351399"/>
                </a:lnTo>
                <a:lnTo>
                  <a:pt x="0" y="5564441"/>
                </a:lnTo>
                <a:lnTo>
                  <a:pt x="0" y="5777166"/>
                </a:lnTo>
                <a:lnTo>
                  <a:pt x="0" y="6634670"/>
                </a:lnTo>
                <a:lnTo>
                  <a:pt x="6622796" y="6634670"/>
                </a:lnTo>
                <a:lnTo>
                  <a:pt x="6622796" y="5564441"/>
                </a:lnTo>
                <a:lnTo>
                  <a:pt x="6622796" y="5351399"/>
                </a:lnTo>
                <a:close/>
              </a:path>
              <a:path w="6623050" h="6635115">
                <a:moveTo>
                  <a:pt x="6622796" y="2353627"/>
                </a:moveTo>
                <a:lnTo>
                  <a:pt x="0" y="2353627"/>
                </a:lnTo>
                <a:lnTo>
                  <a:pt x="0" y="2569527"/>
                </a:lnTo>
                <a:lnTo>
                  <a:pt x="228917" y="2569527"/>
                </a:lnTo>
                <a:lnTo>
                  <a:pt x="228917" y="2782252"/>
                </a:lnTo>
                <a:lnTo>
                  <a:pt x="228917" y="3639756"/>
                </a:lnTo>
                <a:lnTo>
                  <a:pt x="0" y="3639756"/>
                </a:lnTo>
                <a:lnTo>
                  <a:pt x="0" y="5351335"/>
                </a:lnTo>
                <a:lnTo>
                  <a:pt x="6622796" y="5351335"/>
                </a:lnTo>
                <a:lnTo>
                  <a:pt x="6622796" y="3639756"/>
                </a:lnTo>
                <a:lnTo>
                  <a:pt x="6622732" y="3639756"/>
                </a:lnTo>
                <a:lnTo>
                  <a:pt x="6622732" y="2569527"/>
                </a:lnTo>
                <a:lnTo>
                  <a:pt x="6622796" y="2353627"/>
                </a:lnTo>
                <a:close/>
              </a:path>
              <a:path w="6623050" h="6635115">
                <a:moveTo>
                  <a:pt x="6622796" y="1499171"/>
                </a:moveTo>
                <a:lnTo>
                  <a:pt x="6622732" y="1283271"/>
                </a:lnTo>
                <a:lnTo>
                  <a:pt x="6622732" y="1070292"/>
                </a:lnTo>
                <a:lnTo>
                  <a:pt x="6622732" y="0"/>
                </a:lnTo>
                <a:lnTo>
                  <a:pt x="228917" y="0"/>
                </a:lnTo>
                <a:lnTo>
                  <a:pt x="228917" y="1499171"/>
                </a:lnTo>
                <a:lnTo>
                  <a:pt x="0" y="1499171"/>
                </a:lnTo>
                <a:lnTo>
                  <a:pt x="0" y="2353500"/>
                </a:lnTo>
                <a:lnTo>
                  <a:pt x="6622796" y="2353500"/>
                </a:lnTo>
                <a:lnTo>
                  <a:pt x="6622796" y="2140521"/>
                </a:lnTo>
                <a:lnTo>
                  <a:pt x="6622796" y="1924621"/>
                </a:lnTo>
                <a:lnTo>
                  <a:pt x="6622796" y="1711896"/>
                </a:lnTo>
                <a:lnTo>
                  <a:pt x="6622796" y="1499171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3375" y="408686"/>
            <a:ext cx="6605905" cy="66567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218440" algn="just">
              <a:lnSpc>
                <a:spcPct val="117200"/>
              </a:lnSpc>
              <a:spcBef>
                <a:spcPts val="85"/>
              </a:spcBef>
            </a:pPr>
            <a:r>
              <a:rPr sz="1200" b="1" dirty="0">
                <a:latin typeface="Calibri"/>
                <a:cs typeface="Calibri"/>
              </a:rPr>
              <a:t>Question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4: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exceptionally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on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real-world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facing,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be </a:t>
            </a:r>
            <a:r>
              <a:rPr sz="1200" spc="-10" dirty="0">
                <a:latin typeface="Calibri"/>
                <a:cs typeface="Calibri"/>
              </a:rPr>
              <a:t>resolved?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5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suffering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overfitting,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memorized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instead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 </a:t>
            </a:r>
            <a:r>
              <a:rPr sz="1200" dirty="0">
                <a:latin typeface="Calibri"/>
                <a:cs typeface="Calibri"/>
              </a:rPr>
              <a:t>general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overfitting: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Dropout: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Randomly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deactivate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dependency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specific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features.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generalize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better.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ts val="1700"/>
              </a:lnSpc>
              <a:spcBef>
                <a:spcPts val="7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Regularization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(L1/L2): Penalizes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weight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values,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preventing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becoming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too </a:t>
            </a:r>
            <a:r>
              <a:rPr sz="1200" spc="-10" dirty="0">
                <a:latin typeface="Calibri"/>
                <a:cs typeface="Calibri"/>
              </a:rPr>
              <a:t>complex.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Cross-Validation: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consistently.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</a:pPr>
            <a:endParaRPr sz="1200">
              <a:latin typeface="Calibri"/>
              <a:cs typeface="Calibri"/>
            </a:endParaRPr>
          </a:p>
          <a:p>
            <a:pPr marL="241300" marR="238760">
              <a:lnSpc>
                <a:spcPct val="116399"/>
              </a:lnSpc>
            </a:pPr>
            <a:r>
              <a:rPr sz="1200" b="1" dirty="0">
                <a:latin typeface="Calibri"/>
                <a:cs typeface="Calibri"/>
              </a:rPr>
              <a:t>Question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5: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temperature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conversion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Fahrenheit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Celsius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TensorFlow/Keras,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0" dirty="0">
                <a:latin typeface="Calibri"/>
                <a:cs typeface="Calibri"/>
              </a:rPr>
              <a:t> steps:</a:t>
            </a:r>
            <a:endParaRPr sz="1200">
              <a:latin typeface="Calibri"/>
              <a:cs typeface="Calibri"/>
            </a:endParaRPr>
          </a:p>
          <a:p>
            <a:pPr marL="241935" lvl="1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Prepare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Training</a:t>
            </a:r>
            <a:r>
              <a:rPr sz="1200" b="1" spc="-20" dirty="0">
                <a:latin typeface="Calibri"/>
                <a:cs typeface="Calibri"/>
              </a:rPr>
              <a:t> Data:</a:t>
            </a:r>
            <a:endParaRPr sz="1200">
              <a:latin typeface="Calibri"/>
              <a:cs typeface="Calibri"/>
            </a:endParaRPr>
          </a:p>
          <a:p>
            <a:pPr marL="241300" lvl="2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Celsius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(X)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corresponding </a:t>
            </a:r>
            <a:r>
              <a:rPr sz="1200" dirty="0">
                <a:latin typeface="Calibri"/>
                <a:cs typeface="Calibri"/>
              </a:rPr>
              <a:t>Fahrenheit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(Y).</a:t>
            </a:r>
            <a:endParaRPr sz="1200">
              <a:latin typeface="Calibri"/>
              <a:cs typeface="Calibri"/>
            </a:endParaRPr>
          </a:p>
          <a:p>
            <a:pPr marL="241300" lvl="2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Example: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[-40,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-10,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8,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15,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22,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38],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[-40,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14,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32,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46,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59,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72,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100].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5"/>
              </a:spcBef>
              <a:buAutoNum type="arabicPeriod" startAt="2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Define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Neural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Network:</a:t>
            </a:r>
            <a:endParaRPr sz="1200">
              <a:latin typeface="Calibri"/>
              <a:cs typeface="Calibri"/>
            </a:endParaRPr>
          </a:p>
          <a:p>
            <a:pPr marL="241300" marR="356870" lvl="1" indent="-229235">
              <a:lnSpc>
                <a:spcPct val="1163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feedforward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output layer.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model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tf.keras.Sequential([tf.keras.layers.Dense(units=1,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input_shape=[1])])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4"/>
              </a:spcBef>
              <a:buAutoNum type="arabicPeriod" startAt="3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Compile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Model: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Squared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Adam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model.compile(loss=’mean_squared_error’,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optimizer=tf.keras.optimizers.Adam(0.1))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 startAt="4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Train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Model: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model.fit(X,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epochs=500,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verbose=False)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5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Predictions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Convert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values: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print(model.predict([100]))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should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approximate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212°F.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129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2292" y="375243"/>
            <a:ext cx="6384925" cy="289179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70"/>
              </a:spcBef>
            </a:pPr>
            <a:r>
              <a:rPr sz="1600" b="1" spc="-10" dirty="0">
                <a:latin typeface="Calibri"/>
                <a:cs typeface="Calibri"/>
              </a:rPr>
              <a:t>UNIT-</a:t>
            </a:r>
            <a:r>
              <a:rPr sz="1600" b="1" dirty="0">
                <a:latin typeface="Calibri"/>
                <a:cs typeface="Calibri"/>
              </a:rPr>
              <a:t>7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Generative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AI</a:t>
            </a:r>
            <a:endParaRPr sz="16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355"/>
              </a:spcBef>
            </a:pP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Introduction</a:t>
            </a:r>
            <a:r>
              <a:rPr sz="1200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to</a:t>
            </a:r>
            <a:r>
              <a:rPr sz="1200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Generative</a:t>
            </a:r>
            <a:r>
              <a:rPr sz="1200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528135"/>
                </a:solidFill>
                <a:latin typeface="Calibri"/>
                <a:cs typeface="Calibri"/>
              </a:rPr>
              <a:t>AI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artificial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intelligence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images,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167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audio,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video.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fields,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education,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film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animation,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music,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gaming,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etc.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AI;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this </a:t>
            </a:r>
            <a:r>
              <a:rPr sz="1200" dirty="0">
                <a:latin typeface="Calibri"/>
                <a:cs typeface="Calibri"/>
              </a:rPr>
              <a:t>technology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fake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misusing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content,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etc.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tools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ChatGPT,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Copilot,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DALL-E,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60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Working</a:t>
            </a:r>
            <a:r>
              <a:rPr sz="1100" spc="-3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of</a:t>
            </a:r>
            <a:r>
              <a:rPr sz="1100" spc="-4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Generative</a:t>
            </a:r>
            <a:r>
              <a:rPr sz="1100" spc="-3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AI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04"/>
              </a:spcBef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based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existing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can</a:t>
            </a:r>
            <a:endParaRPr sz="1200">
              <a:latin typeface="Calibri"/>
              <a:cs typeface="Calibri"/>
            </a:endParaRPr>
          </a:p>
          <a:p>
            <a:pPr marL="12700" marR="6985" algn="just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previous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Variational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encoders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popular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field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AI.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two </a:t>
            </a:r>
            <a:r>
              <a:rPr sz="1200" spc="-10" dirty="0">
                <a:latin typeface="Calibri"/>
                <a:cs typeface="Calibri"/>
              </a:rPr>
              <a:t>models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audio,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2292" y="6283959"/>
            <a:ext cx="6378575" cy="13119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17000"/>
              </a:lnSpc>
              <a:spcBef>
                <a:spcPts val="114"/>
              </a:spcBef>
            </a:pPr>
            <a:r>
              <a:rPr sz="1200" b="1" dirty="0">
                <a:latin typeface="Calibri"/>
                <a:cs typeface="Calibri"/>
              </a:rPr>
              <a:t>1.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20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Adversarial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Networks</a:t>
            </a:r>
            <a:r>
              <a:rPr sz="1200" b="1" spc="20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(GANs):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 </a:t>
            </a:r>
            <a:r>
              <a:rPr sz="1200" dirty="0">
                <a:latin typeface="Calibri"/>
                <a:cs typeface="Calibri"/>
              </a:rPr>
              <a:t>architecture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discriminator,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against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authentic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dataset.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generator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new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samples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discriminator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helps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differentiate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between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real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fake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applied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domains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generation,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style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transfer,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augmentation.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5944" y="3292475"/>
            <a:ext cx="6075172" cy="301510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2779" y="7619962"/>
            <a:ext cx="6433197" cy="226606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130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81115" cy="17221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6900"/>
              </a:lnSpc>
              <a:spcBef>
                <a:spcPts val="90"/>
              </a:spcBef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Variational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Autoencoders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(VAEs):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autoencoders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is </a:t>
            </a:r>
            <a:r>
              <a:rPr sz="1200" dirty="0">
                <a:latin typeface="Calibri"/>
                <a:cs typeface="Calibri"/>
              </a:rPr>
              <a:t>designed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uniquely.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Variational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autoencoders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image,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Variational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autoencoders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parts: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encoder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decoder.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encoder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converts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space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(lower-</a:t>
            </a:r>
            <a:r>
              <a:rPr sz="1200" spc="-10" dirty="0">
                <a:latin typeface="Calibri"/>
                <a:cs typeface="Calibri"/>
              </a:rPr>
              <a:t>dimensional </a:t>
            </a:r>
            <a:r>
              <a:rPr sz="1200" dirty="0">
                <a:latin typeface="Calibri"/>
                <a:cs typeface="Calibri"/>
              </a:rPr>
              <a:t>space)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called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latent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space,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decoder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translates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space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original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Variational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autoencoders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generation,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anomalies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10" dirty="0">
                <a:latin typeface="Calibri"/>
                <a:cs typeface="Calibri"/>
              </a:rPr>
              <a:t> information.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60"/>
              </a:spcBef>
            </a:pP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Differences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between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Generative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AI</a:t>
            </a:r>
            <a:r>
              <a:rPr sz="1100" spc="-1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and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Discriminative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AI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51192" y="2150110"/>
          <a:ext cx="6388100" cy="4397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8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9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4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Generative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835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Discriminative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275">
                <a:tc>
                  <a:txBody>
                    <a:bodyPr/>
                    <a:lstStyle/>
                    <a:p>
                      <a:pPr marL="77470" marR="117475">
                        <a:lnSpc>
                          <a:spcPct val="116300"/>
                        </a:lnSpc>
                        <a:spcBef>
                          <a:spcPts val="120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Purpos 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146685">
                        <a:lnSpc>
                          <a:spcPct val="116300"/>
                        </a:lnSpc>
                        <a:spcBef>
                          <a:spcPts val="120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new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content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like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text,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image,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audio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video.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391795">
                        <a:lnSpc>
                          <a:spcPct val="1172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categorizes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into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specific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group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based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existing data.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Models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201930">
                        <a:lnSpc>
                          <a:spcPct val="116300"/>
                        </a:lnSpc>
                        <a:spcBef>
                          <a:spcPts val="35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tricks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guesses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based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patterns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create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new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things.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355600">
                        <a:lnSpc>
                          <a:spcPct val="116300"/>
                        </a:lnSpc>
                        <a:spcBef>
                          <a:spcPts val="35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Find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rules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separate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recognize patterns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77470" marR="95885">
                        <a:lnSpc>
                          <a:spcPct val="116300"/>
                        </a:lnSpc>
                        <a:spcBef>
                          <a:spcPts val="3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Trainin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Focus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118110">
                        <a:lnSpc>
                          <a:spcPct val="116300"/>
                        </a:lnSpc>
                        <a:spcBef>
                          <a:spcPts val="35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Tries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understand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makes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unique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create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new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similar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data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74295">
                        <a:lnSpc>
                          <a:spcPct val="116300"/>
                        </a:lnSpc>
                        <a:spcBef>
                          <a:spcPts val="35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Focuses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learning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draw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lines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make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rules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3275">
                <a:tc>
                  <a:txBody>
                    <a:bodyPr/>
                    <a:lstStyle/>
                    <a:p>
                      <a:pPr marL="77470" marR="90170">
                        <a:lnSpc>
                          <a:spcPct val="118200"/>
                        </a:lnSpc>
                        <a:spcBef>
                          <a:spcPts val="11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Applica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106045">
                        <a:lnSpc>
                          <a:spcPct val="118200"/>
                        </a:lnSpc>
                        <a:spcBef>
                          <a:spcPts val="115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create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new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artworks,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new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ideas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stories,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unusual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patterns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data.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285750">
                        <a:lnSpc>
                          <a:spcPct val="116399"/>
                        </a:lnSpc>
                        <a:spcBef>
                          <a:spcPts val="35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Powers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things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like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facial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speech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recognition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helps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make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decisions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like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whether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email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spam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not.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1900">
                <a:tc>
                  <a:txBody>
                    <a:bodyPr/>
                    <a:lstStyle/>
                    <a:p>
                      <a:pPr marL="77470" marR="99695">
                        <a:lnSpc>
                          <a:spcPct val="116799"/>
                        </a:lnSpc>
                        <a:spcBef>
                          <a:spcPts val="34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Exampl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Algorit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hms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used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704850">
                        <a:lnSpc>
                          <a:spcPct val="117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Naïve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Bayes,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Gaussian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discriminant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analysis,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GAN,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VAEs,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LLM,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DBMs, Autoregressive</a:t>
                      </a:r>
                      <a:r>
                        <a:rPr sz="12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models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 marR="419734">
                        <a:lnSpc>
                          <a:spcPct val="1165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Logistic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Regression,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Decision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Trees,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SVM,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Random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Forest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2292" y="438531"/>
            <a:ext cx="16764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Applications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 of</a:t>
            </a:r>
            <a:r>
              <a:rPr sz="1100" spc="-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Generative</a:t>
            </a:r>
            <a:r>
              <a:rPr sz="1100" spc="1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AI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" y="3574542"/>
            <a:ext cx="6595109" cy="2792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92075" indent="-229235">
              <a:lnSpc>
                <a:spcPct val="118200"/>
              </a:lnSpc>
              <a:spcBef>
                <a:spcPts val="10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</a:t>
            </a:r>
            <a:r>
              <a:rPr sz="1200" b="1" dirty="0">
                <a:latin typeface="Calibri"/>
                <a:cs typeface="Calibri"/>
              </a:rPr>
              <a:t>mage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Generation: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datasets.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ones.</a:t>
            </a:r>
            <a:endParaRPr sz="1200">
              <a:latin typeface="Calibri"/>
              <a:cs typeface="Calibri"/>
            </a:endParaRPr>
          </a:p>
          <a:p>
            <a:pPr marL="241300" marR="226695" indent="-229235">
              <a:lnSpc>
                <a:spcPct val="116300"/>
              </a:lnSpc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Text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Generation: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write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sentences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wrote </a:t>
            </a:r>
            <a:r>
              <a:rPr sz="1200" dirty="0">
                <a:latin typeface="Calibri"/>
                <a:cs typeface="Calibri"/>
              </a:rPr>
              <a:t>them.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written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mimics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patterns.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6300"/>
              </a:lnSpc>
              <a:spcBef>
                <a:spcPts val="2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Video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Generation: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animations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effects.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realistic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visuals.</a:t>
            </a:r>
            <a:endParaRPr sz="1200">
              <a:latin typeface="Calibri"/>
              <a:cs typeface="Calibri"/>
            </a:endParaRPr>
          </a:p>
          <a:p>
            <a:pPr marL="241300" marR="316865" indent="-229235">
              <a:lnSpc>
                <a:spcPct val="116300"/>
              </a:lnSpc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Audio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Generation: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computers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sounds,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music</a:t>
            </a:r>
            <a:r>
              <a:rPr sz="1200" spc="-25" dirty="0">
                <a:latin typeface="Calibri"/>
                <a:cs typeface="Calibri"/>
              </a:rPr>
              <a:t> or </a:t>
            </a:r>
            <a:r>
              <a:rPr sz="1200" dirty="0">
                <a:latin typeface="Calibri"/>
                <a:cs typeface="Calibri"/>
              </a:rPr>
              <a:t>voices,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sounds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heard.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LLM-</a:t>
            </a:r>
            <a:r>
              <a:rPr sz="1100" spc="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Large</a:t>
            </a:r>
            <a:r>
              <a:rPr sz="1100" spc="-3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Language</a:t>
            </a:r>
            <a:r>
              <a:rPr sz="1100" spc="-3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Model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04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241300" marR="210820">
              <a:lnSpc>
                <a:spcPct val="116300"/>
              </a:lnSpc>
              <a:spcBef>
                <a:spcPts val="30"/>
              </a:spcBef>
            </a:pPr>
            <a:r>
              <a:rPr sz="1200" spc="-10" dirty="0">
                <a:latin typeface="Calibri"/>
                <a:cs typeface="Calibri"/>
              </a:rPr>
              <a:t>questions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translate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another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because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code.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375" y="8291194"/>
            <a:ext cx="6546850" cy="152146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4"/>
              </a:spcBef>
            </a:pPr>
            <a:r>
              <a:rPr sz="1200" i="1" dirty="0">
                <a:latin typeface="Calibri"/>
                <a:cs typeface="Calibri"/>
              </a:rPr>
              <a:t>Transformers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in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spc="-20" dirty="0">
                <a:latin typeface="Calibri"/>
                <a:cs typeface="Calibri"/>
              </a:rPr>
              <a:t>LLMs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Transformers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sequential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image,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transformers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fundamental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language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vast</a:t>
            </a:r>
            <a:r>
              <a:rPr sz="1200" spc="-10" dirty="0">
                <a:latin typeface="Calibri"/>
                <a:cs typeface="Calibri"/>
              </a:rPr>
              <a:t> amounts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10" dirty="0">
                <a:latin typeface="Calibri"/>
                <a:cs typeface="Calibri"/>
              </a:rPr>
              <a:t> data.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Some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(LLMs)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are:</a:t>
            </a:r>
            <a:endParaRPr sz="1200">
              <a:latin typeface="Calibri"/>
              <a:cs typeface="Calibri"/>
            </a:endParaRPr>
          </a:p>
          <a:p>
            <a:pPr marL="241300" marR="257810" indent="-229235">
              <a:lnSpc>
                <a:spcPct val="116300"/>
              </a:lnSpc>
              <a:spcBef>
                <a:spcPts val="2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OpenAI’s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GPT-4o: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GPT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principles.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pretrained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transformer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44" y="654050"/>
            <a:ext cx="5791298" cy="294690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485" y="6695069"/>
            <a:ext cx="4971794" cy="1614413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132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611620" cy="7726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marR="78105" indent="-227965" algn="just">
              <a:lnSpc>
                <a:spcPct val="116300"/>
              </a:lnSpc>
              <a:spcBef>
                <a:spcPts val="10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Google’s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Gemini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1.5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multimodal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capabilities,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 	</a:t>
            </a:r>
            <a:r>
              <a:rPr sz="1200" dirty="0">
                <a:latin typeface="Calibri"/>
                <a:cs typeface="Calibri"/>
              </a:rPr>
              <a:t>audio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suggest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improvements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240029" marR="17780" indent="-227965" algn="just">
              <a:lnSpc>
                <a:spcPct val="117200"/>
              </a:lnSpc>
              <a:spcBef>
                <a:spcPts val="1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Meta’s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LLaMA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3.1: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LLaMA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open-</a:t>
            </a:r>
            <a:r>
              <a:rPr sz="1200" dirty="0">
                <a:latin typeface="Calibri"/>
                <a:cs typeface="Calibri"/>
              </a:rPr>
              <a:t>source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0" dirty="0">
                <a:latin typeface="Calibri"/>
                <a:cs typeface="Calibri"/>
              </a:rPr>
              <a:t> language 	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(LLMs)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handwriting,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	</a:t>
            </a:r>
            <a:r>
              <a:rPr sz="1200" spc="-10" dirty="0">
                <a:latin typeface="Calibri"/>
                <a:cs typeface="Calibri"/>
              </a:rPr>
              <a:t>commercial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purposes.</a:t>
            </a:r>
            <a:endParaRPr sz="1200">
              <a:latin typeface="Calibri"/>
              <a:cs typeface="Calibri"/>
            </a:endParaRPr>
          </a:p>
          <a:p>
            <a:pPr marL="241300" marR="442595" indent="-229235">
              <a:lnSpc>
                <a:spcPct val="116300"/>
              </a:lnSpc>
              <a:spcBef>
                <a:spcPts val="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Anthropic’s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Claude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3.5: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Claude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intelligent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dirty="0">
                <a:latin typeface="Calibri"/>
                <a:cs typeface="Calibri"/>
              </a:rPr>
              <a:t>engaging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dialogue;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code.</a:t>
            </a:r>
            <a:endParaRPr sz="1200">
              <a:latin typeface="Calibri"/>
              <a:cs typeface="Calibri"/>
            </a:endParaRPr>
          </a:p>
          <a:p>
            <a:pPr marL="241300" marR="176530" indent="-229235">
              <a:lnSpc>
                <a:spcPct val="116300"/>
              </a:lnSpc>
              <a:spcBef>
                <a:spcPts val="2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Mistral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AI’s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Mixtral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8x7B: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Mistral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 </a:t>
            </a:r>
            <a:r>
              <a:rPr sz="1200" spc="-10" dirty="0">
                <a:latin typeface="Calibri"/>
                <a:cs typeface="Calibri"/>
              </a:rPr>
              <a:t>chatbots,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customer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translation,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creation.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latin typeface="Calibri"/>
                <a:cs typeface="Calibri"/>
              </a:rPr>
              <a:t>Applications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of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spc="-20" dirty="0">
                <a:latin typeface="Calibri"/>
                <a:cs typeface="Calibri"/>
              </a:rPr>
              <a:t>LLMs:</a:t>
            </a:r>
            <a:endParaRPr sz="1200">
              <a:latin typeface="Calibri"/>
              <a:cs typeface="Calibri"/>
            </a:endParaRPr>
          </a:p>
          <a:p>
            <a:pPr marL="241300" marR="6985" indent="-229235">
              <a:lnSpc>
                <a:spcPct val="116300"/>
              </a:lnSpc>
              <a:spcBef>
                <a:spcPts val="2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Text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Generation: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dialogue </a:t>
            </a:r>
            <a:r>
              <a:rPr sz="1200" dirty="0">
                <a:latin typeface="Calibri"/>
                <a:cs typeface="Calibri"/>
              </a:rPr>
              <a:t>generation,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writing,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poetry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translate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language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writing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Autocompleting</a:t>
            </a:r>
            <a:r>
              <a:rPr sz="1200" dirty="0">
                <a:latin typeface="Calibri"/>
                <a:cs typeface="Calibri"/>
              </a:rPr>
              <a:t> text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 </a:t>
            </a:r>
            <a:r>
              <a:rPr sz="1200" spc="-10" dirty="0">
                <a:latin typeface="Calibri"/>
                <a:cs typeface="Calibri"/>
              </a:rPr>
              <a:t>continuation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sentences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paragraphs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Examil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auto-completion</a:t>
            </a:r>
            <a:endParaRPr sz="12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Audio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Generation: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 generating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signals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directly,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capable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speech.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TTS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synthesise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natural-sounding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speech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 </a:t>
            </a:r>
            <a:r>
              <a:rPr sz="1200" spc="-10" dirty="0">
                <a:latin typeface="Calibri"/>
                <a:cs typeface="Calibri"/>
              </a:rPr>
              <a:t>inputs.</a:t>
            </a:r>
            <a:endParaRPr sz="1200">
              <a:latin typeface="Calibri"/>
              <a:cs typeface="Calibri"/>
            </a:endParaRPr>
          </a:p>
          <a:p>
            <a:pPr marL="241300" marR="12700" indent="-229235">
              <a:lnSpc>
                <a:spcPts val="1700"/>
              </a:lnSpc>
              <a:spcBef>
                <a:spcPts val="7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1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Generation: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prompts.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textual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descriptions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Video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Generation: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script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textual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descriptions.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are</a:t>
            </a:r>
            <a:endParaRPr sz="1200">
              <a:latin typeface="Calibri"/>
              <a:cs typeface="Calibri"/>
            </a:endParaRPr>
          </a:p>
          <a:p>
            <a:pPr marL="241300" marR="205803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subtitles,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captions,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scene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video. Limitations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LLM: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LLMs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expensive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slow,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computing </a:t>
            </a:r>
            <a:r>
              <a:rPr sz="1200" dirty="0">
                <a:latin typeface="Calibri"/>
                <a:cs typeface="Calibri"/>
              </a:rPr>
              <a:t>power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computers.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LLMs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incorrect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misleading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LLMs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adapt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situations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easly,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things.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Times New Roman"/>
              <a:buChar char="●"/>
            </a:pP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Risks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LLM:</a:t>
            </a:r>
            <a:endParaRPr sz="120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adopt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harmful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biases.</a:t>
            </a:r>
            <a:endParaRPr sz="120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LLMs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disclose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user.</a:t>
            </a:r>
            <a:endParaRPr sz="1200">
              <a:latin typeface="Calibri"/>
              <a:cs typeface="Calibri"/>
            </a:endParaRPr>
          </a:p>
          <a:p>
            <a:pPr marL="240029" marR="452755" indent="-227965" algn="just">
              <a:lnSpc>
                <a:spcPct val="116300"/>
              </a:lnSpc>
              <a:spcBef>
                <a:spcPts val="2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sensitive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accidentally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reveal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confidential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details. 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Future</a:t>
            </a:r>
            <a:r>
              <a:rPr sz="1200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of</a:t>
            </a:r>
            <a:r>
              <a:rPr sz="1200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Generative</a:t>
            </a:r>
            <a:r>
              <a:rPr sz="1200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528135"/>
                </a:solidFill>
                <a:latin typeface="Calibri"/>
                <a:cs typeface="Calibri"/>
              </a:rPr>
              <a:t>AI</a:t>
            </a:r>
            <a:endParaRPr sz="1200">
              <a:latin typeface="Calibri"/>
              <a:cs typeface="Calibri"/>
            </a:endParaRPr>
          </a:p>
          <a:p>
            <a:pPr marL="241300" marR="9525" algn="just">
              <a:lnSpc>
                <a:spcPct val="1163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AI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address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challenges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fields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healthcare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education,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enhance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NLP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tasks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multilingual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translation,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expand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multimedia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creation.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Collaboration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between </a:t>
            </a:r>
            <a:r>
              <a:rPr sz="1200" dirty="0">
                <a:latin typeface="Calibri"/>
                <a:cs typeface="Calibri"/>
              </a:rPr>
              <a:t>humans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deepen,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emphasizing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partner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domains.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3835399"/>
            <a:ext cx="6611620" cy="4500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0029" marR="5715" indent="-227965" algn="just">
              <a:lnSpc>
                <a:spcPct val="116900"/>
              </a:lnSpc>
              <a:spcBef>
                <a:spcPts val="9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Ethical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Social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Implications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of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Generative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AI:</a:t>
            </a:r>
            <a:r>
              <a:rPr sz="1200" b="1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its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to </a:t>
            </a:r>
            <a:r>
              <a:rPr sz="1200" spc="-10" dirty="0">
                <a:latin typeface="Calibri"/>
                <a:cs typeface="Calibri"/>
              </a:rPr>
              <a:t>create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realistic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 	such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images,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brings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about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multitude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ethical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social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considerations.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ethical 	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implication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responsible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	</a:t>
            </a:r>
            <a:r>
              <a:rPr sz="1200" spc="-10" dirty="0">
                <a:latin typeface="Calibri"/>
                <a:cs typeface="Calibri"/>
              </a:rPr>
              <a:t>deployment.</a:t>
            </a:r>
            <a:endParaRPr sz="1200">
              <a:latin typeface="Calibri"/>
              <a:cs typeface="Calibri"/>
            </a:endParaRPr>
          </a:p>
          <a:p>
            <a:pPr marL="240029" marR="6985" indent="-227965" algn="just">
              <a:lnSpc>
                <a:spcPct val="116900"/>
              </a:lnSpc>
              <a:spcBef>
                <a:spcPts val="2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Deepfake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Technology: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emergence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deepfake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DeepFace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FaceSwap, 	</a:t>
            </a:r>
            <a:r>
              <a:rPr sz="1200" dirty="0">
                <a:latin typeface="Calibri"/>
                <a:cs typeface="Calibri"/>
              </a:rPr>
              <a:t>raises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concerns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authenticity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compelling 	</a:t>
            </a:r>
            <a:r>
              <a:rPr sz="1200" dirty="0">
                <a:latin typeface="Calibri"/>
                <a:cs typeface="Calibri"/>
              </a:rPr>
              <a:t>fake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audio,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videos.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Examples: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AI</a:t>
            </a:r>
            <a:r>
              <a:rPr sz="1200" u="sng" spc="3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tools</a:t>
            </a:r>
            <a:r>
              <a:rPr sz="1200" dirty="0">
                <a:latin typeface="Calibri"/>
                <a:cs typeface="Calibri"/>
                <a:hlinkClick r:id="rId2"/>
              </a:rPr>
              <a:t>,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DeepArt’s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style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transfer 	</a:t>
            </a:r>
            <a:r>
              <a:rPr sz="1200" dirty="0">
                <a:latin typeface="Calibri"/>
                <a:cs typeface="Calibri"/>
              </a:rPr>
              <a:t>algorithms,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seamlessly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manipulate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deceptiv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misleading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media.</a:t>
            </a:r>
            <a:endParaRPr sz="1200">
              <a:latin typeface="Calibri"/>
              <a:cs typeface="Calibri"/>
            </a:endParaRPr>
          </a:p>
          <a:p>
            <a:pPr marL="240029" marR="7620" indent="-227965" algn="just">
              <a:lnSpc>
                <a:spcPts val="1680"/>
              </a:lnSpc>
              <a:spcBef>
                <a:spcPts val="9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Bias</a:t>
            </a:r>
            <a:r>
              <a:rPr sz="1200" b="1" spc="3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3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Discrimination: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models,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exemplified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Clearview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AI’s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recognition 	</a:t>
            </a:r>
            <a:r>
              <a:rPr sz="1200" dirty="0">
                <a:latin typeface="Calibri"/>
                <a:cs typeface="Calibri"/>
              </a:rPr>
              <a:t>algorithms,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demonstrated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disproportionately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demographic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groups.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ts val="168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Examples: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AI-powered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hiring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platform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developed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HireVue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criticism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perpetuating </a:t>
            </a:r>
            <a:r>
              <a:rPr sz="1200" dirty="0">
                <a:latin typeface="Calibri"/>
                <a:cs typeface="Calibri"/>
              </a:rPr>
              <a:t>recruitment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bias.</a:t>
            </a:r>
            <a:endParaRPr sz="1200">
              <a:latin typeface="Calibri"/>
              <a:cs typeface="Calibri"/>
            </a:endParaRPr>
          </a:p>
          <a:p>
            <a:pPr marL="240029" marR="12065" indent="-227965" algn="just">
              <a:lnSpc>
                <a:spcPts val="1680"/>
              </a:lnSpc>
              <a:spcBef>
                <a:spcPts val="1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Plagiarism: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Presenting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work,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intentionally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unintentionally, 	</a:t>
            </a:r>
            <a:r>
              <a:rPr sz="1200" dirty="0">
                <a:latin typeface="Calibri"/>
                <a:cs typeface="Calibri"/>
              </a:rPr>
              <a:t>raises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regarding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intellectual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property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academic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integrity.</a:t>
            </a:r>
            <a:endParaRPr sz="120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130"/>
              </a:spcBef>
              <a:buSzPct val="83333"/>
              <a:buFont typeface="Times New Roman"/>
              <a:buChar char="●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Transparency: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Transparency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paramount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maintaining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trust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241300" marR="13970" algn="just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accountability.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Disclosing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particularly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academic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professional </a:t>
            </a:r>
            <a:r>
              <a:rPr sz="1200" dirty="0">
                <a:latin typeface="Calibri"/>
                <a:cs typeface="Calibri"/>
              </a:rPr>
              <a:t>settings,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uphold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instances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academic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dishonesty.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Points</a:t>
            </a:r>
            <a:r>
              <a:rPr sz="1100" spc="-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to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Remember: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29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cautious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transparent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Respect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copyright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20" dirty="0">
                <a:latin typeface="Calibri"/>
                <a:cs typeface="Calibri"/>
              </a:rPr>
              <a:t> own.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Consult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 </a:t>
            </a:r>
            <a:r>
              <a:rPr sz="1200" spc="-10" dirty="0">
                <a:latin typeface="Calibri"/>
                <a:cs typeface="Calibri"/>
              </a:rPr>
              <a:t>teacher/institution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 specific</a:t>
            </a:r>
            <a:r>
              <a:rPr sz="1200" spc="-10" dirty="0">
                <a:latin typeface="Calibri"/>
                <a:cs typeface="Calibri"/>
              </a:rPr>
              <a:t> guidelines.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5942" y="8359140"/>
            <a:ext cx="6393815" cy="149923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1200">
              <a:latin typeface="Times New Roman"/>
              <a:cs typeface="Times New Roman"/>
            </a:endParaRPr>
          </a:p>
          <a:p>
            <a:pPr marL="1905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MCQs:</a:t>
            </a:r>
            <a:endParaRPr sz="1200">
              <a:latin typeface="Calibri"/>
              <a:cs typeface="Calibri"/>
            </a:endParaRPr>
          </a:p>
          <a:p>
            <a:pPr marL="167640" indent="-14859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16764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primarily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for?</a:t>
            </a:r>
            <a:endParaRPr sz="1200">
              <a:latin typeface="Calibri"/>
              <a:cs typeface="Calibri"/>
            </a:endParaRPr>
          </a:p>
          <a:p>
            <a:pPr marL="17335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Classifying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7970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9705" algn="l"/>
              </a:tabLst>
            </a:pP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64465" lvl="1" indent="-14541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64465" algn="l"/>
              </a:tabLst>
            </a:pPr>
            <a:r>
              <a:rPr sz="1200" dirty="0">
                <a:latin typeface="Calibri"/>
                <a:cs typeface="Calibri"/>
              </a:rPr>
              <a:t>Performing </a:t>
            </a:r>
            <a:r>
              <a:rPr sz="1200" spc="-10" dirty="0">
                <a:latin typeface="Calibri"/>
                <a:cs typeface="Calibri"/>
              </a:rPr>
              <a:t>mathematical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calculations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5944" y="457200"/>
            <a:ext cx="5969761" cy="339788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134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942" y="457263"/>
            <a:ext cx="6393815" cy="857885"/>
          </a:xfrm>
          <a:custGeom>
            <a:avLst/>
            <a:gdLst/>
            <a:ahLst/>
            <a:cxnLst/>
            <a:rect l="l" t="t" r="r" b="b"/>
            <a:pathLst>
              <a:path w="6393815" h="857885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0" y="641667"/>
                </a:lnTo>
                <a:lnTo>
                  <a:pt x="0" y="857567"/>
                </a:lnTo>
                <a:lnTo>
                  <a:pt x="6393815" y="857567"/>
                </a:lnTo>
                <a:lnTo>
                  <a:pt x="6393815" y="641667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2292" y="408686"/>
            <a:ext cx="426339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database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5942" y="1314830"/>
            <a:ext cx="6393815" cy="426084"/>
          </a:xfrm>
          <a:custGeom>
            <a:avLst/>
            <a:gdLst/>
            <a:ahLst/>
            <a:cxnLst/>
            <a:rect l="l" t="t" r="r" b="b"/>
            <a:pathLst>
              <a:path w="6393815" h="426085">
                <a:moveTo>
                  <a:pt x="6393815" y="0"/>
                </a:moveTo>
                <a:lnTo>
                  <a:pt x="0" y="0"/>
                </a:lnTo>
                <a:lnTo>
                  <a:pt x="0" y="212661"/>
                </a:lnTo>
                <a:lnTo>
                  <a:pt x="0" y="425704"/>
                </a:lnTo>
                <a:lnTo>
                  <a:pt x="6393815" y="425704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64026" y="1265682"/>
            <a:ext cx="125984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5942" y="1740535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2292" y="1265682"/>
            <a:ext cx="1828800" cy="6642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generation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classification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5942" y="1956434"/>
            <a:ext cx="6393815" cy="1924685"/>
          </a:xfrm>
          <a:custGeom>
            <a:avLst/>
            <a:gdLst/>
            <a:ahLst/>
            <a:cxnLst/>
            <a:rect l="l" t="t" r="r" b="b"/>
            <a:pathLst>
              <a:path w="6393815" h="1924685">
                <a:moveTo>
                  <a:pt x="6393815" y="854456"/>
                </a:moveTo>
                <a:lnTo>
                  <a:pt x="0" y="854456"/>
                </a:lnTo>
                <a:lnTo>
                  <a:pt x="0" y="1070356"/>
                </a:lnTo>
                <a:lnTo>
                  <a:pt x="0" y="1283081"/>
                </a:lnTo>
                <a:lnTo>
                  <a:pt x="0" y="1495806"/>
                </a:lnTo>
                <a:lnTo>
                  <a:pt x="0" y="1711642"/>
                </a:lnTo>
                <a:lnTo>
                  <a:pt x="0" y="1924685"/>
                </a:lnTo>
                <a:lnTo>
                  <a:pt x="6393815" y="1924685"/>
                </a:lnTo>
                <a:lnTo>
                  <a:pt x="6393815" y="1070356"/>
                </a:lnTo>
                <a:lnTo>
                  <a:pt x="6393815" y="854456"/>
                </a:lnTo>
                <a:close/>
              </a:path>
              <a:path w="6393815" h="192468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0" y="641299"/>
                </a:lnTo>
                <a:lnTo>
                  <a:pt x="0" y="854329"/>
                </a:lnTo>
                <a:lnTo>
                  <a:pt x="6393815" y="854329"/>
                </a:lnTo>
                <a:lnTo>
                  <a:pt x="6393815" y="6413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62292" y="2120264"/>
            <a:ext cx="5546090" cy="17373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61290" indent="-148590">
              <a:lnSpc>
                <a:spcPct val="100000"/>
              </a:lnSpc>
              <a:spcBef>
                <a:spcPts val="335"/>
              </a:spcBef>
              <a:buAutoNum type="arabicPeriod" startAt="3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distinguishes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  <a:p>
            <a:pPr marL="1670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67005" algn="l"/>
              </a:tabLst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5811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58115" algn="l"/>
              </a:tabLst>
            </a:pP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samples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Discriminative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5" dirty="0">
                <a:latin typeface="Calibri"/>
                <a:cs typeface="Calibri"/>
              </a:rPr>
              <a:t> AI?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5942" y="3881119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764026" y="3829049"/>
            <a:ext cx="152146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 Naïve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Bayes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5942" y="4309745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2292" y="3829049"/>
            <a:ext cx="1259840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ChatGPT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Linear</a:t>
            </a:r>
            <a:r>
              <a:rPr sz="1200" spc="-10" dirty="0">
                <a:latin typeface="Calibri"/>
                <a:cs typeface="Calibri"/>
              </a:rPr>
              <a:t> Regression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ChatGPT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5942" y="4522469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5836"/>
                </a:lnTo>
                <a:lnTo>
                  <a:pt x="0" y="428879"/>
                </a:lnTo>
                <a:lnTo>
                  <a:pt x="6393815" y="428879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2292" y="4719573"/>
            <a:ext cx="3642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(LLMs)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5942" y="4951348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764026" y="4902453"/>
            <a:ext cx="220408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Sorting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5942" y="5379973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62292" y="4902453"/>
            <a:ext cx="245237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Translating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languages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classifying</a:t>
            </a:r>
            <a:r>
              <a:rPr sz="1200" spc="-20" dirty="0">
                <a:latin typeface="Calibri"/>
                <a:cs typeface="Calibri"/>
              </a:rPr>
              <a:t> text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5942" y="5592698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215963"/>
                </a:moveTo>
                <a:lnTo>
                  <a:pt x="0" y="215963"/>
                </a:lnTo>
                <a:lnTo>
                  <a:pt x="0" y="429006"/>
                </a:lnTo>
                <a:lnTo>
                  <a:pt x="6393815" y="429006"/>
                </a:lnTo>
                <a:lnTo>
                  <a:pt x="6393815" y="215963"/>
                </a:lnTo>
                <a:close/>
              </a:path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62292" y="5789929"/>
            <a:ext cx="4867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6.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(GANs)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5942" y="6021704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64026" y="5972809"/>
            <a:ext cx="200977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Encoder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Decoder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Modules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5942" y="6450329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62292" y="5972809"/>
            <a:ext cx="249364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Discriminator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Classifier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Regressor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Discriminator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5942" y="6663054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2674"/>
                </a:lnTo>
                <a:lnTo>
                  <a:pt x="0" y="428879"/>
                </a:lnTo>
                <a:lnTo>
                  <a:pt x="6393815" y="428879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62292" y="6856730"/>
            <a:ext cx="3812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7.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realistic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55942" y="7091933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764026" y="7043039"/>
            <a:ext cx="135509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b) </a:t>
            </a:r>
            <a:r>
              <a:rPr sz="1200" spc="-25" dirty="0">
                <a:latin typeface="Calibri"/>
                <a:cs typeface="Calibri"/>
              </a:rPr>
              <a:t>SVM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5942" y="7520558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62292" y="7043039"/>
            <a:ext cx="1068070" cy="6667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GANs</a:t>
            </a:r>
            <a:endParaRPr sz="1200">
              <a:latin typeface="Calibri"/>
              <a:cs typeface="Calibri"/>
            </a:endParaRPr>
          </a:p>
          <a:p>
            <a:pPr marL="12700" marR="571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GANs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55942" y="7733283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212788"/>
                </a:moveTo>
                <a:lnTo>
                  <a:pt x="0" y="212788"/>
                </a:lnTo>
                <a:lnTo>
                  <a:pt x="0" y="429006"/>
                </a:lnTo>
                <a:lnTo>
                  <a:pt x="6393815" y="429006"/>
                </a:lnTo>
                <a:lnTo>
                  <a:pt x="6393815" y="212788"/>
                </a:lnTo>
                <a:close/>
              </a:path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62292" y="7927085"/>
            <a:ext cx="3794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8.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-10" dirty="0">
                <a:latin typeface="Calibri"/>
                <a:cs typeface="Calibri"/>
              </a:rPr>
              <a:t> function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55942" y="8162290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62292" y="8113394"/>
            <a:ext cx="137160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306445" y="8113394"/>
            <a:ext cx="254698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Differentiate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categories</a:t>
            </a:r>
            <a:endParaRPr sz="1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Write </a:t>
            </a:r>
            <a:r>
              <a:rPr sz="1200" spc="-10" dirty="0">
                <a:latin typeface="Calibri"/>
                <a:cs typeface="Calibri"/>
              </a:rPr>
              <a:t>human-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55942" y="8590915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4"/>
                </a:lnTo>
                <a:lnTo>
                  <a:pt x="6393815" y="212724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62292" y="8571865"/>
            <a:ext cx="3087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Differentiate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categories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55942" y="8803640"/>
            <a:ext cx="6393815" cy="854710"/>
          </a:xfrm>
          <a:custGeom>
            <a:avLst/>
            <a:gdLst/>
            <a:ahLst/>
            <a:cxnLst/>
            <a:rect l="l" t="t" r="r" b="b"/>
            <a:pathLst>
              <a:path w="6393815" h="854709">
                <a:moveTo>
                  <a:pt x="6393815" y="212788"/>
                </a:moveTo>
                <a:lnTo>
                  <a:pt x="0" y="212788"/>
                </a:lnTo>
                <a:lnTo>
                  <a:pt x="0" y="428942"/>
                </a:lnTo>
                <a:lnTo>
                  <a:pt x="0" y="641667"/>
                </a:lnTo>
                <a:lnTo>
                  <a:pt x="0" y="854392"/>
                </a:lnTo>
                <a:lnTo>
                  <a:pt x="6393815" y="854392"/>
                </a:lnTo>
                <a:lnTo>
                  <a:pt x="6393815" y="641667"/>
                </a:lnTo>
                <a:lnTo>
                  <a:pt x="6393815" y="429006"/>
                </a:lnTo>
                <a:lnTo>
                  <a:pt x="6393815" y="212788"/>
                </a:lnTo>
                <a:close/>
              </a:path>
              <a:path w="6393815" h="854709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62292" y="8963914"/>
            <a:ext cx="3145790" cy="67119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9.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Autoencoder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(VAE)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do?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Translates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languages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emails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764026" y="9183814"/>
            <a:ext cx="289306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decodes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space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clustering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55942" y="9658032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899"/>
                </a:lnTo>
                <a:lnTo>
                  <a:pt x="6393815" y="21589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62292" y="9638982"/>
            <a:ext cx="34372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decodes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space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55942" y="9873932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4"/>
                </a:lnTo>
                <a:lnTo>
                  <a:pt x="6393815" y="212724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135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942" y="457263"/>
            <a:ext cx="6393815" cy="641985"/>
          </a:xfrm>
          <a:custGeom>
            <a:avLst/>
            <a:gdLst/>
            <a:ahLst/>
            <a:cxnLst/>
            <a:rect l="l" t="t" r="r" b="b"/>
            <a:pathLst>
              <a:path w="6393815" h="641985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0" y="641667"/>
                </a:lnTo>
                <a:lnTo>
                  <a:pt x="6393815" y="641667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64026" y="618236"/>
            <a:ext cx="62484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Google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 </a:t>
            </a:r>
            <a:r>
              <a:rPr sz="1200" spc="-20" dirty="0">
                <a:latin typeface="Calibri"/>
                <a:cs typeface="Calibri"/>
              </a:rPr>
              <a:t>Meta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5942" y="1098930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2292" y="408686"/>
            <a:ext cx="264414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10.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OpenAI</a:t>
            </a:r>
            <a:endParaRPr sz="1200">
              <a:latin typeface="Calibri"/>
              <a:cs typeface="Calibri"/>
            </a:endParaRPr>
          </a:p>
          <a:p>
            <a:pPr marL="12700" marR="148082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Microsoft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Google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5942" y="1314830"/>
            <a:ext cx="6393815" cy="854710"/>
          </a:xfrm>
          <a:custGeom>
            <a:avLst/>
            <a:gdLst/>
            <a:ahLst/>
            <a:cxnLst/>
            <a:rect l="l" t="t" r="r" b="b"/>
            <a:pathLst>
              <a:path w="6393815" h="854710">
                <a:moveTo>
                  <a:pt x="6393815" y="0"/>
                </a:moveTo>
                <a:lnTo>
                  <a:pt x="0" y="0"/>
                </a:lnTo>
                <a:lnTo>
                  <a:pt x="0" y="212661"/>
                </a:lnTo>
                <a:lnTo>
                  <a:pt x="0" y="425704"/>
                </a:lnTo>
                <a:lnTo>
                  <a:pt x="0" y="641604"/>
                </a:lnTo>
                <a:lnTo>
                  <a:pt x="0" y="854329"/>
                </a:lnTo>
                <a:lnTo>
                  <a:pt x="6393815" y="854329"/>
                </a:lnTo>
                <a:lnTo>
                  <a:pt x="6393815" y="641604"/>
                </a:lnTo>
                <a:lnTo>
                  <a:pt x="6393815" y="425704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64026" y="1688464"/>
            <a:ext cx="167386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Reinforcement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Clustering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5942" y="2169160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62292" y="1478914"/>
            <a:ext cx="319913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11.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GANs</a:t>
            </a:r>
            <a:endParaRPr sz="1200">
              <a:latin typeface="Calibri"/>
              <a:cs typeface="Calibri"/>
            </a:endParaRPr>
          </a:p>
          <a:p>
            <a:pPr marL="12700" marR="213550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GANs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5942" y="2381884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5849"/>
                </a:lnTo>
                <a:lnTo>
                  <a:pt x="0" y="428879"/>
                </a:lnTo>
                <a:lnTo>
                  <a:pt x="6393815" y="428879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62292" y="2579116"/>
            <a:ext cx="37033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12.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associated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5942" y="2810890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764026" y="2758821"/>
            <a:ext cx="2088514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Computational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efficiency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consumption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5942" y="3239516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2292" y="2758821"/>
            <a:ext cx="1751330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20" dirty="0">
                <a:latin typeface="Calibri"/>
                <a:cs typeface="Calibri"/>
              </a:rPr>
              <a:t>bias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1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capacity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bias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5942" y="3452240"/>
            <a:ext cx="6393815" cy="857885"/>
          </a:xfrm>
          <a:custGeom>
            <a:avLst/>
            <a:gdLst/>
            <a:ahLst/>
            <a:cxnLst/>
            <a:rect l="l" t="t" r="r" b="b"/>
            <a:pathLst>
              <a:path w="6393815" h="857885">
                <a:moveTo>
                  <a:pt x="6393815" y="0"/>
                </a:moveTo>
                <a:lnTo>
                  <a:pt x="0" y="0"/>
                </a:lnTo>
                <a:lnTo>
                  <a:pt x="0" y="215836"/>
                </a:lnTo>
                <a:lnTo>
                  <a:pt x="0" y="428879"/>
                </a:lnTo>
                <a:lnTo>
                  <a:pt x="0" y="644779"/>
                </a:lnTo>
                <a:lnTo>
                  <a:pt x="0" y="857504"/>
                </a:lnTo>
                <a:lnTo>
                  <a:pt x="6393815" y="857504"/>
                </a:lnTo>
                <a:lnTo>
                  <a:pt x="6393815" y="644779"/>
                </a:lnTo>
                <a:lnTo>
                  <a:pt x="6393815" y="428879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2292" y="3619499"/>
            <a:ext cx="252285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13.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drawback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LLMs?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 Lack 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computational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Inability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64026" y="3829049"/>
            <a:ext cx="296672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factually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incorrect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real-world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55942" y="4309744"/>
            <a:ext cx="6393815" cy="641985"/>
          </a:xfrm>
          <a:custGeom>
            <a:avLst/>
            <a:gdLst/>
            <a:ahLst/>
            <a:cxnLst/>
            <a:rect l="l" t="t" r="r" b="b"/>
            <a:pathLst>
              <a:path w="6393815" h="64198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561"/>
                </a:lnTo>
                <a:lnTo>
                  <a:pt x="0" y="641604"/>
                </a:lnTo>
                <a:lnTo>
                  <a:pt x="6393815" y="641604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62292" y="4290695"/>
            <a:ext cx="3509645" cy="637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factually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incorrect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14.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5942" y="4951348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764026" y="4902453"/>
            <a:ext cx="146875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 K-Nearest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Neighbors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55942" y="5379973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62292" y="4902453"/>
            <a:ext cx="174117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Voicebox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Vector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Voicebox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55942" y="5592698"/>
            <a:ext cx="6393815" cy="857885"/>
          </a:xfrm>
          <a:custGeom>
            <a:avLst/>
            <a:gdLst/>
            <a:ahLst/>
            <a:cxnLst/>
            <a:rect l="l" t="t" r="r" b="b"/>
            <a:pathLst>
              <a:path w="6393815" h="857885">
                <a:moveTo>
                  <a:pt x="6393815" y="215963"/>
                </a:moveTo>
                <a:lnTo>
                  <a:pt x="0" y="215963"/>
                </a:lnTo>
                <a:lnTo>
                  <a:pt x="0" y="429006"/>
                </a:lnTo>
                <a:lnTo>
                  <a:pt x="0" y="641731"/>
                </a:lnTo>
                <a:lnTo>
                  <a:pt x="0" y="857631"/>
                </a:lnTo>
                <a:lnTo>
                  <a:pt x="6393815" y="857631"/>
                </a:lnTo>
                <a:lnTo>
                  <a:pt x="6393815" y="641731"/>
                </a:lnTo>
                <a:lnTo>
                  <a:pt x="6393815" y="429006"/>
                </a:lnTo>
                <a:lnTo>
                  <a:pt x="6393815" y="215963"/>
                </a:lnTo>
                <a:close/>
              </a:path>
              <a:path w="6393815" h="85788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764026" y="5972809"/>
            <a:ext cx="72199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ChatGPT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DALL-</a:t>
            </a:r>
            <a:r>
              <a:rPr sz="1200" spc="-50" dirty="0"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55942" y="6450329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62292" y="5760084"/>
            <a:ext cx="322707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15.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Canva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Sheets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Sheets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55942" y="6663054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2674"/>
                </a:lnTo>
                <a:lnTo>
                  <a:pt x="0" y="428879"/>
                </a:lnTo>
                <a:lnTo>
                  <a:pt x="6393815" y="428879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62292" y="6856730"/>
            <a:ext cx="3632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16.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specializes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55942" y="7091933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4"/>
                </a:lnTo>
                <a:lnTo>
                  <a:pt x="6393815" y="212724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764026" y="7072884"/>
            <a:ext cx="967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Perplexity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55942" y="7304658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306445" y="7285608"/>
            <a:ext cx="473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d) </a:t>
            </a:r>
            <a:r>
              <a:rPr sz="1200" spc="-25" dirty="0">
                <a:latin typeface="Calibri"/>
                <a:cs typeface="Calibri"/>
              </a:rPr>
              <a:t>SVM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55942" y="7520558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562292" y="7043039"/>
            <a:ext cx="1228725" cy="6667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Lumiere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MidJourney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Lumiere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55942" y="7733283"/>
            <a:ext cx="6393815" cy="1499870"/>
          </a:xfrm>
          <a:custGeom>
            <a:avLst/>
            <a:gdLst/>
            <a:ahLst/>
            <a:cxnLst/>
            <a:rect l="l" t="t" r="r" b="b"/>
            <a:pathLst>
              <a:path w="6393815" h="1499870">
                <a:moveTo>
                  <a:pt x="6393815" y="1283144"/>
                </a:moveTo>
                <a:lnTo>
                  <a:pt x="0" y="1283144"/>
                </a:lnTo>
                <a:lnTo>
                  <a:pt x="0" y="1499362"/>
                </a:lnTo>
                <a:lnTo>
                  <a:pt x="6393815" y="1499362"/>
                </a:lnTo>
                <a:lnTo>
                  <a:pt x="6393815" y="1283144"/>
                </a:lnTo>
                <a:close/>
              </a:path>
              <a:path w="6393815" h="1499870">
                <a:moveTo>
                  <a:pt x="6393815" y="212788"/>
                </a:moveTo>
                <a:lnTo>
                  <a:pt x="0" y="212788"/>
                </a:lnTo>
                <a:lnTo>
                  <a:pt x="0" y="429006"/>
                </a:lnTo>
                <a:lnTo>
                  <a:pt x="0" y="641731"/>
                </a:lnTo>
                <a:lnTo>
                  <a:pt x="0" y="857631"/>
                </a:lnTo>
                <a:lnTo>
                  <a:pt x="0" y="1070356"/>
                </a:lnTo>
                <a:lnTo>
                  <a:pt x="0" y="1283081"/>
                </a:lnTo>
                <a:lnTo>
                  <a:pt x="6393815" y="1283081"/>
                </a:lnTo>
                <a:lnTo>
                  <a:pt x="6393815" y="1070356"/>
                </a:lnTo>
                <a:lnTo>
                  <a:pt x="6393815" y="857631"/>
                </a:lnTo>
                <a:lnTo>
                  <a:pt x="6393815" y="641731"/>
                </a:lnTo>
                <a:lnTo>
                  <a:pt x="6393815" y="429006"/>
                </a:lnTo>
                <a:lnTo>
                  <a:pt x="6393815" y="212788"/>
                </a:lnTo>
                <a:close/>
              </a:path>
              <a:path w="6393815" h="149987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62292" y="7893811"/>
            <a:ext cx="4908550" cy="131191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17.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Transformers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LLMs?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  <a:tabLst>
                <a:tab pos="321437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amounts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efficiently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</a:t>
            </a:r>
            <a:endParaRPr sz="1200">
              <a:latin typeface="Calibri"/>
              <a:cs typeface="Calibri"/>
            </a:endParaRPr>
          </a:p>
          <a:p>
            <a:pPr marL="12700" marR="273050">
              <a:lnSpc>
                <a:spcPts val="1700"/>
              </a:lnSpc>
              <a:spcBef>
                <a:spcPts val="75"/>
              </a:spcBef>
              <a:tabLst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videos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trends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amounts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efficiently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18.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55942" y="9232582"/>
            <a:ext cx="6393815" cy="425450"/>
          </a:xfrm>
          <a:custGeom>
            <a:avLst/>
            <a:gdLst/>
            <a:ahLst/>
            <a:cxnLst/>
            <a:rect l="l" t="t" r="r" b="b"/>
            <a:pathLst>
              <a:path w="6393815" h="42545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764026" y="9183814"/>
            <a:ext cx="190881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size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models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55942" y="9658032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899"/>
                </a:lnTo>
                <a:lnTo>
                  <a:pt x="6393815" y="21589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62292" y="9183814"/>
            <a:ext cx="2262505" cy="66357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55942" y="9873932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4"/>
                </a:lnTo>
                <a:lnTo>
                  <a:pt x="6393815" y="212724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11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6184900" cy="856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c. </a:t>
            </a:r>
            <a:r>
              <a:rPr sz="1150" spc="-10" dirty="0">
                <a:latin typeface="Calibri"/>
                <a:cs typeface="Calibri"/>
              </a:rPr>
              <a:t>Exclamatory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18100"/>
              </a:lnSpc>
              <a:spcBef>
                <a:spcPts val="20"/>
              </a:spcBef>
              <a:tabLst>
                <a:tab pos="1005205" algn="l"/>
              </a:tabLst>
            </a:pPr>
            <a:r>
              <a:rPr sz="1150" b="1" dirty="0">
                <a:latin typeface="Calibri"/>
                <a:cs typeface="Calibri"/>
              </a:rPr>
              <a:t>49.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sentences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show an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order,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command,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request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advice.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It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end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with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9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full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stop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25" dirty="0">
                <a:latin typeface="Calibri"/>
                <a:cs typeface="Calibri"/>
              </a:rPr>
              <a:t>or </a:t>
            </a:r>
            <a:r>
              <a:rPr sz="1150" b="1" dirty="0">
                <a:latin typeface="Calibri"/>
                <a:cs typeface="Calibri"/>
              </a:rPr>
              <a:t>an</a:t>
            </a:r>
            <a:r>
              <a:rPr sz="1150" b="1" spc="6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exclamation</a:t>
            </a:r>
            <a:r>
              <a:rPr sz="1150" b="1" spc="60" dirty="0">
                <a:latin typeface="Calibri"/>
                <a:cs typeface="Calibri"/>
              </a:rPr>
              <a:t> </a:t>
            </a:r>
            <a:r>
              <a:rPr sz="1150" b="1" spc="-20" dirty="0">
                <a:latin typeface="Calibri"/>
                <a:cs typeface="Calibri"/>
              </a:rPr>
              <a:t>mark.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1218342"/>
            <a:ext cx="849630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Declarative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Imperative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9814" y="1250704"/>
            <a:ext cx="3942079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Interrogative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Exclamatory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Imperative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5074" y="1874748"/>
            <a:ext cx="438531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50.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Identify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subject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“The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children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played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football”.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5074" y="2055340"/>
            <a:ext cx="1115060" cy="65024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345"/>
              </a:spcBef>
              <a:buAutoNum type="alphaLcPeriod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The </a:t>
            </a:r>
            <a:r>
              <a:rPr sz="1150" spc="-10" dirty="0">
                <a:latin typeface="Calibri"/>
                <a:cs typeface="Calibri"/>
              </a:rPr>
              <a:t>children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75"/>
              </a:spcBef>
              <a:buAutoNum type="alphaLcPeriod" startAt="2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Children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played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09814" y="2084739"/>
            <a:ext cx="233934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Children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played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Played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23857" y="2084739"/>
            <a:ext cx="66230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Football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5074" y="2708906"/>
            <a:ext cx="432689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51.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Identify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object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“The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children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played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football.”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5074" y="2883692"/>
            <a:ext cx="911225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children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Football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09814" y="2915809"/>
            <a:ext cx="233934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791970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Children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played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Played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23857" y="2915809"/>
            <a:ext cx="66230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Football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5074" y="3542941"/>
            <a:ext cx="445897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52.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these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has/have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both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indirect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and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direct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objects?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89179" y="3720815"/>
            <a:ext cx="1965960" cy="4394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bought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blue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pen.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wrote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his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sister.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5074" y="3720815"/>
            <a:ext cx="2080895" cy="856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am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working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presentation.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girls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played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cricket.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wrote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his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sister.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5074" y="4580790"/>
            <a:ext cx="327152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53.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these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is/are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passive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voice?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89179" y="4761753"/>
            <a:ext cx="2062480" cy="4394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clock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repaired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Raju.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 My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dog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bit 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postman.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5074" y="4761753"/>
            <a:ext cx="2062480" cy="856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watching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movie.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sleeping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room.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clock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repaired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Raju.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5074" y="5802815"/>
            <a:ext cx="4610100" cy="314579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b="1" dirty="0">
                <a:latin typeface="Calibri"/>
                <a:cs typeface="Calibri"/>
              </a:rPr>
              <a:t>LONG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QUESTIONS: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50"/>
              </a:spcBef>
              <a:buAutoNum type="arabicPeriod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effective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communication,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skills are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required?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learn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language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need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develop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four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key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skills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53670" lvl="1" indent="-14097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53670" algn="l"/>
              </a:tabLst>
            </a:pPr>
            <a:r>
              <a:rPr sz="1150" spc="-10" dirty="0">
                <a:latin typeface="Calibri"/>
                <a:cs typeface="Calibri"/>
              </a:rPr>
              <a:t>Listening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45"/>
              </a:spcBef>
              <a:buAutoNum type="alphaLcPeriod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Speaking</a:t>
            </a:r>
            <a:endParaRPr sz="1150">
              <a:latin typeface="Calibri"/>
              <a:cs typeface="Calibri"/>
            </a:endParaRPr>
          </a:p>
          <a:p>
            <a:pPr marL="144780" lvl="1" indent="-13208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44780" algn="l"/>
              </a:tabLst>
            </a:pPr>
            <a:r>
              <a:rPr sz="1150" spc="-10" dirty="0">
                <a:latin typeface="Calibri"/>
                <a:cs typeface="Calibri"/>
              </a:rPr>
              <a:t>Reading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Writing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150">
              <a:latin typeface="Calibri"/>
              <a:cs typeface="Calibri"/>
            </a:endParaRPr>
          </a:p>
          <a:p>
            <a:pPr marL="12700" marR="783590" indent="147320">
              <a:lnSpc>
                <a:spcPct val="118100"/>
              </a:lnSpc>
              <a:buAutoNum type="arabicPeriod" startAt="2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various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elements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5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communication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cycle? </a:t>
            </a: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various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elements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communication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cycle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53670" lvl="1" indent="-14097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Sender: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beginning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communication.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Message: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information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sender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wants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10" dirty="0">
                <a:latin typeface="Calibri"/>
                <a:cs typeface="Calibri"/>
              </a:rPr>
              <a:t>convey.</a:t>
            </a:r>
            <a:endParaRPr sz="1150">
              <a:latin typeface="Calibri"/>
              <a:cs typeface="Calibri"/>
            </a:endParaRPr>
          </a:p>
          <a:p>
            <a:pPr marL="144780" lvl="1" indent="-13208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44780" algn="l"/>
              </a:tabLst>
            </a:pPr>
            <a:r>
              <a:rPr sz="1150" dirty="0">
                <a:latin typeface="Calibri"/>
                <a:cs typeface="Calibri"/>
              </a:rPr>
              <a:t>Channel: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means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which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information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sent.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Receiver: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whom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message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sent.</a:t>
            </a:r>
            <a:endParaRPr sz="1150">
              <a:latin typeface="Calibri"/>
              <a:cs typeface="Calibri"/>
            </a:endParaRPr>
          </a:p>
          <a:p>
            <a:pPr marL="156845" lvl="1" indent="-144145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56845" algn="l"/>
              </a:tabLst>
            </a:pPr>
            <a:r>
              <a:rPr sz="1150" dirty="0">
                <a:latin typeface="Calibri"/>
                <a:cs typeface="Calibri"/>
              </a:rPr>
              <a:t>Feedback: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receiver’s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acknowledgement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response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message.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942" y="457263"/>
            <a:ext cx="6393815" cy="213360"/>
          </a:xfrm>
          <a:custGeom>
            <a:avLst/>
            <a:gdLst/>
            <a:ahLst/>
            <a:cxnLst/>
            <a:rect l="l" t="t" r="r" b="b"/>
            <a:pathLst>
              <a:path w="6393815" h="213359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2292" y="438531"/>
            <a:ext cx="45821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19.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academic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writing?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5942" y="670305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64026" y="618236"/>
            <a:ext cx="173799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issues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complexity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5942" y="1098930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2292" y="618236"/>
            <a:ext cx="1704339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Transparency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generation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Transparency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5942" y="1314830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62292" y="1295781"/>
            <a:ext cx="3398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20.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text-based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prompts?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5942" y="1527492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06445" y="1478914"/>
            <a:ext cx="105219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Gemini-Vision</a:t>
            </a:r>
            <a:endParaRPr sz="1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 </a:t>
            </a:r>
            <a:r>
              <a:rPr sz="1200" spc="-20" dirty="0">
                <a:latin typeface="Calibri"/>
                <a:cs typeface="Calibri"/>
              </a:rPr>
              <a:t>DBMs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5942" y="1956435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2292" y="1478914"/>
            <a:ext cx="142684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Gemini-</a:t>
            </a:r>
            <a:r>
              <a:rPr sz="1200" spc="-25" dirty="0">
                <a:latin typeface="Calibri"/>
                <a:cs typeface="Calibri"/>
              </a:rPr>
              <a:t>Pro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GANs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Gemini-</a:t>
            </a:r>
            <a:r>
              <a:rPr sz="1200" spc="-25" dirty="0">
                <a:latin typeface="Calibri"/>
                <a:cs typeface="Calibri"/>
              </a:rPr>
              <a:t>Pro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5942" y="2169159"/>
            <a:ext cx="6393815" cy="857885"/>
          </a:xfrm>
          <a:custGeom>
            <a:avLst/>
            <a:gdLst/>
            <a:ahLst/>
            <a:cxnLst/>
            <a:rect l="l" t="t" r="r" b="b"/>
            <a:pathLst>
              <a:path w="6393815" h="857885">
                <a:moveTo>
                  <a:pt x="6393815" y="641731"/>
                </a:moveTo>
                <a:lnTo>
                  <a:pt x="0" y="641731"/>
                </a:lnTo>
                <a:lnTo>
                  <a:pt x="0" y="857631"/>
                </a:lnTo>
                <a:lnTo>
                  <a:pt x="6393815" y="857631"/>
                </a:lnTo>
                <a:lnTo>
                  <a:pt x="6393815" y="641731"/>
                </a:lnTo>
                <a:close/>
              </a:path>
              <a:path w="6393815" h="85788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574"/>
                </a:lnTo>
                <a:lnTo>
                  <a:pt x="0" y="641604"/>
                </a:lnTo>
                <a:lnTo>
                  <a:pt x="6393815" y="641604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764026" y="2549271"/>
            <a:ext cx="78676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OpenAI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 </a:t>
            </a:r>
            <a:r>
              <a:rPr sz="1200" spc="-10" dirty="0">
                <a:latin typeface="Calibri"/>
                <a:cs typeface="Calibri"/>
              </a:rPr>
              <a:t>Microsoft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5942" y="3026791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2292" y="2329433"/>
            <a:ext cx="2279650" cy="88709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21.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LLaMA?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Google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Meta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5942" y="3239515"/>
            <a:ext cx="6393815" cy="857885"/>
          </a:xfrm>
          <a:custGeom>
            <a:avLst/>
            <a:gdLst/>
            <a:ahLst/>
            <a:cxnLst/>
            <a:rect l="l" t="t" r="r" b="b"/>
            <a:pathLst>
              <a:path w="6393815" h="85788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561"/>
                </a:lnTo>
                <a:lnTo>
                  <a:pt x="0" y="641604"/>
                </a:lnTo>
                <a:lnTo>
                  <a:pt x="0" y="857504"/>
                </a:lnTo>
                <a:lnTo>
                  <a:pt x="6393815" y="857504"/>
                </a:lnTo>
                <a:lnTo>
                  <a:pt x="6393815" y="641604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764026" y="3619499"/>
            <a:ext cx="241681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 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boundary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5942" y="4097020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62292" y="3399917"/>
            <a:ext cx="2759075" cy="8864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22.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“latent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space”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AI?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Compressed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representation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Memory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storage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Compressed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representation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5942" y="4309744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62292" y="4503420"/>
            <a:ext cx="36963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23.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10" dirty="0">
                <a:latin typeface="Calibri"/>
                <a:cs typeface="Calibri"/>
              </a:rPr>
              <a:t> anomalies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5942" y="4738306"/>
            <a:ext cx="6393815" cy="426084"/>
          </a:xfrm>
          <a:custGeom>
            <a:avLst/>
            <a:gdLst/>
            <a:ahLst/>
            <a:cxnLst/>
            <a:rect l="l" t="t" r="r" b="b"/>
            <a:pathLst>
              <a:path w="6393815" h="426085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5767"/>
                </a:lnTo>
                <a:lnTo>
                  <a:pt x="6393815" y="425767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764026" y="4689728"/>
            <a:ext cx="127571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5942" y="5164073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62292" y="4689728"/>
            <a:ext cx="150241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VAEs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VAEs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55942" y="5379973"/>
            <a:ext cx="6393815" cy="854710"/>
          </a:xfrm>
          <a:custGeom>
            <a:avLst/>
            <a:gdLst/>
            <a:ahLst/>
            <a:cxnLst/>
            <a:rect l="l" t="t" r="r" b="b"/>
            <a:pathLst>
              <a:path w="6393815" h="854710">
                <a:moveTo>
                  <a:pt x="6393815" y="428688"/>
                </a:moveTo>
                <a:lnTo>
                  <a:pt x="0" y="428688"/>
                </a:lnTo>
                <a:lnTo>
                  <a:pt x="0" y="641731"/>
                </a:lnTo>
                <a:lnTo>
                  <a:pt x="0" y="854456"/>
                </a:lnTo>
                <a:lnTo>
                  <a:pt x="6393815" y="854456"/>
                </a:lnTo>
                <a:lnTo>
                  <a:pt x="6393815" y="641731"/>
                </a:lnTo>
                <a:lnTo>
                  <a:pt x="6393815" y="428688"/>
                </a:lnTo>
                <a:close/>
              </a:path>
              <a:path w="6393815" h="85471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764026" y="5760084"/>
            <a:ext cx="206756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queries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sentiment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5942" y="6234429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62292" y="5540247"/>
            <a:ext cx="2893695" cy="883919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24.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5" dirty="0">
                <a:latin typeface="Calibri"/>
                <a:cs typeface="Calibri"/>
              </a:rPr>
              <a:t> AI?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a) 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10" dirty="0">
                <a:latin typeface="Calibri"/>
                <a:cs typeface="Calibri"/>
              </a:rPr>
              <a:t> responses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dynamically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</a:t>
            </a:r>
            <a:r>
              <a:rPr sz="1200" spc="-10" dirty="0">
                <a:latin typeface="Calibri"/>
                <a:cs typeface="Calibri"/>
              </a:rPr>
              <a:t> preferences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responses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dynamically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55942" y="6450329"/>
            <a:ext cx="6393815" cy="854710"/>
          </a:xfrm>
          <a:custGeom>
            <a:avLst/>
            <a:gdLst/>
            <a:ahLst/>
            <a:cxnLst/>
            <a:rect l="l" t="t" r="r" b="b"/>
            <a:pathLst>
              <a:path w="6393815" h="854709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399"/>
                </a:lnTo>
                <a:lnTo>
                  <a:pt x="0" y="641604"/>
                </a:lnTo>
                <a:lnTo>
                  <a:pt x="0" y="854329"/>
                </a:lnTo>
                <a:lnTo>
                  <a:pt x="6393815" y="854329"/>
                </a:lnTo>
                <a:lnTo>
                  <a:pt x="6393815" y="641604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764026" y="6823455"/>
            <a:ext cx="108394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 </a:t>
            </a:r>
            <a:r>
              <a:rPr sz="1200" spc="-25" dirty="0">
                <a:latin typeface="Calibri"/>
                <a:cs typeface="Calibri"/>
              </a:rPr>
              <a:t>CNN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55942" y="7304658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62292" y="6614159"/>
            <a:ext cx="305752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25.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GPT-</a:t>
            </a:r>
            <a:r>
              <a:rPr sz="1200" spc="-50" dirty="0"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  <a:p>
            <a:pPr marL="12700" marR="195135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Random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Forest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GPT-</a:t>
            </a:r>
            <a:r>
              <a:rPr sz="1200" spc="-50" dirty="0"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55942" y="7520558"/>
            <a:ext cx="6393815" cy="854710"/>
          </a:xfrm>
          <a:custGeom>
            <a:avLst/>
            <a:gdLst/>
            <a:ahLst/>
            <a:cxnLst/>
            <a:rect l="l" t="t" r="r" b="b"/>
            <a:pathLst>
              <a:path w="6393815" h="854709">
                <a:moveTo>
                  <a:pt x="6393815" y="425513"/>
                </a:moveTo>
                <a:lnTo>
                  <a:pt x="0" y="425513"/>
                </a:lnTo>
                <a:lnTo>
                  <a:pt x="0" y="641731"/>
                </a:lnTo>
                <a:lnTo>
                  <a:pt x="0" y="854456"/>
                </a:lnTo>
                <a:lnTo>
                  <a:pt x="6393815" y="854456"/>
                </a:lnTo>
                <a:lnTo>
                  <a:pt x="6393815" y="641731"/>
                </a:lnTo>
                <a:lnTo>
                  <a:pt x="6393815" y="425513"/>
                </a:lnTo>
                <a:close/>
              </a:path>
              <a:path w="6393815" h="854709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764026" y="7893811"/>
            <a:ext cx="180784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Writing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essay</a:t>
            </a:r>
            <a:r>
              <a:rPr sz="1200" spc="-10" dirty="0">
                <a:latin typeface="Calibri"/>
                <a:cs typeface="Calibri"/>
              </a:rPr>
              <a:t> manually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spell-checker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55942" y="8375015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899"/>
                </a:lnTo>
                <a:lnTo>
                  <a:pt x="6393815" y="21589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62292" y="7684261"/>
            <a:ext cx="322008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26.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plagiarism?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citation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Summarizing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article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citation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55942" y="8590915"/>
            <a:ext cx="6393815" cy="854710"/>
          </a:xfrm>
          <a:custGeom>
            <a:avLst/>
            <a:gdLst/>
            <a:ahLst/>
            <a:cxnLst/>
            <a:rect l="l" t="t" r="r" b="b"/>
            <a:pathLst>
              <a:path w="6393815" h="854709">
                <a:moveTo>
                  <a:pt x="6393815" y="425513"/>
                </a:moveTo>
                <a:lnTo>
                  <a:pt x="0" y="425513"/>
                </a:lnTo>
                <a:lnTo>
                  <a:pt x="0" y="641667"/>
                </a:lnTo>
                <a:lnTo>
                  <a:pt x="0" y="854392"/>
                </a:lnTo>
                <a:lnTo>
                  <a:pt x="6393815" y="854392"/>
                </a:lnTo>
                <a:lnTo>
                  <a:pt x="6393815" y="641731"/>
                </a:lnTo>
                <a:lnTo>
                  <a:pt x="6393815" y="425513"/>
                </a:lnTo>
                <a:close/>
              </a:path>
              <a:path w="6393815" h="854709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764026" y="8963914"/>
            <a:ext cx="1216025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Supervised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Semi-Supervised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55942" y="9445307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4"/>
                </a:lnTo>
                <a:lnTo>
                  <a:pt x="6393815" y="212724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62292" y="8754744"/>
            <a:ext cx="3164205" cy="8801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27.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Unsupervised</a:t>
            </a:r>
            <a:endParaRPr sz="1200">
              <a:latin typeface="Calibri"/>
              <a:cs typeface="Calibri"/>
            </a:endParaRPr>
          </a:p>
          <a:p>
            <a:pPr marL="12700" marR="160020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Reinforcement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Unsupervised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55942" y="9658032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899"/>
                </a:lnTo>
                <a:lnTo>
                  <a:pt x="6393815" y="21589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137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942" y="457263"/>
            <a:ext cx="6393815" cy="213360"/>
          </a:xfrm>
          <a:custGeom>
            <a:avLst/>
            <a:gdLst/>
            <a:ahLst/>
            <a:cxnLst/>
            <a:rect l="l" t="t" r="r" b="b"/>
            <a:pathLst>
              <a:path w="6393815" h="213359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2292" y="438531"/>
            <a:ext cx="333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28.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disadvantage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5942" y="670305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64026" y="618236"/>
            <a:ext cx="154114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efficiency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</a:t>
            </a:r>
            <a:r>
              <a:rPr sz="1200" spc="-20" dirty="0">
                <a:latin typeface="Calibri"/>
                <a:cs typeface="Calibri"/>
              </a:rPr>
              <a:t> usage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5942" y="1098930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2292" y="618236"/>
            <a:ext cx="1804670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originality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Faster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creation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originality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5942" y="1314830"/>
            <a:ext cx="6393815" cy="854710"/>
          </a:xfrm>
          <a:custGeom>
            <a:avLst/>
            <a:gdLst/>
            <a:ahLst/>
            <a:cxnLst/>
            <a:rect l="l" t="t" r="r" b="b"/>
            <a:pathLst>
              <a:path w="6393815" h="854710">
                <a:moveTo>
                  <a:pt x="6393815" y="0"/>
                </a:moveTo>
                <a:lnTo>
                  <a:pt x="0" y="0"/>
                </a:lnTo>
                <a:lnTo>
                  <a:pt x="0" y="212661"/>
                </a:lnTo>
                <a:lnTo>
                  <a:pt x="0" y="425704"/>
                </a:lnTo>
                <a:lnTo>
                  <a:pt x="0" y="641604"/>
                </a:lnTo>
                <a:lnTo>
                  <a:pt x="0" y="854329"/>
                </a:lnTo>
                <a:lnTo>
                  <a:pt x="6393815" y="854329"/>
                </a:lnTo>
                <a:lnTo>
                  <a:pt x="6393815" y="641604"/>
                </a:lnTo>
                <a:lnTo>
                  <a:pt x="6393815" y="425704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64026" y="1688464"/>
            <a:ext cx="145859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 </a:t>
            </a:r>
            <a:r>
              <a:rPr sz="1200" spc="-10" dirty="0">
                <a:latin typeface="Calibri"/>
                <a:cs typeface="Calibri"/>
              </a:rPr>
              <a:t>images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queries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5942" y="2169160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62292" y="1478914"/>
            <a:ext cx="245364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29.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purpose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API?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chatbots</a:t>
            </a:r>
            <a:endParaRPr sz="1200">
              <a:latin typeface="Calibri"/>
              <a:cs typeface="Calibri"/>
            </a:endParaRPr>
          </a:p>
          <a:p>
            <a:pPr marL="12700" marR="64325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files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chatbots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5942" y="2381884"/>
            <a:ext cx="6393815" cy="857885"/>
          </a:xfrm>
          <a:custGeom>
            <a:avLst/>
            <a:gdLst/>
            <a:ahLst/>
            <a:cxnLst/>
            <a:rect l="l" t="t" r="r" b="b"/>
            <a:pathLst>
              <a:path w="6393815" h="857885">
                <a:moveTo>
                  <a:pt x="6393815" y="429006"/>
                </a:moveTo>
                <a:lnTo>
                  <a:pt x="0" y="429006"/>
                </a:lnTo>
                <a:lnTo>
                  <a:pt x="0" y="644906"/>
                </a:lnTo>
                <a:lnTo>
                  <a:pt x="0" y="857631"/>
                </a:lnTo>
                <a:lnTo>
                  <a:pt x="6393815" y="857631"/>
                </a:lnTo>
                <a:lnTo>
                  <a:pt x="6393815" y="644906"/>
                </a:lnTo>
                <a:lnTo>
                  <a:pt x="6393815" y="429006"/>
                </a:lnTo>
                <a:close/>
              </a:path>
              <a:path w="6393815" h="857885">
                <a:moveTo>
                  <a:pt x="6393815" y="0"/>
                </a:moveTo>
                <a:lnTo>
                  <a:pt x="0" y="0"/>
                </a:lnTo>
                <a:lnTo>
                  <a:pt x="0" y="215849"/>
                </a:lnTo>
                <a:lnTo>
                  <a:pt x="0" y="428879"/>
                </a:lnTo>
                <a:lnTo>
                  <a:pt x="6393815" y="428879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764026" y="2758821"/>
            <a:ext cx="58356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 </a:t>
            </a:r>
            <a:r>
              <a:rPr sz="1200" spc="-10" dirty="0">
                <a:latin typeface="Calibri"/>
                <a:cs typeface="Calibri"/>
              </a:rPr>
              <a:t>LSTMs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 </a:t>
            </a:r>
            <a:r>
              <a:rPr sz="1200" spc="-20" dirty="0">
                <a:latin typeface="Calibri"/>
                <a:cs typeface="Calibri"/>
              </a:rPr>
              <a:t>GANs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5942" y="3239516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2292" y="2549271"/>
            <a:ext cx="2948305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30.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recognition?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CNNs</a:t>
            </a:r>
            <a:endParaRPr sz="1200">
              <a:latin typeface="Calibri"/>
              <a:cs typeface="Calibri"/>
            </a:endParaRPr>
          </a:p>
          <a:p>
            <a:pPr marL="12700" marR="1885314">
              <a:lnSpc>
                <a:spcPct val="1161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CNNs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5942" y="3452240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5836"/>
                </a:lnTo>
                <a:lnTo>
                  <a:pt x="0" y="428879"/>
                </a:lnTo>
                <a:lnTo>
                  <a:pt x="6393815" y="428879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2292" y="3649344"/>
            <a:ext cx="35185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31.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major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media?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5942" y="3881119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62292" y="3829049"/>
            <a:ext cx="256540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Overproduction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requirements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06445" y="3829049"/>
            <a:ext cx="279908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deepfakes</a:t>
            </a:r>
            <a:endParaRPr sz="1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Slower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speeds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5942" y="4309744"/>
            <a:ext cx="6393815" cy="641985"/>
          </a:xfrm>
          <a:custGeom>
            <a:avLst/>
            <a:gdLst/>
            <a:ahLst/>
            <a:cxnLst/>
            <a:rect l="l" t="t" r="r" b="b"/>
            <a:pathLst>
              <a:path w="6393815" h="64198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561"/>
                </a:lnTo>
                <a:lnTo>
                  <a:pt x="0" y="641604"/>
                </a:lnTo>
                <a:lnTo>
                  <a:pt x="6393815" y="641604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62292" y="4290695"/>
            <a:ext cx="3792854" cy="637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deepfakes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32.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</a:t>
            </a:r>
            <a:r>
              <a:rPr sz="1200" spc="-10" dirty="0">
                <a:latin typeface="Calibri"/>
                <a:cs typeface="Calibri"/>
              </a:rPr>
              <a:t> modification?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55942" y="4951348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306445" y="4902453"/>
            <a:ext cx="213296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 Neural Style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Transfer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55942" y="5379973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62292" y="4902453"/>
            <a:ext cx="134239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Deepfake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Logistic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Regression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Deepfake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55942" y="5592698"/>
            <a:ext cx="6393815" cy="857885"/>
          </a:xfrm>
          <a:custGeom>
            <a:avLst/>
            <a:gdLst/>
            <a:ahLst/>
            <a:cxnLst/>
            <a:rect l="l" t="t" r="r" b="b"/>
            <a:pathLst>
              <a:path w="6393815" h="857885">
                <a:moveTo>
                  <a:pt x="6393815" y="215963"/>
                </a:moveTo>
                <a:lnTo>
                  <a:pt x="0" y="215963"/>
                </a:lnTo>
                <a:lnTo>
                  <a:pt x="0" y="429006"/>
                </a:lnTo>
                <a:lnTo>
                  <a:pt x="0" y="641731"/>
                </a:lnTo>
                <a:lnTo>
                  <a:pt x="0" y="857631"/>
                </a:lnTo>
                <a:lnTo>
                  <a:pt x="6393815" y="857631"/>
                </a:lnTo>
                <a:lnTo>
                  <a:pt x="6393815" y="641731"/>
                </a:lnTo>
                <a:lnTo>
                  <a:pt x="6393815" y="429006"/>
                </a:lnTo>
                <a:lnTo>
                  <a:pt x="6393815" y="215963"/>
                </a:lnTo>
                <a:close/>
              </a:path>
              <a:path w="6393815" h="85788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62292" y="5760084"/>
            <a:ext cx="3189605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33.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education?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 </a:t>
            </a:r>
            <a:r>
              <a:rPr sz="1200" spc="-10" dirty="0">
                <a:latin typeface="Calibri"/>
                <a:cs typeface="Calibri"/>
              </a:rPr>
              <a:t>personalized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 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plagiarism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64026" y="5972809"/>
            <a:ext cx="186182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replaces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teachers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</a:t>
            </a:r>
            <a:r>
              <a:rPr sz="1200" spc="-20" dirty="0">
                <a:latin typeface="Calibri"/>
                <a:cs typeface="Calibri"/>
              </a:rPr>
              <a:t> usage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5942" y="6450329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62292" y="6431279"/>
            <a:ext cx="35293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 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10" dirty="0">
                <a:latin typeface="Calibri"/>
                <a:cs typeface="Calibri"/>
              </a:rPr>
              <a:t> personalized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 </a:t>
            </a:r>
            <a:r>
              <a:rPr sz="1200" spc="-10" dirty="0">
                <a:latin typeface="Calibri"/>
                <a:cs typeface="Calibri"/>
              </a:rPr>
              <a:t>content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55942" y="6663054"/>
            <a:ext cx="6393815" cy="857885"/>
          </a:xfrm>
          <a:custGeom>
            <a:avLst/>
            <a:gdLst/>
            <a:ahLst/>
            <a:cxnLst/>
            <a:rect l="l" t="t" r="r" b="b"/>
            <a:pathLst>
              <a:path w="6393815" h="857884">
                <a:moveTo>
                  <a:pt x="6393815" y="0"/>
                </a:moveTo>
                <a:lnTo>
                  <a:pt x="0" y="0"/>
                </a:lnTo>
                <a:lnTo>
                  <a:pt x="0" y="212674"/>
                </a:lnTo>
                <a:lnTo>
                  <a:pt x="0" y="428879"/>
                </a:lnTo>
                <a:lnTo>
                  <a:pt x="0" y="641604"/>
                </a:lnTo>
                <a:lnTo>
                  <a:pt x="0" y="857504"/>
                </a:lnTo>
                <a:lnTo>
                  <a:pt x="6393815" y="857504"/>
                </a:lnTo>
                <a:lnTo>
                  <a:pt x="6393815" y="641604"/>
                </a:lnTo>
                <a:lnTo>
                  <a:pt x="6393815" y="428879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764026" y="7043039"/>
            <a:ext cx="67945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Tableau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AutoML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55942" y="7520558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62292" y="6823455"/>
            <a:ext cx="3110230" cy="8864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34.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copy?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ChatGPT</a:t>
            </a:r>
            <a:endParaRPr sz="1200">
              <a:latin typeface="Calibri"/>
              <a:cs typeface="Calibri"/>
            </a:endParaRPr>
          </a:p>
          <a:p>
            <a:pPr marL="12700" marR="18592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Microsoft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Excel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ChatGPT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55942" y="7733283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62292" y="7714233"/>
            <a:ext cx="4550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35.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55942" y="7946072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6217"/>
                </a:lnTo>
                <a:lnTo>
                  <a:pt x="0" y="428942"/>
                </a:lnTo>
                <a:lnTo>
                  <a:pt x="6393815" y="428942"/>
                </a:lnTo>
                <a:lnTo>
                  <a:pt x="6393815" y="216217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764026" y="7893811"/>
            <a:ext cx="1892300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Slow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 processing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opportunities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55942" y="8375015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899"/>
                </a:lnTo>
                <a:lnTo>
                  <a:pt x="6393815" y="21589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62292" y="7893811"/>
            <a:ext cx="211899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hiring</a:t>
            </a:r>
            <a:r>
              <a:rPr sz="1200" spc="-10" dirty="0">
                <a:latin typeface="Calibri"/>
                <a:cs typeface="Calibri"/>
              </a:rPr>
              <a:t> decisions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hiring</a:t>
            </a:r>
            <a:r>
              <a:rPr sz="1200" spc="-20" dirty="0">
                <a:latin typeface="Calibri"/>
                <a:cs typeface="Calibri"/>
              </a:rPr>
              <a:t> costs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55942" y="8590915"/>
            <a:ext cx="6393815" cy="1067435"/>
          </a:xfrm>
          <a:custGeom>
            <a:avLst/>
            <a:gdLst/>
            <a:ahLst/>
            <a:cxnLst/>
            <a:rect l="l" t="t" r="r" b="b"/>
            <a:pathLst>
              <a:path w="6393815" h="1067434">
                <a:moveTo>
                  <a:pt x="6393815" y="425513"/>
                </a:moveTo>
                <a:lnTo>
                  <a:pt x="0" y="425513"/>
                </a:lnTo>
                <a:lnTo>
                  <a:pt x="0" y="641667"/>
                </a:lnTo>
                <a:lnTo>
                  <a:pt x="0" y="854392"/>
                </a:lnTo>
                <a:lnTo>
                  <a:pt x="0" y="1067117"/>
                </a:lnTo>
                <a:lnTo>
                  <a:pt x="6393815" y="1067117"/>
                </a:lnTo>
                <a:lnTo>
                  <a:pt x="6393815" y="854392"/>
                </a:lnTo>
                <a:lnTo>
                  <a:pt x="6393815" y="641731"/>
                </a:lnTo>
                <a:lnTo>
                  <a:pt x="6393815" y="425513"/>
                </a:lnTo>
                <a:close/>
              </a:path>
              <a:path w="6393815" h="1067434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62292" y="8754744"/>
            <a:ext cx="5887720" cy="8801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36.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effectively?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transformers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translating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binary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code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  <a:tabLst>
                <a:tab pos="3214370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manually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tagging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relying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responses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transformers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55942" y="9658032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899"/>
                </a:lnTo>
                <a:lnTo>
                  <a:pt x="6393815" y="21589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138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942" y="457263"/>
            <a:ext cx="6393815" cy="641985"/>
          </a:xfrm>
          <a:custGeom>
            <a:avLst/>
            <a:gdLst/>
            <a:ahLst/>
            <a:cxnLst/>
            <a:rect l="l" t="t" r="r" b="b"/>
            <a:pathLst>
              <a:path w="6393815" h="641985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0" y="641667"/>
                </a:lnTo>
                <a:lnTo>
                  <a:pt x="6393815" y="641667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64026" y="618236"/>
            <a:ext cx="86995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API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Canva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5942" y="1098930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2292" y="408686"/>
            <a:ext cx="3052445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37.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voiceovers?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Voicebox</a:t>
            </a:r>
            <a:endParaRPr sz="1200">
              <a:latin typeface="Calibri"/>
              <a:cs typeface="Calibri"/>
            </a:endParaRPr>
          </a:p>
          <a:p>
            <a:pPr marL="12700" marR="176847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Codex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Voicebox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5942" y="1314830"/>
            <a:ext cx="6393815" cy="2995295"/>
          </a:xfrm>
          <a:custGeom>
            <a:avLst/>
            <a:gdLst/>
            <a:ahLst/>
            <a:cxnLst/>
            <a:rect l="l" t="t" r="r" b="b"/>
            <a:pathLst>
              <a:path w="6393815" h="2995295">
                <a:moveTo>
                  <a:pt x="6393815" y="1496060"/>
                </a:moveTo>
                <a:lnTo>
                  <a:pt x="0" y="1496060"/>
                </a:lnTo>
                <a:lnTo>
                  <a:pt x="0" y="1711960"/>
                </a:lnTo>
                <a:lnTo>
                  <a:pt x="0" y="1924685"/>
                </a:lnTo>
                <a:lnTo>
                  <a:pt x="0" y="2994914"/>
                </a:lnTo>
                <a:lnTo>
                  <a:pt x="6393815" y="2994914"/>
                </a:lnTo>
                <a:lnTo>
                  <a:pt x="6393815" y="1711960"/>
                </a:lnTo>
                <a:lnTo>
                  <a:pt x="6393815" y="1496060"/>
                </a:lnTo>
                <a:close/>
              </a:path>
              <a:path w="6393815" h="2995295">
                <a:moveTo>
                  <a:pt x="6393815" y="0"/>
                </a:moveTo>
                <a:lnTo>
                  <a:pt x="0" y="0"/>
                </a:lnTo>
                <a:lnTo>
                  <a:pt x="0" y="212661"/>
                </a:lnTo>
                <a:lnTo>
                  <a:pt x="0" y="212725"/>
                </a:lnTo>
                <a:lnTo>
                  <a:pt x="0" y="1495933"/>
                </a:lnTo>
                <a:lnTo>
                  <a:pt x="6393815" y="1495933"/>
                </a:lnTo>
                <a:lnTo>
                  <a:pt x="6393815" y="212661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2292" y="1478914"/>
            <a:ext cx="5382895" cy="280733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36854" indent="-224154">
              <a:lnSpc>
                <a:spcPct val="100000"/>
              </a:lnSpc>
              <a:spcBef>
                <a:spcPts val="335"/>
              </a:spcBef>
              <a:buAutoNum type="arabicPeriod" startAt="38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companies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10" dirty="0">
                <a:latin typeface="Calibri"/>
                <a:cs typeface="Calibri"/>
              </a:rPr>
              <a:t> information?</a:t>
            </a:r>
            <a:endParaRPr sz="1200">
              <a:latin typeface="Calibri"/>
              <a:cs typeface="Calibri"/>
            </a:endParaRPr>
          </a:p>
          <a:p>
            <a:pPr marL="1670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67005" algn="l"/>
              </a:tabLst>
            </a:pPr>
            <a:r>
              <a:rPr sz="1200" spc="-10" dirty="0">
                <a:latin typeface="Calibri"/>
                <a:cs typeface="Calibri"/>
              </a:rPr>
              <a:t>Implement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verification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systems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Limit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</a:t>
            </a:r>
            <a:endParaRPr sz="1200">
              <a:latin typeface="Calibri"/>
              <a:cs typeface="Calibri"/>
            </a:endParaRPr>
          </a:p>
          <a:p>
            <a:pPr marL="15811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58115" algn="l"/>
              </a:tabLst>
            </a:pPr>
            <a:r>
              <a:rPr sz="1200" dirty="0">
                <a:latin typeface="Calibri"/>
                <a:cs typeface="Calibri"/>
              </a:rPr>
              <a:t>Disable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usage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Stop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 a) </a:t>
            </a:r>
            <a:r>
              <a:rPr sz="1200" spc="-10" dirty="0">
                <a:latin typeface="Calibri"/>
                <a:cs typeface="Calibri"/>
              </a:rPr>
              <a:t>Implement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10" dirty="0">
                <a:latin typeface="Calibri"/>
                <a:cs typeface="Calibri"/>
              </a:rPr>
              <a:t> verification systems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buAutoNum type="arabicPeriod" startAt="39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multimodal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to?</a:t>
            </a:r>
            <a:endParaRPr sz="1200">
              <a:latin typeface="Calibri"/>
              <a:cs typeface="Calibri"/>
            </a:endParaRPr>
          </a:p>
          <a:p>
            <a:pPr marL="1670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67005" algn="l"/>
              </a:tabLst>
            </a:pP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(text,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audio)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58115" lvl="1" indent="-145415">
              <a:lnSpc>
                <a:spcPct val="100000"/>
              </a:lnSpc>
              <a:spcBef>
                <a:spcPts val="265"/>
              </a:spcBef>
              <a:buAutoNum type="alphaLcParenR"/>
              <a:tabLst>
                <a:tab pos="158115" algn="l"/>
              </a:tabLst>
            </a:pP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(text,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audio)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5942" y="4309744"/>
            <a:ext cx="6393815" cy="854710"/>
          </a:xfrm>
          <a:custGeom>
            <a:avLst/>
            <a:gdLst/>
            <a:ahLst/>
            <a:cxnLst/>
            <a:rect l="l" t="t" r="r" b="b"/>
            <a:pathLst>
              <a:path w="6393815" h="85471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561"/>
                </a:lnTo>
                <a:lnTo>
                  <a:pt x="0" y="641604"/>
                </a:lnTo>
                <a:lnTo>
                  <a:pt x="0" y="854329"/>
                </a:lnTo>
                <a:lnTo>
                  <a:pt x="6393815" y="854329"/>
                </a:lnTo>
                <a:lnTo>
                  <a:pt x="6393815" y="641604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64026" y="4689728"/>
            <a:ext cx="139319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5942" y="5164073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62292" y="4470146"/>
            <a:ext cx="3195955" cy="8832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40.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LLaMA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NLP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tasks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Self-driving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cars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NLP</a:t>
            </a:r>
            <a:r>
              <a:rPr sz="1200" spc="-20" dirty="0">
                <a:latin typeface="Calibri"/>
                <a:cs typeface="Calibri"/>
              </a:rPr>
              <a:t> tasks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5942" y="5379973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2292" y="5573648"/>
            <a:ext cx="37541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41.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transparency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5942" y="5808662"/>
            <a:ext cx="6393815" cy="426084"/>
          </a:xfrm>
          <a:custGeom>
            <a:avLst/>
            <a:gdLst/>
            <a:ahLst/>
            <a:cxnLst/>
            <a:rect l="l" t="t" r="r" b="b"/>
            <a:pathLst>
              <a:path w="6393815" h="426085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5767"/>
                </a:lnTo>
                <a:lnTo>
                  <a:pt x="6393815" y="425767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764026" y="5760084"/>
            <a:ext cx="303149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slower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5942" y="6234429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2292" y="5760084"/>
            <a:ext cx="315087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accountability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credibility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texts </a:t>
            </a:r>
            <a:r>
              <a:rPr sz="1200" dirty="0">
                <a:latin typeface="Calibri"/>
                <a:cs typeface="Calibri"/>
              </a:rPr>
              <a:t>Answer: a) 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accountability</a:t>
            </a:r>
            <a:r>
              <a:rPr sz="1200" dirty="0">
                <a:latin typeface="Calibri"/>
                <a:cs typeface="Calibri"/>
              </a:rPr>
              <a:t> 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credibility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5942" y="6450329"/>
            <a:ext cx="6393815" cy="425450"/>
          </a:xfrm>
          <a:custGeom>
            <a:avLst/>
            <a:gdLst/>
            <a:ahLst/>
            <a:cxnLst/>
            <a:rect l="l" t="t" r="r" b="b"/>
            <a:pathLst>
              <a:path w="6393815" h="42545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62292" y="6644005"/>
            <a:ext cx="34810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42.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5942" y="6875729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6204"/>
                </a:lnTo>
                <a:lnTo>
                  <a:pt x="0" y="428929"/>
                </a:lnTo>
                <a:lnTo>
                  <a:pt x="6393815" y="428929"/>
                </a:lnTo>
                <a:lnTo>
                  <a:pt x="6393815" y="216204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764026" y="6823455"/>
            <a:ext cx="247967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checking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only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compression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5942" y="7304658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62292" y="6823455"/>
            <a:ext cx="222821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AI-based</a:t>
            </a:r>
            <a:r>
              <a:rPr sz="1200" spc="-10" dirty="0">
                <a:latin typeface="Calibri"/>
                <a:cs typeface="Calibri"/>
              </a:rPr>
              <a:t> detection </a:t>
            </a:r>
            <a:r>
              <a:rPr sz="1200" spc="-20" dirty="0">
                <a:latin typeface="Calibri"/>
                <a:cs typeface="Calibri"/>
              </a:rPr>
              <a:t>tools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AI-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tools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5942" y="7520558"/>
            <a:ext cx="6393815" cy="425450"/>
          </a:xfrm>
          <a:custGeom>
            <a:avLst/>
            <a:gdLst/>
            <a:ahLst/>
            <a:cxnLst/>
            <a:rect l="l" t="t" r="r" b="b"/>
            <a:pathLst>
              <a:path w="6393815" h="42545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62292" y="7714233"/>
            <a:ext cx="3519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43.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5942" y="7946072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6217"/>
                </a:lnTo>
                <a:lnTo>
                  <a:pt x="0" y="428942"/>
                </a:lnTo>
                <a:lnTo>
                  <a:pt x="6393815" y="428942"/>
                </a:lnTo>
                <a:lnTo>
                  <a:pt x="6393815" y="216217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764026" y="7893811"/>
            <a:ext cx="306768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decrease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model’s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computational </a:t>
            </a:r>
            <a:r>
              <a:rPr sz="1200" spc="-20" dirty="0">
                <a:latin typeface="Calibri"/>
                <a:cs typeface="Calibri"/>
              </a:rPr>
              <a:t>power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55942" y="8375015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899"/>
                </a:lnTo>
                <a:lnTo>
                  <a:pt x="6393815" y="21589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62292" y="7893811"/>
            <a:ext cx="301053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slower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5942" y="8590915"/>
            <a:ext cx="6393815" cy="425450"/>
          </a:xfrm>
          <a:custGeom>
            <a:avLst/>
            <a:gdLst/>
            <a:ahLst/>
            <a:cxnLst/>
            <a:rect l="l" t="t" r="r" b="b"/>
            <a:pathLst>
              <a:path w="6393815" h="42545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62292" y="8784590"/>
            <a:ext cx="3863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44.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55942" y="9016428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6154"/>
                </a:lnTo>
                <a:lnTo>
                  <a:pt x="0" y="428879"/>
                </a:lnTo>
                <a:lnTo>
                  <a:pt x="6393815" y="428879"/>
                </a:lnTo>
                <a:lnTo>
                  <a:pt x="6393815" y="216217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764026" y="8963914"/>
            <a:ext cx="2803525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Eliminates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employees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internet’s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speed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55942" y="9445307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4"/>
                </a:lnTo>
                <a:lnTo>
                  <a:pt x="6393815" y="212724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62292" y="8963914"/>
            <a:ext cx="3044190" cy="67119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Faster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hardware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costs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Faster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55942" y="9658032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899"/>
                </a:lnTo>
                <a:lnTo>
                  <a:pt x="6393815" y="21589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139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942" y="457263"/>
            <a:ext cx="6393815" cy="3211195"/>
          </a:xfrm>
          <a:custGeom>
            <a:avLst/>
            <a:gdLst/>
            <a:ahLst/>
            <a:cxnLst/>
            <a:rect l="l" t="t" r="r" b="b"/>
            <a:pathLst>
              <a:path w="6393815" h="3211195">
                <a:moveTo>
                  <a:pt x="6393815" y="2353627"/>
                </a:moveTo>
                <a:lnTo>
                  <a:pt x="0" y="2353627"/>
                </a:lnTo>
                <a:lnTo>
                  <a:pt x="0" y="2569527"/>
                </a:lnTo>
                <a:lnTo>
                  <a:pt x="0" y="2782252"/>
                </a:lnTo>
                <a:lnTo>
                  <a:pt x="0" y="2994977"/>
                </a:lnTo>
                <a:lnTo>
                  <a:pt x="0" y="3210877"/>
                </a:lnTo>
                <a:lnTo>
                  <a:pt x="6393815" y="3210877"/>
                </a:lnTo>
                <a:lnTo>
                  <a:pt x="6393815" y="2994977"/>
                </a:lnTo>
                <a:lnTo>
                  <a:pt x="6393815" y="2782252"/>
                </a:lnTo>
                <a:lnTo>
                  <a:pt x="6393815" y="2569527"/>
                </a:lnTo>
                <a:lnTo>
                  <a:pt x="6393815" y="2353627"/>
                </a:lnTo>
                <a:close/>
              </a:path>
              <a:path w="6393815" h="3211195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0" y="2353500"/>
                </a:lnTo>
                <a:lnTo>
                  <a:pt x="6393815" y="2353500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2292" y="408686"/>
            <a:ext cx="4147820" cy="32327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36854" indent="-224154">
              <a:lnSpc>
                <a:spcPct val="100000"/>
              </a:lnSpc>
              <a:spcBef>
                <a:spcPts val="335"/>
              </a:spcBef>
              <a:buAutoNum type="arabicPeriod" startAt="45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10" dirty="0">
                <a:latin typeface="Calibri"/>
                <a:cs typeface="Calibri"/>
              </a:rPr>
              <a:t> customer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service?</a:t>
            </a:r>
            <a:endParaRPr sz="1200">
              <a:latin typeface="Calibri"/>
              <a:cs typeface="Calibri"/>
            </a:endParaRPr>
          </a:p>
          <a:p>
            <a:pPr marL="1670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67005" algn="l"/>
              </a:tabLst>
            </a:pP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10" dirty="0">
                <a:latin typeface="Calibri"/>
                <a:cs typeface="Calibri"/>
              </a:rPr>
              <a:t> AI-</a:t>
            </a:r>
            <a:r>
              <a:rPr sz="1200" dirty="0">
                <a:latin typeface="Calibri"/>
                <a:cs typeface="Calibri"/>
              </a:rPr>
              <a:t>powered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chatbots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responses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eliminating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teams</a:t>
            </a:r>
            <a:endParaRPr sz="1200">
              <a:latin typeface="Calibri"/>
              <a:cs typeface="Calibri"/>
            </a:endParaRPr>
          </a:p>
          <a:p>
            <a:pPr marL="15811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58115" algn="l"/>
              </a:tabLst>
            </a:pP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times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AI-powered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chatbots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responses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buAutoNum type="arabicPeriod" startAt="46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plagiarism?</a:t>
            </a:r>
            <a:endParaRPr sz="1200">
              <a:latin typeface="Calibri"/>
              <a:cs typeface="Calibri"/>
            </a:endParaRPr>
          </a:p>
          <a:p>
            <a:pPr marL="1670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67005" algn="l"/>
              </a:tabLst>
            </a:pP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attribution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Writing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essays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hand</a:t>
            </a:r>
            <a:endParaRPr sz="1200">
              <a:latin typeface="Calibri"/>
              <a:cs typeface="Calibri"/>
            </a:endParaRPr>
          </a:p>
          <a:p>
            <a:pPr marL="158115" lvl="1" indent="-145415">
              <a:lnSpc>
                <a:spcPct val="100000"/>
              </a:lnSpc>
              <a:spcBef>
                <a:spcPts val="265"/>
              </a:spcBef>
              <a:buAutoNum type="alphaLcParenR"/>
              <a:tabLst>
                <a:tab pos="158115" algn="l"/>
              </a:tabLst>
            </a:pP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calculator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problems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Watching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tutorials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attribution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47.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human-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conversations?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5942" y="3668077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64026" y="3619499"/>
            <a:ext cx="67627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Canva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Tableau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5942" y="4097020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2292" y="3619499"/>
            <a:ext cx="137287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Claude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3.5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Microsoft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Excel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Claude</a:t>
            </a:r>
            <a:r>
              <a:rPr sz="1200" spc="-25" dirty="0">
                <a:latin typeface="Calibri"/>
                <a:cs typeface="Calibri"/>
              </a:rPr>
              <a:t> 3.5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5942" y="4309744"/>
            <a:ext cx="6393815" cy="1924685"/>
          </a:xfrm>
          <a:custGeom>
            <a:avLst/>
            <a:gdLst/>
            <a:ahLst/>
            <a:cxnLst/>
            <a:rect l="l" t="t" r="r" b="b"/>
            <a:pathLst>
              <a:path w="6393815" h="1924685">
                <a:moveTo>
                  <a:pt x="6393815" y="1498917"/>
                </a:moveTo>
                <a:lnTo>
                  <a:pt x="0" y="1498917"/>
                </a:lnTo>
                <a:lnTo>
                  <a:pt x="0" y="1711960"/>
                </a:lnTo>
                <a:lnTo>
                  <a:pt x="0" y="1924685"/>
                </a:lnTo>
                <a:lnTo>
                  <a:pt x="6393815" y="1924685"/>
                </a:lnTo>
                <a:lnTo>
                  <a:pt x="6393815" y="1711960"/>
                </a:lnTo>
                <a:lnTo>
                  <a:pt x="6393815" y="1498917"/>
                </a:lnTo>
                <a:close/>
              </a:path>
              <a:path w="6393815" h="192468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561"/>
                </a:lnTo>
                <a:lnTo>
                  <a:pt x="0" y="1498854"/>
                </a:lnTo>
                <a:lnTo>
                  <a:pt x="6393815" y="1498854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62292" y="4470146"/>
            <a:ext cx="4344035" cy="17411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36854" indent="-224154">
              <a:lnSpc>
                <a:spcPct val="100000"/>
              </a:lnSpc>
              <a:spcBef>
                <a:spcPts val="360"/>
              </a:spcBef>
              <a:buAutoNum type="arabicPeriod" startAt="48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workplace?</a:t>
            </a:r>
            <a:endParaRPr sz="1200">
              <a:latin typeface="Calibri"/>
              <a:cs typeface="Calibri"/>
            </a:endParaRPr>
          </a:p>
          <a:p>
            <a:pPr marL="167005" lvl="1" indent="-15430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67005" algn="l"/>
              </a:tabLst>
            </a:pPr>
            <a:r>
              <a:rPr sz="1200" spc="-10" dirty="0">
                <a:latin typeface="Calibri"/>
                <a:cs typeface="Calibri"/>
              </a:rPr>
              <a:t>Implement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guidelines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transparency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policies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Ban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AI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tools</a:t>
            </a:r>
            <a:endParaRPr sz="1200">
              <a:latin typeface="Calibri"/>
              <a:cs typeface="Calibri"/>
            </a:endParaRPr>
          </a:p>
          <a:p>
            <a:pPr marL="15811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58115" algn="l"/>
              </a:tabLst>
            </a:pP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</a:t>
            </a:r>
            <a:endParaRPr sz="1200">
              <a:latin typeface="Calibri"/>
              <a:cs typeface="Calibri"/>
            </a:endParaRPr>
          </a:p>
          <a:p>
            <a:pPr marL="1733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Remove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guidelines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transparency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policies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49.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writing?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5942" y="6234429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764026" y="6182359"/>
            <a:ext cx="138620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Faster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reporting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writing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costs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5942" y="6663055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2292" y="6182359"/>
            <a:ext cx="2554605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misinformation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reader</a:t>
            </a:r>
            <a:r>
              <a:rPr sz="1200" spc="-10" dirty="0">
                <a:latin typeface="Calibri"/>
                <a:cs typeface="Calibri"/>
              </a:rPr>
              <a:t> engagement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5942" y="6875716"/>
            <a:ext cx="6393815" cy="216535"/>
          </a:xfrm>
          <a:custGeom>
            <a:avLst/>
            <a:gdLst/>
            <a:ahLst/>
            <a:cxnLst/>
            <a:rect l="l" t="t" r="r" b="b"/>
            <a:pathLst>
              <a:path w="6393815" h="216534">
                <a:moveTo>
                  <a:pt x="6393815" y="0"/>
                </a:moveTo>
                <a:lnTo>
                  <a:pt x="0" y="0"/>
                </a:lnTo>
                <a:lnTo>
                  <a:pt x="0" y="216217"/>
                </a:lnTo>
                <a:lnTo>
                  <a:pt x="6393815" y="216217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2292" y="6856730"/>
            <a:ext cx="4157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50.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distinguished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10" dirty="0">
                <a:latin typeface="Calibri"/>
                <a:cs typeface="Calibri"/>
              </a:rPr>
              <a:t> ones?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5942" y="7091933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764026" y="7043039"/>
            <a:ext cx="203327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manually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Decreasing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screen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brightness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5942" y="7520558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62292" y="7043039"/>
            <a:ext cx="2436495" cy="6667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a) 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 software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software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5942" y="7733283"/>
            <a:ext cx="6393815" cy="2141220"/>
          </a:xfrm>
          <a:custGeom>
            <a:avLst/>
            <a:gdLst/>
            <a:ahLst/>
            <a:cxnLst/>
            <a:rect l="l" t="t" r="r" b="b"/>
            <a:pathLst>
              <a:path w="6393815" h="2141220">
                <a:moveTo>
                  <a:pt x="6393815" y="1283144"/>
                </a:moveTo>
                <a:lnTo>
                  <a:pt x="0" y="1283144"/>
                </a:lnTo>
                <a:lnTo>
                  <a:pt x="0" y="1499298"/>
                </a:lnTo>
                <a:lnTo>
                  <a:pt x="0" y="1712023"/>
                </a:lnTo>
                <a:lnTo>
                  <a:pt x="0" y="1924748"/>
                </a:lnTo>
                <a:lnTo>
                  <a:pt x="0" y="2140648"/>
                </a:lnTo>
                <a:lnTo>
                  <a:pt x="6393815" y="2140648"/>
                </a:lnTo>
                <a:lnTo>
                  <a:pt x="6393815" y="1924748"/>
                </a:lnTo>
                <a:lnTo>
                  <a:pt x="6393815" y="1712023"/>
                </a:lnTo>
                <a:lnTo>
                  <a:pt x="6393815" y="1499362"/>
                </a:lnTo>
                <a:lnTo>
                  <a:pt x="6393815" y="1283144"/>
                </a:lnTo>
                <a:close/>
              </a:path>
              <a:path w="6393815" h="2141220">
                <a:moveTo>
                  <a:pt x="6393815" y="212788"/>
                </a:moveTo>
                <a:lnTo>
                  <a:pt x="0" y="212788"/>
                </a:lnTo>
                <a:lnTo>
                  <a:pt x="0" y="429006"/>
                </a:lnTo>
                <a:lnTo>
                  <a:pt x="0" y="641731"/>
                </a:lnTo>
                <a:lnTo>
                  <a:pt x="0" y="857631"/>
                </a:lnTo>
                <a:lnTo>
                  <a:pt x="0" y="1070356"/>
                </a:lnTo>
                <a:lnTo>
                  <a:pt x="0" y="1283081"/>
                </a:lnTo>
                <a:lnTo>
                  <a:pt x="6393815" y="1283081"/>
                </a:lnTo>
                <a:lnTo>
                  <a:pt x="6393815" y="1070356"/>
                </a:lnTo>
                <a:lnTo>
                  <a:pt x="6393815" y="857631"/>
                </a:lnTo>
                <a:lnTo>
                  <a:pt x="6393815" y="641731"/>
                </a:lnTo>
                <a:lnTo>
                  <a:pt x="6393815" y="429006"/>
                </a:lnTo>
                <a:lnTo>
                  <a:pt x="6393815" y="212788"/>
                </a:lnTo>
                <a:close/>
              </a:path>
              <a:path w="6393815" h="214122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62292" y="7927085"/>
            <a:ext cx="6376670" cy="1920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Short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1.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work?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 marR="8255" algn="just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branch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artificial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intelligence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audio,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video,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(GANs)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Variational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Autoencoders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(VAEs).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These </a:t>
            </a:r>
            <a:r>
              <a:rPr sz="1200" dirty="0">
                <a:latin typeface="Calibri"/>
                <a:cs typeface="Calibri"/>
              </a:rPr>
              <a:t>models analyze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 new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samples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resemble 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 making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capable </a:t>
            </a:r>
            <a:r>
              <a:rPr sz="1200" spc="-25" dirty="0">
                <a:latin typeface="Calibri"/>
                <a:cs typeface="Calibri"/>
              </a:rPr>
              <a:t>of </a:t>
            </a:r>
            <a:r>
              <a:rPr sz="1200" dirty="0">
                <a:latin typeface="Calibri"/>
                <a:cs typeface="Calibri"/>
              </a:rPr>
              <a:t>creative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writing,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composition,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creation.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74675" y="10007600"/>
            <a:ext cx="6356350" cy="22225"/>
            <a:chOff x="574675" y="10007600"/>
            <a:chExt cx="6356350" cy="22225"/>
          </a:xfrm>
        </p:grpSpPr>
        <p:sp>
          <p:nvSpPr>
            <p:cNvPr id="23" name="object 23"/>
            <p:cNvSpPr/>
            <p:nvPr/>
          </p:nvSpPr>
          <p:spPr>
            <a:xfrm>
              <a:off x="574675" y="100075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27596" y="1001045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10010457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927596" y="10013632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4992" y="1002633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4992" y="10026332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140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7025" y="457263"/>
            <a:ext cx="6623050" cy="19246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5"/>
              </a:lnSpc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Discriminative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10" dirty="0">
                <a:latin typeface="Calibri"/>
                <a:cs typeface="Calibri"/>
              </a:rPr>
              <a:t> models?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marR="868044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distribution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while </a:t>
            </a: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distinguishing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samples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LLMs).</a:t>
            </a:r>
            <a:endParaRPr sz="1200">
              <a:latin typeface="Calibri"/>
              <a:cs typeface="Calibri"/>
            </a:endParaRPr>
          </a:p>
          <a:p>
            <a:pPr marL="247650" marR="542925" indent="-229235">
              <a:lnSpc>
                <a:spcPct val="116300"/>
              </a:lnSpc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predefined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Logistic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Regression,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SVM,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Trees).</a:t>
            </a:r>
            <a:endParaRPr sz="1200">
              <a:latin typeface="Calibri"/>
              <a:cs typeface="Calibri"/>
            </a:endParaRPr>
          </a:p>
          <a:p>
            <a:pPr marL="247650" marR="14414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whether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contains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not.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2517775"/>
            <a:ext cx="6356350" cy="19685"/>
            <a:chOff x="574675" y="2517775"/>
            <a:chExt cx="6356350" cy="19685"/>
          </a:xfrm>
        </p:grpSpPr>
        <p:sp>
          <p:nvSpPr>
            <p:cNvPr id="4" name="object 4"/>
            <p:cNvSpPr/>
            <p:nvPr/>
          </p:nvSpPr>
          <p:spPr>
            <a:xfrm>
              <a:off x="574675" y="25177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25184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251840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252158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25342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253428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27025" y="2597721"/>
            <a:ext cx="6623050" cy="171259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5"/>
              </a:lnSpc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Adversarial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(GANs)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function?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GANs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consisting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29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Generator: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samples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resemble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4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spc="-10" dirty="0">
                <a:latin typeface="Calibri"/>
                <a:cs typeface="Calibri"/>
              </a:rPr>
              <a:t>Discriminator: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differentiates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between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7650" marR="321310">
              <a:lnSpc>
                <a:spcPct val="1172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Generator </a:t>
            </a:r>
            <a:r>
              <a:rPr sz="1200" dirty="0">
                <a:latin typeface="Calibri"/>
                <a:cs typeface="Calibri"/>
              </a:rPr>
              <a:t>improves,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increasingly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outputs.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generation, </a:t>
            </a:r>
            <a:r>
              <a:rPr sz="1200" dirty="0">
                <a:latin typeface="Calibri"/>
                <a:cs typeface="Calibri"/>
              </a:rPr>
              <a:t>deepfakes,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style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transfer.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4675" y="4445000"/>
            <a:ext cx="6356350" cy="20320"/>
            <a:chOff x="574675" y="4445000"/>
            <a:chExt cx="6356350" cy="20320"/>
          </a:xfrm>
        </p:grpSpPr>
        <p:sp>
          <p:nvSpPr>
            <p:cNvPr id="12" name="object 12"/>
            <p:cNvSpPr/>
            <p:nvPr/>
          </p:nvSpPr>
          <p:spPr>
            <a:xfrm>
              <a:off x="574675" y="44449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444627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444626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444944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446214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446214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7025" y="4522470"/>
            <a:ext cx="6623050" cy="19278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 is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 </a:t>
            </a:r>
            <a:r>
              <a:rPr sz="1200" b="1" spc="-10" dirty="0">
                <a:latin typeface="Calibri"/>
                <a:cs typeface="Calibri"/>
              </a:rPr>
              <a:t>Variational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Autoencoder </a:t>
            </a:r>
            <a:r>
              <a:rPr sz="1200" b="1" dirty="0">
                <a:latin typeface="Calibri"/>
                <a:cs typeface="Calibri"/>
              </a:rPr>
              <a:t>(VAE),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 how is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 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marR="94170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Variational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Autoencoder</a:t>
            </a:r>
            <a:r>
              <a:rPr sz="1200" dirty="0">
                <a:latin typeface="Calibri"/>
                <a:cs typeface="Calibri"/>
              </a:rPr>
              <a:t> (VAE)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 </a:t>
            </a:r>
            <a:r>
              <a:rPr sz="1200" dirty="0">
                <a:latin typeface="Calibri"/>
                <a:cs typeface="Calibri"/>
              </a:rPr>
              <a:t>representations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efficiently.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consists</a:t>
            </a:r>
            <a:r>
              <a:rPr sz="1200" spc="-25" dirty="0">
                <a:latin typeface="Calibri"/>
                <a:cs typeface="Calibri"/>
              </a:rPr>
              <a:t> of: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spc="-10" dirty="0">
                <a:latin typeface="Calibri"/>
                <a:cs typeface="Calibri"/>
              </a:rPr>
              <a:t>Encoder: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Compresses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space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condensed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representation).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Decoder: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Reconstructs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original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space.</a:t>
            </a:r>
            <a:endParaRPr sz="1200">
              <a:latin typeface="Calibri"/>
              <a:cs typeface="Calibri"/>
            </a:endParaRPr>
          </a:p>
          <a:p>
            <a:pPr marL="247650" marR="292735" algn="just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Unlike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underlying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just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generating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synthesis,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anomaly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reconstruction.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4675" y="6584950"/>
            <a:ext cx="6356350" cy="20955"/>
            <a:chOff x="574675" y="6584950"/>
            <a:chExt cx="6356350" cy="20955"/>
          </a:xfrm>
        </p:grpSpPr>
        <p:sp>
          <p:nvSpPr>
            <p:cNvPr id="20" name="object 20"/>
            <p:cNvSpPr/>
            <p:nvPr/>
          </p:nvSpPr>
          <p:spPr>
            <a:xfrm>
              <a:off x="574675" y="65849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27596" y="65868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658685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27596" y="6590030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992" y="660272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660272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55942" y="6663055"/>
            <a:ext cx="6393815" cy="149923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Large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Language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(LLMs),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contribute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9050" marR="8890" algn="just">
              <a:lnSpc>
                <a:spcPct val="1172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Large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(LLMs)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massive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(NLP)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tasks.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human-like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translate languages,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answer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assist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writing.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GPT-4,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Gemini,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Claude</a:t>
            </a:r>
            <a:endParaRPr sz="1200">
              <a:latin typeface="Calibri"/>
              <a:cs typeface="Calibri"/>
            </a:endParaRPr>
          </a:p>
          <a:p>
            <a:pPr marL="19050" marR="14604" algn="just">
              <a:lnSpc>
                <a:spcPts val="168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3.5.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transformer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architectures,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enabling</a:t>
            </a:r>
            <a:r>
              <a:rPr sz="1200" spc="3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contextual relationships</a:t>
            </a:r>
            <a:r>
              <a:rPr sz="1200" dirty="0">
                <a:latin typeface="Calibri"/>
                <a:cs typeface="Calibri"/>
              </a:rPr>
              <a:t> 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 </a:t>
            </a:r>
            <a:r>
              <a:rPr sz="1200" spc="-10" dirty="0">
                <a:latin typeface="Calibri"/>
                <a:cs typeface="Calibri"/>
              </a:rPr>
              <a:t>efficiently.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74675" y="8296275"/>
            <a:ext cx="6356350" cy="21590"/>
            <a:chOff x="574675" y="8296275"/>
            <a:chExt cx="6356350" cy="21590"/>
          </a:xfrm>
        </p:grpSpPr>
        <p:sp>
          <p:nvSpPr>
            <p:cNvPr id="28" name="object 28"/>
            <p:cNvSpPr/>
            <p:nvPr/>
          </p:nvSpPr>
          <p:spPr>
            <a:xfrm>
              <a:off x="574675" y="82962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927596" y="82988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4992" y="829881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927596" y="830198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74992" y="831469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4992" y="831468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27025" y="8375015"/>
            <a:ext cx="6623050" cy="17119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6.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transformers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improve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performance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Large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Language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Models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(LLMs)?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59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marR="4635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Transformers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architectures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sequences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efficiently.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mechanisms </a:t>
            </a:r>
            <a:r>
              <a:rPr sz="1200" spc="-20" dirty="0">
                <a:latin typeface="Calibri"/>
                <a:cs typeface="Calibri"/>
              </a:rPr>
              <a:t>like: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Self-attention: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sentence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output.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Positional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encoding: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Parallel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Improves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simultaneously.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GPT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coherent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contextually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141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593725"/>
            <a:ext cx="6356350" cy="19685"/>
            <a:chOff x="574675" y="593725"/>
            <a:chExt cx="6356350" cy="19685"/>
          </a:xfrm>
        </p:grpSpPr>
        <p:sp>
          <p:nvSpPr>
            <p:cNvPr id="3" name="object 3"/>
            <p:cNvSpPr/>
            <p:nvPr/>
          </p:nvSpPr>
          <p:spPr>
            <a:xfrm>
              <a:off x="574675" y="5937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59410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594105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59728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60998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60998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27025" y="670305"/>
            <a:ext cx="6623050" cy="17119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7.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real-world </a:t>
            </a:r>
            <a:r>
              <a:rPr sz="1200" b="1" spc="-10" dirty="0">
                <a:latin typeface="Calibri"/>
                <a:cs typeface="Calibri"/>
              </a:rPr>
              <a:t>applications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</a:t>
            </a:r>
            <a:r>
              <a:rPr sz="1200" spc="-10" dirty="0">
                <a:latin typeface="Calibri"/>
                <a:cs typeface="Calibri"/>
              </a:rPr>
              <a:t> applications,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including: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DALL-E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prompts.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ChatGPT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human-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responses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conversations.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Audio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Voicebox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synthetic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voices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music.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Video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AI</a:t>
            </a:r>
            <a:r>
              <a:rPr sz="12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tools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Lumiere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descriptions.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synthetic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disease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diagnosis.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74675" y="2517775"/>
            <a:ext cx="6356350" cy="19685"/>
            <a:chOff x="574675" y="2517775"/>
            <a:chExt cx="6356350" cy="19685"/>
          </a:xfrm>
        </p:grpSpPr>
        <p:sp>
          <p:nvSpPr>
            <p:cNvPr id="11" name="object 11"/>
            <p:cNvSpPr/>
            <p:nvPr/>
          </p:nvSpPr>
          <p:spPr>
            <a:xfrm>
              <a:off x="574675" y="25177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27596" y="25184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4992" y="251840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27596" y="252158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25342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253428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27025" y="2597721"/>
            <a:ext cx="6623050" cy="171259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5"/>
              </a:lnSpc>
            </a:pPr>
            <a:r>
              <a:rPr sz="1200" dirty="0">
                <a:latin typeface="Calibri"/>
                <a:cs typeface="Calibri"/>
              </a:rPr>
              <a:t>8.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deepfakes,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considered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major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ethical</a:t>
            </a:r>
            <a:r>
              <a:rPr sz="1200" b="1" spc="-10" dirty="0">
                <a:latin typeface="Calibri"/>
                <a:cs typeface="Calibri"/>
              </a:rPr>
              <a:t> concern?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marR="15875">
              <a:lnSpc>
                <a:spcPct val="1161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Deepfakes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 AI-generated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 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manipulate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 to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 highly realistic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yet </a:t>
            </a:r>
            <a:r>
              <a:rPr sz="1200" dirty="0">
                <a:latin typeface="Calibri"/>
                <a:cs typeface="Calibri"/>
              </a:rPr>
              <a:t>fake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replace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voices,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b="1" dirty="0">
                <a:latin typeface="Calibri"/>
                <a:cs typeface="Calibri"/>
              </a:rPr>
              <a:t>Misinformation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Fraud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deception.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b="1" dirty="0">
                <a:latin typeface="Calibri"/>
                <a:cs typeface="Calibri"/>
              </a:rPr>
              <a:t>Privacy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Violations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Fake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reputations.</a:t>
            </a:r>
            <a:endParaRPr sz="1200">
              <a:latin typeface="Calibri"/>
              <a:cs typeface="Calibri"/>
            </a:endParaRPr>
          </a:p>
          <a:p>
            <a:pPr marL="247650" marR="1348740" indent="-229235">
              <a:lnSpc>
                <a:spcPts val="1700"/>
              </a:lnSpc>
              <a:spcBef>
                <a:spcPts val="7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b="1" dirty="0">
                <a:latin typeface="Calibri"/>
                <a:cs typeface="Calibri"/>
              </a:rPr>
              <a:t>Political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Manipulation</a:t>
            </a:r>
            <a:r>
              <a:rPr sz="1200" spc="-10" dirty="0">
                <a:latin typeface="Calibri"/>
                <a:cs typeface="Calibri"/>
              </a:rPr>
              <a:t>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Altered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influence</a:t>
            </a:r>
            <a:r>
              <a:rPr sz="1200" spc="-10" dirty="0">
                <a:latin typeface="Calibri"/>
                <a:cs typeface="Calibri"/>
              </a:rPr>
              <a:t> elections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opinion.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counteract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strict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essential.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74675" y="4445000"/>
            <a:ext cx="6356350" cy="20320"/>
            <a:chOff x="574675" y="4445000"/>
            <a:chExt cx="6356350" cy="20320"/>
          </a:xfrm>
        </p:grpSpPr>
        <p:sp>
          <p:nvSpPr>
            <p:cNvPr id="19" name="object 19"/>
            <p:cNvSpPr/>
            <p:nvPr/>
          </p:nvSpPr>
          <p:spPr>
            <a:xfrm>
              <a:off x="574675" y="44449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27596" y="444627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444626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27596" y="444944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74992" y="446214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992" y="446214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27025" y="4522470"/>
            <a:ext cx="6623050" cy="17119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9.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biases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addressed?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marR="41529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arises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imbalanced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non-representative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 Solutions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b="1" dirty="0">
                <a:latin typeface="Calibri"/>
                <a:cs typeface="Calibri"/>
              </a:rPr>
              <a:t>Diverse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Training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demographics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perspectives.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b="1" dirty="0">
                <a:latin typeface="Calibri"/>
                <a:cs typeface="Calibri"/>
              </a:rPr>
              <a:t>Algorithm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Auditing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Regularly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unintended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b="1" dirty="0">
                <a:latin typeface="Calibri"/>
                <a:cs typeface="Calibri"/>
              </a:rPr>
              <a:t>Human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Oversight: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reviewers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b="1" dirty="0">
                <a:latin typeface="Calibri"/>
                <a:cs typeface="Calibri"/>
              </a:rPr>
              <a:t>Transparency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understandable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scrutiny.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74675" y="6369050"/>
            <a:ext cx="6356350" cy="20955"/>
            <a:chOff x="574675" y="6369050"/>
            <a:chExt cx="6356350" cy="20955"/>
          </a:xfrm>
        </p:grpSpPr>
        <p:sp>
          <p:nvSpPr>
            <p:cNvPr id="27" name="object 27"/>
            <p:cNvSpPr/>
            <p:nvPr/>
          </p:nvSpPr>
          <p:spPr>
            <a:xfrm>
              <a:off x="574675" y="63690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927596" y="63709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4992" y="637095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927596" y="6374130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74992" y="638682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74992" y="638682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27025" y="6450329"/>
            <a:ext cx="6623050" cy="19246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10.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Gemini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API,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AI-powered</a:t>
            </a:r>
            <a:r>
              <a:rPr sz="1200" b="1" spc="-10" dirty="0">
                <a:latin typeface="Calibri"/>
                <a:cs typeface="Calibri"/>
              </a:rPr>
              <a:t> chatbots?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marR="6096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AI-powered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 Google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advanced chatbots.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20" dirty="0">
                <a:latin typeface="Calibri"/>
                <a:cs typeface="Calibri"/>
              </a:rPr>
              <a:t> API: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Obtain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Register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Studio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acquire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key.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Set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Python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Environment: </a:t>
            </a:r>
            <a:r>
              <a:rPr sz="1200" dirty="0">
                <a:latin typeface="Calibri"/>
                <a:cs typeface="Calibri"/>
              </a:rPr>
              <a:t>Install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API</a:t>
            </a:r>
            <a:r>
              <a:rPr sz="1200" spc="-10" dirty="0">
                <a:latin typeface="Calibri"/>
                <a:cs typeface="Calibri"/>
              </a:rPr>
              <a:t> package.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Initialize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API: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authentication.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Develop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AI.</a:t>
            </a:r>
            <a:endParaRPr sz="1200">
              <a:latin typeface="Calibri"/>
              <a:cs typeface="Calibri"/>
            </a:endParaRPr>
          </a:p>
          <a:p>
            <a:pPr marL="248920" indent="-22987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8920" algn="l"/>
              </a:tabLst>
            </a:pPr>
            <a:r>
              <a:rPr sz="1200" dirty="0">
                <a:latin typeface="Calibri"/>
                <a:cs typeface="Calibri"/>
              </a:rPr>
              <a:t>Deploy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customer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education,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74675" y="8509000"/>
            <a:ext cx="6356350" cy="21590"/>
            <a:chOff x="574675" y="8509000"/>
            <a:chExt cx="6356350" cy="21590"/>
          </a:xfrm>
        </p:grpSpPr>
        <p:sp>
          <p:nvSpPr>
            <p:cNvPr id="35" name="object 35"/>
            <p:cNvSpPr/>
            <p:nvPr/>
          </p:nvSpPr>
          <p:spPr>
            <a:xfrm>
              <a:off x="574675" y="85089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927596" y="85115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74992" y="851153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927596" y="851471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74992" y="85274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74992" y="852741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27025" y="8590915"/>
            <a:ext cx="6623050" cy="128333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11.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 are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10" dirty="0">
                <a:latin typeface="Calibri"/>
                <a:cs typeface="Calibri"/>
              </a:rPr>
              <a:t> limitations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AI?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4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Despite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 </a:t>
            </a:r>
            <a:r>
              <a:rPr sz="1200" spc="-10" dirty="0">
                <a:latin typeface="Calibri"/>
                <a:cs typeface="Calibri"/>
              </a:rPr>
              <a:t>capabilities,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 AI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limitations: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High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Computational </a:t>
            </a:r>
            <a:r>
              <a:rPr sz="1200" dirty="0">
                <a:latin typeface="Calibri"/>
                <a:cs typeface="Calibri"/>
              </a:rPr>
              <a:t>Cost: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hardware 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processing.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Dependency: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depends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Misinformation: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142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7025" y="457263"/>
            <a:ext cx="6623050" cy="6419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 indent="-228600">
              <a:lnSpc>
                <a:spcPts val="1395"/>
              </a:lnSpc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Lack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Originality: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genuine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creativity.</a:t>
            </a:r>
            <a:endParaRPr sz="1200">
              <a:latin typeface="Calibri"/>
              <a:cs typeface="Calibri"/>
            </a:endParaRPr>
          </a:p>
          <a:p>
            <a:pPr marL="247650" marR="6781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refinement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practices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are </a:t>
            </a:r>
            <a:r>
              <a:rPr sz="1200" spc="-10" dirty="0">
                <a:latin typeface="Calibri"/>
                <a:cs typeface="Calibri"/>
              </a:rPr>
              <a:t>necessary.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1235075"/>
            <a:ext cx="6356350" cy="19685"/>
            <a:chOff x="574675" y="1235075"/>
            <a:chExt cx="6356350" cy="19685"/>
          </a:xfrm>
        </p:grpSpPr>
        <p:sp>
          <p:nvSpPr>
            <p:cNvPr id="4" name="object 4"/>
            <p:cNvSpPr/>
            <p:nvPr/>
          </p:nvSpPr>
          <p:spPr>
            <a:xfrm>
              <a:off x="574675" y="12350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12354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1235455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123863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12513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125133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27025" y="1314830"/>
            <a:ext cx="6623050" cy="17119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12.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risks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associated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Large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Language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(LLMs)?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Key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0" dirty="0">
                <a:latin typeface="Calibri"/>
                <a:cs typeface="Calibri"/>
              </a:rPr>
              <a:t> include: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Issues: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memorize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leak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sensitive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societal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spc="-10" dirty="0">
                <a:latin typeface="Calibri"/>
                <a:cs typeface="Calibri"/>
              </a:rPr>
              <a:t>Misinformation: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incorrect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confident-sounding</a:t>
            </a:r>
            <a:r>
              <a:rPr sz="1200" spc="-10" dirty="0">
                <a:latin typeface="Calibri"/>
                <a:cs typeface="Calibri"/>
              </a:rPr>
              <a:t> answers.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Security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Threats: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exploited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cybercrimes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scams.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Proper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transparency,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mitigate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risks.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4675" y="3162300"/>
            <a:ext cx="6356350" cy="20320"/>
            <a:chOff x="574675" y="3162300"/>
            <a:chExt cx="6356350" cy="20320"/>
          </a:xfrm>
        </p:grpSpPr>
        <p:sp>
          <p:nvSpPr>
            <p:cNvPr id="12" name="object 12"/>
            <p:cNvSpPr/>
            <p:nvPr/>
          </p:nvSpPr>
          <p:spPr>
            <a:xfrm>
              <a:off x="574675" y="31622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31633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3163315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316649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317919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317919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7025" y="3239516"/>
            <a:ext cx="6623050" cy="128333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13.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ethical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considerations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should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made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content</a:t>
            </a:r>
            <a:r>
              <a:rPr sz="1200" b="1" spc="-10" dirty="0">
                <a:latin typeface="Calibri"/>
                <a:cs typeface="Calibri"/>
              </a:rPr>
              <a:t> creation?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Plagiarism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Clearly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credit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original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authors.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Transparency: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Disclose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credibility.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Regulatory</a:t>
            </a:r>
            <a:r>
              <a:rPr sz="1200" spc="-10" dirty="0">
                <a:latin typeface="Calibri"/>
                <a:cs typeface="Calibri"/>
              </a:rPr>
              <a:t> Compliance: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Follow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copyright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laws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policies.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Mitigation: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perpetuate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stereotypes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discrimination.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4675" y="4657725"/>
            <a:ext cx="6356350" cy="20320"/>
            <a:chOff x="574675" y="4657725"/>
            <a:chExt cx="6356350" cy="20320"/>
          </a:xfrm>
        </p:grpSpPr>
        <p:sp>
          <p:nvSpPr>
            <p:cNvPr id="20" name="object 20"/>
            <p:cNvSpPr/>
            <p:nvPr/>
          </p:nvSpPr>
          <p:spPr>
            <a:xfrm>
              <a:off x="574675" y="46577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27596" y="46589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465899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27596" y="466216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992" y="467487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467486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27025" y="4738306"/>
            <a:ext cx="6623050" cy="149669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14.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personalized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marketing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advertising?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personalized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Customer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Interaction: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tailored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recommendations.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A/B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campaigns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variations.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consumer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targeted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marketing.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74675" y="6369050"/>
            <a:ext cx="6356350" cy="20955"/>
            <a:chOff x="574675" y="6369050"/>
            <a:chExt cx="6356350" cy="20955"/>
          </a:xfrm>
        </p:grpSpPr>
        <p:sp>
          <p:nvSpPr>
            <p:cNvPr id="28" name="object 28"/>
            <p:cNvSpPr/>
            <p:nvPr/>
          </p:nvSpPr>
          <p:spPr>
            <a:xfrm>
              <a:off x="574675" y="63690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927596" y="63709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4992" y="637095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927596" y="6374130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74992" y="638682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4992" y="638682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27025" y="6450329"/>
            <a:ext cx="6623050" cy="363664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15.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AI-generated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media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identified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prevented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misinformation?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software.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Watermarking: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metadata.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spc="-10" dirty="0">
                <a:latin typeface="Calibri"/>
                <a:cs typeface="Calibri"/>
              </a:rPr>
              <a:t>Fact-</a:t>
            </a:r>
            <a:r>
              <a:rPr sz="1200" dirty="0">
                <a:latin typeface="Calibri"/>
                <a:cs typeface="Calibri"/>
              </a:rPr>
              <a:t>Checking:</a:t>
            </a:r>
            <a:r>
              <a:rPr sz="1200" spc="-10" dirty="0">
                <a:latin typeface="Calibri"/>
                <a:cs typeface="Calibri"/>
              </a:rPr>
              <a:t> Cross-</a:t>
            </a:r>
            <a:r>
              <a:rPr sz="1200" dirty="0">
                <a:latin typeface="Calibri"/>
                <a:cs typeface="Calibri"/>
              </a:rPr>
              <a:t>check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credible</a:t>
            </a:r>
            <a:r>
              <a:rPr sz="1200" spc="-10" dirty="0">
                <a:latin typeface="Calibri"/>
                <a:cs typeface="Calibri"/>
              </a:rPr>
              <a:t> sources.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Awareness: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Educate </a:t>
            </a:r>
            <a:r>
              <a:rPr sz="1200" dirty="0">
                <a:latin typeface="Calibri"/>
                <a:cs typeface="Calibri"/>
              </a:rPr>
              <a:t>users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Font typeface="Times New Roman"/>
              <a:buChar char="●"/>
            </a:pP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reasoning </a:t>
            </a:r>
            <a:r>
              <a:rPr sz="1200" b="1" dirty="0">
                <a:latin typeface="Calibri"/>
                <a:cs typeface="Calibri"/>
              </a:rPr>
              <a:t>Based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1200">
              <a:latin typeface="Calibri"/>
              <a:cs typeface="Calibri"/>
            </a:endParaRPr>
          </a:p>
          <a:p>
            <a:pPr marL="247650" marR="197485" lvl="1" indent="151765">
              <a:lnSpc>
                <a:spcPct val="117200"/>
              </a:lnSpc>
              <a:buFont typeface="Calibri"/>
              <a:buAutoNum type="arabicPeriod"/>
              <a:tabLst>
                <a:tab pos="399415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music. </a:t>
            </a: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content.</a:t>
            </a:r>
            <a:endParaRPr sz="1200">
              <a:latin typeface="Calibri"/>
              <a:cs typeface="Calibri"/>
            </a:endParaRPr>
          </a:p>
          <a:p>
            <a:pPr marL="401955" lvl="2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408305" lvl="2" indent="-160655">
              <a:lnSpc>
                <a:spcPct val="100000"/>
              </a:lnSpc>
              <a:spcBef>
                <a:spcPts val="265"/>
              </a:spcBef>
              <a:buAutoNum type="alphaLcParenR"/>
              <a:tabLst>
                <a:tab pos="40830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393065" lvl="2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9306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false.</a:t>
            </a:r>
            <a:endParaRPr sz="1200">
              <a:latin typeface="Calibri"/>
              <a:cs typeface="Calibri"/>
            </a:endParaRPr>
          </a:p>
          <a:p>
            <a:pPr marL="408305" lvl="2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40830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true.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143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5942" y="457263"/>
            <a:ext cx="6393815" cy="6419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5"/>
              </a:lnSpc>
            </a:pPr>
            <a:r>
              <a:rPr sz="1200" spc="-10" dirty="0">
                <a:latin typeface="Calibri"/>
                <a:cs typeface="Calibri"/>
              </a:rPr>
              <a:t>Explanation: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resemble</a:t>
            </a:r>
            <a:r>
              <a:rPr sz="1200" spc="-25" dirty="0">
                <a:latin typeface="Calibri"/>
                <a:cs typeface="Calibri"/>
              </a:rPr>
              <a:t> it.</a:t>
            </a:r>
            <a:endParaRPr sz="1200">
              <a:latin typeface="Calibri"/>
              <a:cs typeface="Calibri"/>
            </a:endParaRPr>
          </a:p>
          <a:p>
            <a:pPr marL="19050" marR="340995">
              <a:lnSpc>
                <a:spcPts val="1700"/>
              </a:lnSpc>
              <a:spcBef>
                <a:spcPts val="75"/>
              </a:spcBef>
            </a:pPr>
            <a:r>
              <a:rPr sz="1200" spc="-10" dirty="0">
                <a:latin typeface="Calibri"/>
                <a:cs typeface="Calibri"/>
              </a:rPr>
              <a:t>Techniques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1235075"/>
            <a:ext cx="6356350" cy="19685"/>
            <a:chOff x="574675" y="1235075"/>
            <a:chExt cx="6356350" cy="19685"/>
          </a:xfrm>
        </p:grpSpPr>
        <p:sp>
          <p:nvSpPr>
            <p:cNvPr id="4" name="object 4"/>
            <p:cNvSpPr/>
            <p:nvPr/>
          </p:nvSpPr>
          <p:spPr>
            <a:xfrm>
              <a:off x="574675" y="12350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12354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1235455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123863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12513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125133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5942" y="1314830"/>
            <a:ext cx="6393815" cy="235331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70815" indent="-151765">
              <a:lnSpc>
                <a:spcPts val="1390"/>
              </a:lnSpc>
              <a:buFont typeface="Calibri"/>
              <a:buAutoNum type="arabicPeriod" startAt="2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(LLMs)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GPT-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amounts</a:t>
            </a:r>
            <a:r>
              <a:rPr sz="1200" spc="-25" dirty="0">
                <a:latin typeface="Calibri"/>
                <a:cs typeface="Calibri"/>
              </a:rPr>
              <a:t> of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text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10" dirty="0">
                <a:latin typeface="Calibri"/>
                <a:cs typeface="Calibri"/>
              </a:rPr>
              <a:t> human-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responses.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supervised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text.</a:t>
            </a:r>
            <a:endParaRPr sz="1200">
              <a:latin typeface="Calibri"/>
              <a:cs typeface="Calibri"/>
            </a:endParaRPr>
          </a:p>
          <a:p>
            <a:pPr marL="173355" lvl="1" indent="-15430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7970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970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6446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6446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false.</a:t>
            </a:r>
            <a:endParaRPr sz="1200">
              <a:latin typeface="Calibri"/>
              <a:cs typeface="Calibri"/>
            </a:endParaRPr>
          </a:p>
          <a:p>
            <a:pPr marL="19050" marR="4276725" lvl="1" indent="160655">
              <a:lnSpc>
                <a:spcPct val="116300"/>
              </a:lnSpc>
              <a:spcBef>
                <a:spcPts val="30"/>
              </a:spcBef>
              <a:buAutoNum type="alphaLcParenR"/>
              <a:tabLst>
                <a:tab pos="17970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true.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false.</a:t>
            </a:r>
            <a:endParaRPr sz="1200">
              <a:latin typeface="Calibri"/>
              <a:cs typeface="Calibri"/>
            </a:endParaRPr>
          </a:p>
          <a:p>
            <a:pPr marL="19050" marR="442595" algn="just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Explanation: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LLMs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GPT-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Gemini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primarily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unsupervised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 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transformer-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architectures,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supervised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4675" y="3803650"/>
            <a:ext cx="6356350" cy="20320"/>
            <a:chOff x="574675" y="3803650"/>
            <a:chExt cx="6356350" cy="20320"/>
          </a:xfrm>
        </p:grpSpPr>
        <p:sp>
          <p:nvSpPr>
            <p:cNvPr id="12" name="object 12"/>
            <p:cNvSpPr/>
            <p:nvPr/>
          </p:nvSpPr>
          <p:spPr>
            <a:xfrm>
              <a:off x="574675" y="38036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38049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380491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380809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38207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382079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55942" y="3881120"/>
            <a:ext cx="6393815" cy="21405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68275" indent="-149225">
              <a:lnSpc>
                <a:spcPts val="1390"/>
              </a:lnSpc>
              <a:buFont typeface="Calibri"/>
              <a:buAutoNum type="arabicPeriod" startAt="3"/>
              <a:tabLst>
                <a:tab pos="168275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fake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videos.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videos.</a:t>
            </a:r>
            <a:endParaRPr sz="1200">
              <a:latin typeface="Calibri"/>
              <a:cs typeface="Calibri"/>
            </a:endParaRPr>
          </a:p>
          <a:p>
            <a:pPr marL="17335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7970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970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64465" lvl="1" indent="-14541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6446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false.</a:t>
            </a:r>
            <a:endParaRPr sz="1200">
              <a:latin typeface="Calibri"/>
              <a:cs typeface="Calibri"/>
            </a:endParaRPr>
          </a:p>
          <a:p>
            <a:pPr marL="19050" marR="4276725" lvl="1" indent="160655">
              <a:lnSpc>
                <a:spcPct val="116300"/>
              </a:lnSpc>
              <a:buAutoNum type="alphaLcParenR"/>
              <a:tabLst>
                <a:tab pos="17970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true.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false.</a:t>
            </a:r>
            <a:endParaRPr sz="1200">
              <a:latin typeface="Calibri"/>
              <a:cs typeface="Calibri"/>
            </a:endParaRPr>
          </a:p>
          <a:p>
            <a:pPr marL="19050" marR="24765">
              <a:lnSpc>
                <a:spcPct val="117300"/>
              </a:lnSpc>
              <a:spcBef>
                <a:spcPts val="10"/>
              </a:spcBef>
            </a:pPr>
            <a:r>
              <a:rPr sz="1200" spc="-10" dirty="0">
                <a:latin typeface="Calibri"/>
                <a:cs typeface="Calibri"/>
              </a:rPr>
              <a:t>Explanation: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(GANs),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are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discriminative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refining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through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10" dirty="0">
                <a:latin typeface="Calibri"/>
                <a:cs typeface="Calibri"/>
              </a:rPr>
              <a:t> training.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4675" y="6156325"/>
            <a:ext cx="6356350" cy="20955"/>
            <a:chOff x="574675" y="6156325"/>
            <a:chExt cx="6356350" cy="20955"/>
          </a:xfrm>
        </p:grpSpPr>
        <p:sp>
          <p:nvSpPr>
            <p:cNvPr id="20" name="object 20"/>
            <p:cNvSpPr/>
            <p:nvPr/>
          </p:nvSpPr>
          <p:spPr>
            <a:xfrm>
              <a:off x="574675" y="61563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27596" y="61582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615822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27596" y="616140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992" y="617410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617410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55942" y="6234429"/>
            <a:ext cx="6393815" cy="21405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68275" indent="-149225">
              <a:lnSpc>
                <a:spcPts val="1390"/>
              </a:lnSpc>
              <a:buFont typeface="Calibri"/>
              <a:buAutoNum type="arabicPeriod" startAt="4"/>
              <a:tabLst>
                <a:tab pos="168275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sometimes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misleading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  <a:p>
            <a:pPr marL="19050" marR="44323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spc="-10" dirty="0">
                <a:latin typeface="Calibri"/>
                <a:cs typeface="Calibri"/>
              </a:rPr>
              <a:t>replicate.</a:t>
            </a:r>
            <a:endParaRPr sz="1200">
              <a:latin typeface="Calibri"/>
              <a:cs typeface="Calibri"/>
            </a:endParaRPr>
          </a:p>
          <a:p>
            <a:pPr marL="17335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7970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7970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6446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6446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false.</a:t>
            </a:r>
            <a:endParaRPr sz="1200">
              <a:latin typeface="Calibri"/>
              <a:cs typeface="Calibri"/>
            </a:endParaRPr>
          </a:p>
          <a:p>
            <a:pPr marL="17970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17970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true.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9050" marR="271780">
              <a:lnSpc>
                <a:spcPts val="1700"/>
              </a:lnSpc>
              <a:spcBef>
                <a:spcPts val="75"/>
              </a:spcBef>
            </a:pPr>
            <a:r>
              <a:rPr sz="1200" spc="-10" dirty="0">
                <a:latin typeface="Calibri"/>
                <a:cs typeface="Calibri"/>
              </a:rPr>
              <a:t>Explanation: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biases </a:t>
            </a:r>
            <a:r>
              <a:rPr sz="1200" dirty="0">
                <a:latin typeface="Calibri"/>
                <a:cs typeface="Calibri"/>
              </a:rPr>
              <a:t>exist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unintentionally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misleading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74675" y="8509000"/>
            <a:ext cx="6356350" cy="21590"/>
            <a:chOff x="574675" y="8509000"/>
            <a:chExt cx="6356350" cy="21590"/>
          </a:xfrm>
        </p:grpSpPr>
        <p:sp>
          <p:nvSpPr>
            <p:cNvPr id="28" name="object 28"/>
            <p:cNvSpPr/>
            <p:nvPr/>
          </p:nvSpPr>
          <p:spPr>
            <a:xfrm>
              <a:off x="574675" y="85089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927596" y="85115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4992" y="851153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927596" y="851471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74992" y="85274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4992" y="852741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55942" y="8590915"/>
            <a:ext cx="6393815" cy="14960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68275" indent="-149225">
              <a:lnSpc>
                <a:spcPts val="1390"/>
              </a:lnSpc>
              <a:buFont typeface="Calibri"/>
              <a:buAutoNum type="arabicPeriod" startAt="5"/>
              <a:tabLst>
                <a:tab pos="168275" algn="l"/>
              </a:tabLst>
            </a:pPr>
            <a:r>
              <a:rPr sz="1200" b="1" dirty="0">
                <a:latin typeface="Calibri"/>
                <a:cs typeface="Calibri"/>
              </a:rPr>
              <a:t>Assertion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credited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created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34"/>
              </a:spcBef>
            </a:pPr>
            <a:r>
              <a:rPr sz="1200" spc="-10" dirty="0">
                <a:latin typeface="Calibri"/>
                <a:cs typeface="Calibri"/>
              </a:rPr>
              <a:t>them.</a:t>
            </a:r>
            <a:endParaRPr sz="1200">
              <a:latin typeface="Calibri"/>
              <a:cs typeface="Calibri"/>
            </a:endParaRPr>
          </a:p>
          <a:p>
            <a:pPr marL="19050" marR="28194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Reason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legally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recognized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independent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intellectual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property rights.</a:t>
            </a:r>
            <a:endParaRPr sz="1200">
              <a:latin typeface="Calibri"/>
              <a:cs typeface="Calibri"/>
            </a:endParaRPr>
          </a:p>
          <a:p>
            <a:pPr marL="173355" lvl="1" indent="-154305">
              <a:lnSpc>
                <a:spcPct val="100000"/>
              </a:lnSpc>
              <a:spcBef>
                <a:spcPts val="135"/>
              </a:spcBef>
              <a:buAutoNum type="alphaLcParenR"/>
              <a:tabLst>
                <a:tab pos="17335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  <a:p>
            <a:pPr marL="17970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9705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2292" y="9892982"/>
            <a:ext cx="15754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false.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144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025" y="457263"/>
            <a:ext cx="6623050" cy="5351780"/>
          </a:xfrm>
          <a:custGeom>
            <a:avLst/>
            <a:gdLst/>
            <a:ahLst/>
            <a:cxnLst/>
            <a:rect l="l" t="t" r="r" b="b"/>
            <a:pathLst>
              <a:path w="6623050" h="5351780">
                <a:moveTo>
                  <a:pt x="6622732" y="0"/>
                </a:moveTo>
                <a:lnTo>
                  <a:pt x="228917" y="0"/>
                </a:lnTo>
                <a:lnTo>
                  <a:pt x="228917" y="213042"/>
                </a:lnTo>
                <a:lnTo>
                  <a:pt x="228917" y="428942"/>
                </a:lnTo>
                <a:lnTo>
                  <a:pt x="228917" y="2353500"/>
                </a:lnTo>
                <a:lnTo>
                  <a:pt x="6622732" y="2353500"/>
                </a:lnTo>
                <a:lnTo>
                  <a:pt x="6622732" y="213042"/>
                </a:lnTo>
                <a:lnTo>
                  <a:pt x="6622732" y="0"/>
                </a:lnTo>
                <a:close/>
              </a:path>
              <a:path w="6623050" h="5351780">
                <a:moveTo>
                  <a:pt x="6622796" y="3423856"/>
                </a:moveTo>
                <a:lnTo>
                  <a:pt x="6622732" y="3210877"/>
                </a:lnTo>
                <a:lnTo>
                  <a:pt x="6622732" y="2994977"/>
                </a:lnTo>
                <a:lnTo>
                  <a:pt x="6622732" y="2782252"/>
                </a:lnTo>
                <a:lnTo>
                  <a:pt x="6622732" y="2569527"/>
                </a:lnTo>
                <a:lnTo>
                  <a:pt x="6622732" y="2353627"/>
                </a:lnTo>
                <a:lnTo>
                  <a:pt x="228917" y="2353627"/>
                </a:lnTo>
                <a:lnTo>
                  <a:pt x="228917" y="3423856"/>
                </a:lnTo>
                <a:lnTo>
                  <a:pt x="0" y="3423856"/>
                </a:lnTo>
                <a:lnTo>
                  <a:pt x="0" y="3639756"/>
                </a:lnTo>
                <a:lnTo>
                  <a:pt x="0" y="3852481"/>
                </a:lnTo>
                <a:lnTo>
                  <a:pt x="0" y="4065206"/>
                </a:lnTo>
                <a:lnTo>
                  <a:pt x="228917" y="4065206"/>
                </a:lnTo>
                <a:lnTo>
                  <a:pt x="228917" y="4281043"/>
                </a:lnTo>
                <a:lnTo>
                  <a:pt x="0" y="4281043"/>
                </a:lnTo>
                <a:lnTo>
                  <a:pt x="0" y="4494085"/>
                </a:lnTo>
                <a:lnTo>
                  <a:pt x="0" y="4706810"/>
                </a:lnTo>
                <a:lnTo>
                  <a:pt x="0" y="4922710"/>
                </a:lnTo>
                <a:lnTo>
                  <a:pt x="0" y="5135435"/>
                </a:lnTo>
                <a:lnTo>
                  <a:pt x="0" y="5351335"/>
                </a:lnTo>
                <a:lnTo>
                  <a:pt x="6622796" y="5351335"/>
                </a:lnTo>
                <a:lnTo>
                  <a:pt x="6622796" y="4281043"/>
                </a:lnTo>
                <a:lnTo>
                  <a:pt x="6622732" y="4065206"/>
                </a:lnTo>
                <a:lnTo>
                  <a:pt x="6622796" y="3852481"/>
                </a:lnTo>
                <a:lnTo>
                  <a:pt x="6622796" y="3639756"/>
                </a:lnTo>
                <a:lnTo>
                  <a:pt x="6622796" y="3423856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74675" y="5943600"/>
            <a:ext cx="6356350" cy="20955"/>
            <a:chOff x="574675" y="5943600"/>
            <a:chExt cx="6356350" cy="20955"/>
          </a:xfrm>
        </p:grpSpPr>
        <p:sp>
          <p:nvSpPr>
            <p:cNvPr id="4" name="object 4"/>
            <p:cNvSpPr/>
            <p:nvPr/>
          </p:nvSpPr>
          <p:spPr>
            <a:xfrm>
              <a:off x="574675" y="59435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59451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5945123"/>
              <a:ext cx="6356350" cy="16510"/>
            </a:xfrm>
            <a:custGeom>
              <a:avLst/>
              <a:gdLst/>
              <a:ahLst/>
              <a:cxnLst/>
              <a:rect l="l" t="t" r="r" b="b"/>
              <a:pathLst>
                <a:path w="6356350" h="16510">
                  <a:moveTo>
                    <a:pt x="3175" y="3238"/>
                  </a:moveTo>
                  <a:lnTo>
                    <a:pt x="0" y="3238"/>
                  </a:lnTo>
                  <a:lnTo>
                    <a:pt x="0" y="16256"/>
                  </a:lnTo>
                  <a:lnTo>
                    <a:pt x="3175" y="16256"/>
                  </a:lnTo>
                  <a:lnTo>
                    <a:pt x="3175" y="3238"/>
                  </a:lnTo>
                  <a:close/>
                </a:path>
                <a:path w="6356350" h="1651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5948362"/>
              <a:ext cx="3175" cy="13335"/>
            </a:xfrm>
            <a:custGeom>
              <a:avLst/>
              <a:gdLst/>
              <a:ahLst/>
              <a:cxnLst/>
              <a:rect l="l" t="t" r="r" b="b"/>
              <a:pathLst>
                <a:path w="3175" h="13335">
                  <a:moveTo>
                    <a:pt x="3175" y="0"/>
                  </a:moveTo>
                  <a:lnTo>
                    <a:pt x="0" y="0"/>
                  </a:lnTo>
                  <a:lnTo>
                    <a:pt x="0" y="13017"/>
                  </a:lnTo>
                  <a:lnTo>
                    <a:pt x="3175" y="13017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596137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596137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27025" y="6021704"/>
            <a:ext cx="6623050" cy="2994660"/>
          </a:xfrm>
          <a:custGeom>
            <a:avLst/>
            <a:gdLst/>
            <a:ahLst/>
            <a:cxnLst/>
            <a:rect l="l" t="t" r="r" b="b"/>
            <a:pathLst>
              <a:path w="6623050" h="2994659">
                <a:moveTo>
                  <a:pt x="6622796" y="1924367"/>
                </a:moveTo>
                <a:lnTo>
                  <a:pt x="0" y="1924367"/>
                </a:lnTo>
                <a:lnTo>
                  <a:pt x="0" y="2140585"/>
                </a:lnTo>
                <a:lnTo>
                  <a:pt x="0" y="2353310"/>
                </a:lnTo>
                <a:lnTo>
                  <a:pt x="0" y="2569210"/>
                </a:lnTo>
                <a:lnTo>
                  <a:pt x="0" y="2781935"/>
                </a:lnTo>
                <a:lnTo>
                  <a:pt x="228917" y="2781935"/>
                </a:lnTo>
                <a:lnTo>
                  <a:pt x="228917" y="2994660"/>
                </a:lnTo>
                <a:lnTo>
                  <a:pt x="6622732" y="2994660"/>
                </a:lnTo>
                <a:lnTo>
                  <a:pt x="6622732" y="2781935"/>
                </a:lnTo>
                <a:lnTo>
                  <a:pt x="6622796" y="2569210"/>
                </a:lnTo>
                <a:lnTo>
                  <a:pt x="6622796" y="2353310"/>
                </a:lnTo>
                <a:lnTo>
                  <a:pt x="6622796" y="2140585"/>
                </a:lnTo>
                <a:lnTo>
                  <a:pt x="6622796" y="1924367"/>
                </a:lnTo>
                <a:close/>
              </a:path>
              <a:path w="6623050" h="2994659">
                <a:moveTo>
                  <a:pt x="6622796" y="1711579"/>
                </a:moveTo>
                <a:lnTo>
                  <a:pt x="6622732" y="1498854"/>
                </a:lnTo>
                <a:lnTo>
                  <a:pt x="6622732" y="1282954"/>
                </a:lnTo>
                <a:lnTo>
                  <a:pt x="6622732" y="0"/>
                </a:lnTo>
                <a:lnTo>
                  <a:pt x="228917" y="0"/>
                </a:lnTo>
                <a:lnTo>
                  <a:pt x="228917" y="1711579"/>
                </a:lnTo>
                <a:lnTo>
                  <a:pt x="0" y="1711579"/>
                </a:lnTo>
                <a:lnTo>
                  <a:pt x="0" y="1924304"/>
                </a:lnTo>
                <a:lnTo>
                  <a:pt x="6622796" y="1924304"/>
                </a:lnTo>
                <a:lnTo>
                  <a:pt x="6622796" y="1711579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3375" y="408686"/>
            <a:ext cx="6580505" cy="8584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4240530" indent="160655">
              <a:lnSpc>
                <a:spcPct val="116300"/>
              </a:lnSpc>
              <a:spcBef>
                <a:spcPts val="100"/>
              </a:spcBef>
              <a:buAutoNum type="alphaLcParenR" startAt="4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true.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false.</a:t>
            </a:r>
            <a:endParaRPr sz="1200">
              <a:latin typeface="Calibri"/>
              <a:cs typeface="Calibri"/>
            </a:endParaRPr>
          </a:p>
          <a:p>
            <a:pPr marL="241300" marR="40005">
              <a:lnSpc>
                <a:spcPct val="117200"/>
              </a:lnSpc>
              <a:spcBef>
                <a:spcPts val="10"/>
              </a:spcBef>
            </a:pPr>
            <a:r>
              <a:rPr sz="1200" spc="-10" dirty="0">
                <a:latin typeface="Calibri"/>
                <a:cs typeface="Calibri"/>
              </a:rPr>
              <a:t>Explanation: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credited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transparency,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does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independent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intellectual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property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Currently,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copyright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attribute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ownership</a:t>
            </a:r>
            <a:r>
              <a:rPr sz="1200" spc="-25" dirty="0">
                <a:latin typeface="Calibri"/>
                <a:cs typeface="Calibri"/>
              </a:rPr>
              <a:t> to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AI,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itself.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Competency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Based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  <a:p>
            <a:pPr marL="393065" lvl="1" indent="-151765">
              <a:lnSpc>
                <a:spcPct val="100000"/>
              </a:lnSpc>
              <a:spcBef>
                <a:spcPts val="259"/>
              </a:spcBef>
              <a:buFont typeface="Calibri"/>
              <a:buAutoNum type="arabicPeriod"/>
              <a:tabLst>
                <a:tab pos="393065" algn="l"/>
              </a:tabLst>
            </a:pPr>
            <a:r>
              <a:rPr sz="1200" b="1" spc="-10" dirty="0">
                <a:latin typeface="Calibri"/>
                <a:cs typeface="Calibri"/>
              </a:rPr>
              <a:t>Scenario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1300" marR="11176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agency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automate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AI.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10" dirty="0">
                <a:latin typeface="Calibri"/>
                <a:cs typeface="Calibri"/>
              </a:rPr>
              <a:t> promotional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writing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creating</a:t>
            </a:r>
            <a:endParaRPr sz="1200">
              <a:latin typeface="Calibri"/>
              <a:cs typeface="Calibri"/>
            </a:endParaRPr>
          </a:p>
          <a:p>
            <a:pPr marL="241300" marR="459803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short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advertisements. Question: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199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advantages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agency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creation?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Advantages: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Efficiency: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high-quality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quickly,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effort.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Cost-</a:t>
            </a:r>
            <a:r>
              <a:rPr sz="1200" dirty="0">
                <a:latin typeface="Calibri"/>
                <a:cs typeface="Calibri"/>
              </a:rPr>
              <a:t>effectiveness: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Automating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teams.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Customization: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tailor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Ethical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Concerns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Plagiarism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Copyright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Issues:</a:t>
            </a:r>
            <a:r>
              <a:rPr sz="1200" spc="-10" dirty="0">
                <a:latin typeface="Calibri"/>
                <a:cs typeface="Calibri"/>
              </a:rPr>
              <a:t> 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resemble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copyrighted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misleading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unfair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Misinformation: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misleading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harming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reputation.</a:t>
            </a:r>
            <a:endParaRPr sz="1200">
              <a:latin typeface="Calibri"/>
              <a:cs typeface="Calibri"/>
            </a:endParaRPr>
          </a:p>
          <a:p>
            <a:pPr marL="241300" marR="70294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mitigate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agency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disclose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authenticity,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ensure compliance</a:t>
            </a:r>
            <a:r>
              <a:rPr sz="1200" dirty="0">
                <a:latin typeface="Calibri"/>
                <a:cs typeface="Calibri"/>
              </a:rPr>
              <a:t> with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copyright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laws.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2</a:t>
            </a:r>
            <a:r>
              <a:rPr sz="1200" b="1" dirty="0">
                <a:latin typeface="Calibri"/>
                <a:cs typeface="Calibri"/>
              </a:rPr>
              <a:t>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Scenario:</a:t>
            </a:r>
            <a:endParaRPr sz="1200">
              <a:latin typeface="Calibri"/>
              <a:cs typeface="Calibri"/>
            </a:endParaRPr>
          </a:p>
          <a:p>
            <a:pPr marL="241300" marR="33972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considering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(LLM)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ChatGPT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generate automated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reports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real-time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spc="-10" dirty="0">
                <a:latin typeface="Calibri"/>
                <a:cs typeface="Calibri"/>
              </a:rPr>
              <a:t>Question:</a:t>
            </a:r>
            <a:endParaRPr sz="1200">
              <a:latin typeface="Calibri"/>
              <a:cs typeface="Calibri"/>
            </a:endParaRPr>
          </a:p>
          <a:p>
            <a:pPr marL="241300" marR="20637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articles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unbiased,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spc="-10" dirty="0">
                <a:latin typeface="Calibri"/>
                <a:cs typeface="Calibri"/>
              </a:rPr>
              <a:t>ethical?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0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 </a:t>
            </a:r>
            <a:r>
              <a:rPr sz="1200" spc="-10" dirty="0">
                <a:latin typeface="Calibri"/>
                <a:cs typeface="Calibri"/>
              </a:rPr>
              <a:t>responsible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organization should: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Verified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credible,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fact-</a:t>
            </a:r>
            <a:r>
              <a:rPr sz="1200" dirty="0">
                <a:latin typeface="Calibri"/>
                <a:cs typeface="Calibri"/>
              </a:rPr>
              <a:t>checked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databases.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Review: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journalists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review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publishing.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Detection: </a:t>
            </a:r>
            <a:r>
              <a:rPr sz="1200" spc="-10" dirty="0">
                <a:latin typeface="Calibri"/>
                <a:cs typeface="Calibri"/>
              </a:rPr>
              <a:t>Implement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misrepresentation.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Transparency: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articles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readers.</a:t>
            </a:r>
            <a:endParaRPr sz="1200">
              <a:latin typeface="Calibri"/>
              <a:cs typeface="Calibri"/>
            </a:endParaRPr>
          </a:p>
          <a:p>
            <a:pPr marL="241300" marR="425450" indent="-229235">
              <a:lnSpc>
                <a:spcPct val="116300"/>
              </a:lnSpc>
              <a:spcBef>
                <a:spcPts val="2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Regular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Updates: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Continuously </a:t>
            </a:r>
            <a:r>
              <a:rPr sz="1200" dirty="0">
                <a:latin typeface="Calibri"/>
                <a:cs typeface="Calibri"/>
              </a:rPr>
              <a:t>update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reflect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current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perspectives.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balance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journalistic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integrity.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74675" y="9150350"/>
            <a:ext cx="6356350" cy="21590"/>
            <a:chOff x="574675" y="9150350"/>
            <a:chExt cx="6356350" cy="21590"/>
          </a:xfrm>
        </p:grpSpPr>
        <p:sp>
          <p:nvSpPr>
            <p:cNvPr id="13" name="object 13"/>
            <p:cNvSpPr/>
            <p:nvPr/>
          </p:nvSpPr>
          <p:spPr>
            <a:xfrm>
              <a:off x="574675" y="91503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27596" y="915289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915288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927596" y="915606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916876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4992" y="916876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55942" y="9232582"/>
            <a:ext cx="6393815" cy="85407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Scenario:</a:t>
            </a:r>
            <a:endParaRPr sz="1200">
              <a:latin typeface="Calibri"/>
              <a:cs typeface="Calibri"/>
            </a:endParaRPr>
          </a:p>
          <a:p>
            <a:pPr marL="19050" marR="51625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startup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assist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patients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providing symptom-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recommendations.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59"/>
              </a:spcBef>
            </a:pPr>
            <a:r>
              <a:rPr sz="1200" spc="-10" dirty="0">
                <a:latin typeface="Calibri"/>
                <a:cs typeface="Calibri"/>
              </a:rPr>
              <a:t>Question: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37026" y="10088244"/>
            <a:ext cx="22542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95"/>
              </a:lnSpc>
            </a:pPr>
            <a:r>
              <a:rPr sz="1050" spc="-25" dirty="0">
                <a:latin typeface="Calibri"/>
                <a:cs typeface="Calibri"/>
              </a:rPr>
              <a:t>145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7025" y="457263"/>
            <a:ext cx="6623050" cy="342392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>
              <a:lnSpc>
                <a:spcPts val="1395"/>
              </a:lnSpc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potential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247650" marR="464439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startup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risks? Answer: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135"/>
              </a:spcBef>
            </a:pPr>
            <a:r>
              <a:rPr sz="1200" b="1" spc="-10" dirty="0">
                <a:latin typeface="Calibri"/>
                <a:cs typeface="Calibri"/>
              </a:rPr>
              <a:t>Benefits: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24/7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Availability: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anytime.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Cost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Reduction: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agents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consultations.</a:t>
            </a:r>
            <a:endParaRPr sz="12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Data-Driven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patient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interactions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suggest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improvements.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Risks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Solutions:</a:t>
            </a:r>
            <a:endParaRPr sz="1200">
              <a:latin typeface="Calibri"/>
              <a:cs typeface="Calibri"/>
            </a:endParaRPr>
          </a:p>
          <a:p>
            <a:pPr marL="247650" marR="244475" indent="-229235">
              <a:lnSpc>
                <a:spcPct val="116300"/>
              </a:lnSpc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Inaccuracy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Diagnoses:</a:t>
            </a:r>
            <a:r>
              <a:rPr sz="1200" spc="-10" dirty="0">
                <a:latin typeface="Calibri"/>
                <a:cs typeface="Calibri"/>
              </a:rPr>
              <a:t> AI-</a:t>
            </a:r>
            <a:r>
              <a:rPr sz="1200" dirty="0">
                <a:latin typeface="Calibri"/>
                <a:cs typeface="Calibri"/>
              </a:rPr>
              <a:t>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replace medical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professionals;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limitations.</a:t>
            </a:r>
            <a:endParaRPr sz="1200">
              <a:latin typeface="Calibri"/>
              <a:cs typeface="Calibri"/>
            </a:endParaRPr>
          </a:p>
          <a:p>
            <a:pPr marL="247650" marR="490855" indent="-229235">
              <a:lnSpc>
                <a:spcPct val="116300"/>
              </a:lnSpc>
              <a:spcBef>
                <a:spcPts val="30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Privacy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Issues: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strong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encryption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compliance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HIPAA/GDPR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protect </a:t>
            </a:r>
            <a:r>
              <a:rPr sz="1200" dirty="0">
                <a:latin typeface="Calibri"/>
                <a:cs typeface="Calibri"/>
              </a:rPr>
              <a:t>patient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7650" marR="1000125" indent="-229235">
              <a:lnSpc>
                <a:spcPct val="116199"/>
              </a:lnSpc>
              <a:spcBef>
                <a:spcPts val="25"/>
              </a:spcBef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dirty="0">
                <a:latin typeface="Calibri"/>
                <a:cs typeface="Calibri"/>
              </a:rPr>
              <a:t>Bias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Advice: Train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diverse,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high-quality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biased recommendations.</a:t>
            </a:r>
            <a:endParaRPr sz="1200">
              <a:latin typeface="Calibri"/>
              <a:cs typeface="Calibri"/>
            </a:endParaRPr>
          </a:p>
          <a:p>
            <a:pPr marL="247650" marR="5003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By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incorporating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oversight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practices,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chatbot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healthcare </a:t>
            </a:r>
            <a:r>
              <a:rPr sz="1200" dirty="0">
                <a:latin typeface="Calibri"/>
                <a:cs typeface="Calibri"/>
              </a:rPr>
              <a:t>accessibility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compromising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patient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safety.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4016375"/>
            <a:ext cx="6356350" cy="20320"/>
            <a:chOff x="574675" y="4016375"/>
            <a:chExt cx="6356350" cy="20320"/>
          </a:xfrm>
        </p:grpSpPr>
        <p:sp>
          <p:nvSpPr>
            <p:cNvPr id="4" name="object 4"/>
            <p:cNvSpPr/>
            <p:nvPr/>
          </p:nvSpPr>
          <p:spPr>
            <a:xfrm>
              <a:off x="574675" y="40163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401764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401764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402081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40335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403351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27025" y="4097019"/>
            <a:ext cx="6623050" cy="3208020"/>
          </a:xfrm>
          <a:custGeom>
            <a:avLst/>
            <a:gdLst/>
            <a:ahLst/>
            <a:cxnLst/>
            <a:rect l="l" t="t" r="r" b="b"/>
            <a:pathLst>
              <a:path w="6623050" h="3208020">
                <a:moveTo>
                  <a:pt x="6622732" y="0"/>
                </a:moveTo>
                <a:lnTo>
                  <a:pt x="228917" y="0"/>
                </a:lnTo>
                <a:lnTo>
                  <a:pt x="228917" y="212725"/>
                </a:lnTo>
                <a:lnTo>
                  <a:pt x="228917" y="425450"/>
                </a:lnTo>
                <a:lnTo>
                  <a:pt x="228917" y="1711579"/>
                </a:lnTo>
                <a:lnTo>
                  <a:pt x="6622732" y="1711579"/>
                </a:lnTo>
                <a:lnTo>
                  <a:pt x="6622732" y="212725"/>
                </a:lnTo>
                <a:lnTo>
                  <a:pt x="6622732" y="0"/>
                </a:lnTo>
                <a:close/>
              </a:path>
              <a:path w="6623050" h="3208020">
                <a:moveTo>
                  <a:pt x="6622796" y="1711642"/>
                </a:moveTo>
                <a:lnTo>
                  <a:pt x="0" y="1711642"/>
                </a:lnTo>
                <a:lnTo>
                  <a:pt x="0" y="1924685"/>
                </a:lnTo>
                <a:lnTo>
                  <a:pt x="0" y="2137410"/>
                </a:lnTo>
                <a:lnTo>
                  <a:pt x="0" y="2353310"/>
                </a:lnTo>
                <a:lnTo>
                  <a:pt x="0" y="2566035"/>
                </a:lnTo>
                <a:lnTo>
                  <a:pt x="0" y="2778760"/>
                </a:lnTo>
                <a:lnTo>
                  <a:pt x="228917" y="2778760"/>
                </a:lnTo>
                <a:lnTo>
                  <a:pt x="228917" y="2994914"/>
                </a:lnTo>
                <a:lnTo>
                  <a:pt x="228917" y="3207639"/>
                </a:lnTo>
                <a:lnTo>
                  <a:pt x="6622732" y="3207639"/>
                </a:lnTo>
                <a:lnTo>
                  <a:pt x="6622732" y="2994914"/>
                </a:lnTo>
                <a:lnTo>
                  <a:pt x="6622732" y="2778760"/>
                </a:lnTo>
                <a:lnTo>
                  <a:pt x="6622796" y="2566035"/>
                </a:lnTo>
                <a:lnTo>
                  <a:pt x="6622796" y="2353310"/>
                </a:lnTo>
                <a:lnTo>
                  <a:pt x="6622796" y="2137410"/>
                </a:lnTo>
                <a:lnTo>
                  <a:pt x="6622796" y="1924685"/>
                </a:lnTo>
                <a:lnTo>
                  <a:pt x="6622796" y="1711642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74675" y="7439025"/>
            <a:ext cx="6356350" cy="21590"/>
            <a:chOff x="574675" y="7439025"/>
            <a:chExt cx="6356350" cy="21590"/>
          </a:xfrm>
        </p:grpSpPr>
        <p:sp>
          <p:nvSpPr>
            <p:cNvPr id="12" name="object 12"/>
            <p:cNvSpPr/>
            <p:nvPr/>
          </p:nvSpPr>
          <p:spPr>
            <a:xfrm>
              <a:off x="574675" y="74390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74411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7441183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7444358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745705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7457058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327025" y="7520558"/>
            <a:ext cx="6623050" cy="2566670"/>
          </a:xfrm>
          <a:custGeom>
            <a:avLst/>
            <a:gdLst/>
            <a:ahLst/>
            <a:cxnLst/>
            <a:rect l="l" t="t" r="r" b="b"/>
            <a:pathLst>
              <a:path w="6623050" h="2566670">
                <a:moveTo>
                  <a:pt x="6622732" y="425513"/>
                </a:moveTo>
                <a:lnTo>
                  <a:pt x="228917" y="425513"/>
                </a:lnTo>
                <a:lnTo>
                  <a:pt x="228917" y="641731"/>
                </a:lnTo>
                <a:lnTo>
                  <a:pt x="228917" y="854456"/>
                </a:lnTo>
                <a:lnTo>
                  <a:pt x="228917" y="1070356"/>
                </a:lnTo>
                <a:lnTo>
                  <a:pt x="228917" y="1283081"/>
                </a:lnTo>
                <a:lnTo>
                  <a:pt x="228917" y="1495806"/>
                </a:lnTo>
                <a:lnTo>
                  <a:pt x="6622732" y="1495806"/>
                </a:lnTo>
                <a:lnTo>
                  <a:pt x="6622732" y="1283081"/>
                </a:lnTo>
                <a:lnTo>
                  <a:pt x="6622732" y="1070356"/>
                </a:lnTo>
                <a:lnTo>
                  <a:pt x="6622732" y="854456"/>
                </a:lnTo>
                <a:lnTo>
                  <a:pt x="6622732" y="641731"/>
                </a:lnTo>
                <a:lnTo>
                  <a:pt x="6622732" y="425513"/>
                </a:lnTo>
                <a:close/>
              </a:path>
              <a:path w="6623050" h="2566670">
                <a:moveTo>
                  <a:pt x="6622732" y="0"/>
                </a:moveTo>
                <a:lnTo>
                  <a:pt x="228917" y="0"/>
                </a:lnTo>
                <a:lnTo>
                  <a:pt x="228917" y="212725"/>
                </a:lnTo>
                <a:lnTo>
                  <a:pt x="228917" y="425450"/>
                </a:lnTo>
                <a:lnTo>
                  <a:pt x="6622732" y="425450"/>
                </a:lnTo>
                <a:lnTo>
                  <a:pt x="6622732" y="212725"/>
                </a:lnTo>
                <a:lnTo>
                  <a:pt x="6622732" y="0"/>
                </a:lnTo>
                <a:close/>
              </a:path>
              <a:path w="6623050" h="2566670">
                <a:moveTo>
                  <a:pt x="6622796" y="1712023"/>
                </a:moveTo>
                <a:lnTo>
                  <a:pt x="6622732" y="1495869"/>
                </a:lnTo>
                <a:lnTo>
                  <a:pt x="228917" y="1495869"/>
                </a:lnTo>
                <a:lnTo>
                  <a:pt x="228917" y="1712023"/>
                </a:lnTo>
                <a:lnTo>
                  <a:pt x="0" y="1712023"/>
                </a:lnTo>
                <a:lnTo>
                  <a:pt x="0" y="1924748"/>
                </a:lnTo>
                <a:lnTo>
                  <a:pt x="0" y="2137473"/>
                </a:lnTo>
                <a:lnTo>
                  <a:pt x="0" y="2353373"/>
                </a:lnTo>
                <a:lnTo>
                  <a:pt x="0" y="2566098"/>
                </a:lnTo>
                <a:lnTo>
                  <a:pt x="6622796" y="2566098"/>
                </a:lnTo>
                <a:lnTo>
                  <a:pt x="6622796" y="2353373"/>
                </a:lnTo>
                <a:lnTo>
                  <a:pt x="6622796" y="2137473"/>
                </a:lnTo>
                <a:lnTo>
                  <a:pt x="6622796" y="1924748"/>
                </a:lnTo>
                <a:lnTo>
                  <a:pt x="6622796" y="1712023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33375" y="4048125"/>
            <a:ext cx="6551930" cy="601535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Scenario:</a:t>
            </a:r>
            <a:endParaRPr sz="1200">
              <a:latin typeface="Calibri"/>
              <a:cs typeface="Calibri"/>
            </a:endParaRPr>
          </a:p>
          <a:p>
            <a:pPr marL="241300" marR="13652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considering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Adversarial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Networks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(GANs)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create personalized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recommendations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advertisements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users.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Question:</a:t>
            </a:r>
            <a:endParaRPr sz="1200">
              <a:latin typeface="Calibri"/>
              <a:cs typeface="Calibri"/>
            </a:endParaRPr>
          </a:p>
          <a:p>
            <a:pPr marL="241300" marR="15875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balance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AI-driven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personalization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considerations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privacy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Balancing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AI-</a:t>
            </a:r>
            <a:r>
              <a:rPr sz="1200" b="1" dirty="0">
                <a:latin typeface="Calibri"/>
                <a:cs typeface="Calibri"/>
              </a:rPr>
              <a:t>driven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personalization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ethics: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Consent: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Obtain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explicit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permission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marR="792480" indent="-229235">
              <a:lnSpc>
                <a:spcPct val="116300"/>
              </a:lnSpc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Misinformation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Control: 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fact-</a:t>
            </a:r>
            <a:r>
              <a:rPr sz="1200" dirty="0">
                <a:latin typeface="Calibri"/>
                <a:cs typeface="Calibri"/>
              </a:rPr>
              <a:t>checking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 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being recommended.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Bias-</a:t>
            </a:r>
            <a:r>
              <a:rPr sz="1200" dirty="0">
                <a:latin typeface="Calibri"/>
                <a:cs typeface="Calibri"/>
              </a:rPr>
              <a:t>Free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Advertising: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favor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demographics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unfairly.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Transparency: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opt-</a:t>
            </a:r>
            <a:r>
              <a:rPr sz="1200" dirty="0">
                <a:latin typeface="Calibri"/>
                <a:cs typeface="Calibri"/>
              </a:rPr>
              <a:t>out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AI-based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recommendations.</a:t>
            </a:r>
            <a:endParaRPr sz="1200">
              <a:latin typeface="Calibri"/>
              <a:cs typeface="Calibri"/>
            </a:endParaRPr>
          </a:p>
          <a:p>
            <a:pPr marL="241300" marR="21971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implementing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responsible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guidelines,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while maintaining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compliance</a:t>
            </a:r>
            <a:r>
              <a:rPr sz="1200" dirty="0">
                <a:latin typeface="Calibri"/>
                <a:cs typeface="Calibri"/>
              </a:rPr>
              <a:t> with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standards.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Scenario:</a:t>
            </a:r>
            <a:endParaRPr sz="1200">
              <a:latin typeface="Calibri"/>
              <a:cs typeface="Calibri"/>
            </a:endParaRPr>
          </a:p>
          <a:p>
            <a:pPr marL="241300" marR="512445">
              <a:lnSpc>
                <a:spcPts val="168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university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introducing</a:t>
            </a:r>
            <a:r>
              <a:rPr sz="1200" dirty="0">
                <a:latin typeface="Calibri"/>
                <a:cs typeface="Calibri"/>
              </a:rPr>
              <a:t> 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AI-powered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</a:t>
            </a:r>
            <a:r>
              <a:rPr sz="1200" spc="-10" dirty="0">
                <a:latin typeface="Calibri"/>
                <a:cs typeface="Calibri"/>
              </a:rPr>
              <a:t> academic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essays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summaries.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65"/>
              </a:spcBef>
            </a:pPr>
            <a:r>
              <a:rPr sz="1200" spc="-10" dirty="0">
                <a:latin typeface="Calibri"/>
                <a:cs typeface="Calibri"/>
              </a:rPr>
              <a:t>Question:</a:t>
            </a:r>
            <a:endParaRPr sz="1200">
              <a:latin typeface="Calibri"/>
              <a:cs typeface="Calibri"/>
            </a:endParaRPr>
          </a:p>
          <a:p>
            <a:pPr marL="241300" marR="52514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university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responsibly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academic settings?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education,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university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should: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Usage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Guidelines: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AI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tools</a:t>
            </a:r>
            <a:r>
              <a:rPr sz="1200" spc="-10" dirty="0">
                <a:latin typeface="Calibri"/>
                <a:cs typeface="Calibri"/>
                <a:hlinkClick r:id="rId2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Plagiarism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detectors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academic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dishonesty.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ts val="1700"/>
              </a:lnSpc>
              <a:spcBef>
                <a:spcPts val="75"/>
              </a:spcBef>
              <a:buSzPct val="83333"/>
              <a:buFont typeface="Times New Roman"/>
              <a:buChar char="●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Critical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Thinking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Emphasis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Encourage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fact-</a:t>
            </a:r>
            <a:r>
              <a:rPr sz="1200" dirty="0">
                <a:latin typeface="Calibri"/>
                <a:cs typeface="Calibri"/>
              </a:rPr>
              <a:t>check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replacement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independent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thought.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146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12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6153150" cy="876427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60020" indent="-147320">
              <a:lnSpc>
                <a:spcPct val="100000"/>
              </a:lnSpc>
              <a:spcBef>
                <a:spcPts val="345"/>
              </a:spcBef>
              <a:buAutoNum type="arabicPeriod" startAt="3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Why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Listening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Important?</a:t>
            </a:r>
            <a:endParaRPr sz="1150">
              <a:latin typeface="Calibri"/>
              <a:cs typeface="Calibri"/>
            </a:endParaRPr>
          </a:p>
          <a:p>
            <a:pPr marL="12700" marR="4945380">
              <a:lnSpc>
                <a:spcPts val="1650"/>
              </a:lnSpc>
              <a:spcBef>
                <a:spcPts val="80"/>
              </a:spcBef>
            </a:pPr>
            <a:r>
              <a:rPr sz="1150" dirty="0">
                <a:latin typeface="Calibri"/>
                <a:cs typeface="Calibri"/>
              </a:rPr>
              <a:t>Shop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bestsellers </a:t>
            </a:r>
            <a:r>
              <a:rPr sz="1150" dirty="0">
                <a:latin typeface="Calibri"/>
                <a:cs typeface="Calibri"/>
              </a:rPr>
              <a:t>Soft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skills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training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important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because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53670" lvl="1" indent="-14097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obtain </a:t>
            </a:r>
            <a:r>
              <a:rPr sz="1150" spc="-10" dirty="0">
                <a:latin typeface="Calibri"/>
                <a:cs typeface="Calibri"/>
              </a:rPr>
              <a:t>information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10" dirty="0">
                <a:latin typeface="Calibri"/>
                <a:cs typeface="Calibri"/>
              </a:rPr>
              <a:t>understand</a:t>
            </a:r>
            <a:endParaRPr sz="1150">
              <a:latin typeface="Calibri"/>
              <a:cs typeface="Calibri"/>
            </a:endParaRPr>
          </a:p>
          <a:p>
            <a:pPr marL="144780" lvl="1" indent="-13208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44780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20" dirty="0">
                <a:latin typeface="Calibri"/>
                <a:cs typeface="Calibri"/>
              </a:rPr>
              <a:t>enjoy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20" dirty="0">
                <a:latin typeface="Calibri"/>
                <a:cs typeface="Calibri"/>
              </a:rPr>
              <a:t>learn</a:t>
            </a:r>
            <a:endParaRPr sz="1150">
              <a:latin typeface="Calibri"/>
              <a:cs typeface="Calibri"/>
            </a:endParaRPr>
          </a:p>
          <a:p>
            <a:pPr marL="156845" lvl="1" indent="-144145">
              <a:lnSpc>
                <a:spcPct val="100000"/>
              </a:lnSpc>
              <a:spcBef>
                <a:spcPts val="270"/>
              </a:spcBef>
              <a:buAutoNum type="alphaLcPeriod"/>
              <a:tabLst>
                <a:tab pos="156845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build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maintain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relationships</a:t>
            </a:r>
            <a:endParaRPr sz="1150">
              <a:latin typeface="Calibri"/>
              <a:cs typeface="Calibri"/>
            </a:endParaRPr>
          </a:p>
          <a:p>
            <a:pPr marL="128905" lvl="1" indent="-116205">
              <a:lnSpc>
                <a:spcPct val="100000"/>
              </a:lnSpc>
              <a:spcBef>
                <a:spcPts val="254"/>
              </a:spcBef>
              <a:buAutoNum type="alphaLcPeriod"/>
              <a:tabLst>
                <a:tab pos="128905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 to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resolve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conflicts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different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factors that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affect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listening?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various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factors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affect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follows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Eye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contact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form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body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language.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It’s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most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important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components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the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entire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communication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process.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Maintaining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eye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contact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you’re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sends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a</a:t>
            </a:r>
            <a:endParaRPr sz="1150">
              <a:latin typeface="Calibri"/>
              <a:cs typeface="Calibri"/>
            </a:endParaRPr>
          </a:p>
          <a:p>
            <a:pPr marL="12700" marR="249554">
              <a:lnSpc>
                <a:spcPct val="118100"/>
              </a:lnSpc>
              <a:spcBef>
                <a:spcPts val="25"/>
              </a:spcBef>
            </a:pPr>
            <a:r>
              <a:rPr sz="1150" dirty="0">
                <a:latin typeface="Calibri"/>
                <a:cs typeface="Calibri"/>
              </a:rPr>
              <a:t>signal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speaker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“Yes,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am talking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you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you”.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Avoiding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eye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contact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could </a:t>
            </a:r>
            <a:r>
              <a:rPr sz="1150" dirty="0">
                <a:latin typeface="Calibri"/>
                <a:cs typeface="Calibri"/>
              </a:rPr>
              <a:t>indicate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don’t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want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hear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other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has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say.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Soft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skills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training</a:t>
            </a:r>
            <a:endParaRPr sz="1150">
              <a:latin typeface="Calibri"/>
              <a:cs typeface="Calibri"/>
            </a:endParaRPr>
          </a:p>
          <a:p>
            <a:pPr marL="12700" marR="214629" lvl="1" indent="153670">
              <a:lnSpc>
                <a:spcPct val="118200"/>
              </a:lnSpc>
              <a:spcBef>
                <a:spcPts val="20"/>
              </a:spcBef>
              <a:buAutoNum type="alphaLcPeriod" startAt="2"/>
              <a:tabLst>
                <a:tab pos="166370" algn="l"/>
              </a:tabLst>
            </a:pPr>
            <a:r>
              <a:rPr sz="1150" b="1" dirty="0">
                <a:latin typeface="Calibri"/>
                <a:cs typeface="Calibri"/>
              </a:rPr>
              <a:t>Gestures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dirty="0">
                <a:latin typeface="Calibri"/>
                <a:cs typeface="Calibri"/>
              </a:rPr>
              <a:t>These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indicate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if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not.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Keep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hand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feet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still </a:t>
            </a:r>
            <a:r>
              <a:rPr sz="1150" dirty="0">
                <a:latin typeface="Calibri"/>
                <a:cs typeface="Calibri"/>
              </a:rPr>
              <a:t>while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talking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someone.</a:t>
            </a:r>
            <a:endParaRPr sz="1150">
              <a:latin typeface="Calibri"/>
              <a:cs typeface="Calibri"/>
            </a:endParaRPr>
          </a:p>
          <a:p>
            <a:pPr marL="12700" marR="92710">
              <a:lnSpc>
                <a:spcPts val="1650"/>
              </a:lnSpc>
              <a:spcBef>
                <a:spcPts val="80"/>
              </a:spcBef>
            </a:pPr>
            <a:r>
              <a:rPr sz="1150" dirty="0">
                <a:latin typeface="Calibri"/>
                <a:cs typeface="Calibri"/>
              </a:rPr>
              <a:t>Avoiding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Distractions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need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identify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things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distract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must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physically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remove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distractions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 order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listen </a:t>
            </a:r>
            <a:r>
              <a:rPr sz="1150" spc="-10" dirty="0">
                <a:latin typeface="Calibri"/>
                <a:cs typeface="Calibri"/>
              </a:rPr>
              <a:t>attentively.</a:t>
            </a:r>
            <a:endParaRPr sz="1150">
              <a:latin typeface="Calibri"/>
              <a:cs typeface="Calibri"/>
            </a:endParaRPr>
          </a:p>
          <a:p>
            <a:pPr marL="147320" lvl="1" indent="-134620">
              <a:lnSpc>
                <a:spcPct val="100000"/>
              </a:lnSpc>
              <a:spcBef>
                <a:spcPts val="155"/>
              </a:spcBef>
              <a:buAutoNum type="alphaLcPeriod" startAt="3"/>
              <a:tabLst>
                <a:tab pos="147320" algn="l"/>
              </a:tabLst>
            </a:pPr>
            <a:r>
              <a:rPr sz="1150" b="1" dirty="0">
                <a:latin typeface="Calibri"/>
                <a:cs typeface="Calibri"/>
              </a:rPr>
              <a:t>Giving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feedback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Positive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negative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feedback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possible.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However,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both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circumstances,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one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must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polite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whom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feedback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given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hurt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offended.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buAutoNum type="arabicPeriod" startAt="5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 different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stages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listening?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Soft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skills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training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50" dirty="0">
                <a:latin typeface="Calibri"/>
                <a:cs typeface="Calibri"/>
              </a:rPr>
              <a:t>Skill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development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programs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five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stages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as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follows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53670" lvl="1" indent="-140970">
              <a:lnSpc>
                <a:spcPct val="100000"/>
              </a:lnSpc>
              <a:spcBef>
                <a:spcPts val="245"/>
              </a:spcBef>
              <a:buAutoNum type="alphaLcPeriod"/>
              <a:tabLst>
                <a:tab pos="153670" algn="l"/>
              </a:tabLst>
            </a:pPr>
            <a:r>
              <a:rPr sz="1150" spc="-10" dirty="0">
                <a:latin typeface="Calibri"/>
                <a:cs typeface="Calibri"/>
              </a:rPr>
              <a:t>Receiving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Understanding</a:t>
            </a:r>
            <a:endParaRPr sz="1150">
              <a:latin typeface="Calibri"/>
              <a:cs typeface="Calibri"/>
            </a:endParaRPr>
          </a:p>
          <a:p>
            <a:pPr marL="144780" lvl="1" indent="-13208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44780" algn="l"/>
              </a:tabLst>
            </a:pPr>
            <a:r>
              <a:rPr sz="1150" spc="-10" dirty="0">
                <a:latin typeface="Calibri"/>
                <a:cs typeface="Calibri"/>
              </a:rPr>
              <a:t>Remembering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Evaluating</a:t>
            </a:r>
            <a:endParaRPr sz="1150">
              <a:latin typeface="Calibri"/>
              <a:cs typeface="Calibri"/>
            </a:endParaRPr>
          </a:p>
          <a:p>
            <a:pPr marL="156845" lvl="1" indent="-144145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56845" algn="l"/>
              </a:tabLst>
            </a:pPr>
            <a:r>
              <a:rPr sz="1150" spc="-10" dirty="0">
                <a:latin typeface="Calibri"/>
                <a:cs typeface="Calibri"/>
              </a:rPr>
              <a:t>Responding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1150">
              <a:latin typeface="Calibri"/>
              <a:cs typeface="Calibri"/>
            </a:endParaRPr>
          </a:p>
          <a:p>
            <a:pPr marL="12700" marR="3651885" indent="147320">
              <a:lnSpc>
                <a:spcPct val="119800"/>
              </a:lnSpc>
              <a:buAutoNum type="arabicPeriod" startAt="6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How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ensure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listening? </a:t>
            </a: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ensure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2700" marR="5080" lvl="1" indent="140970">
              <a:lnSpc>
                <a:spcPct val="118100"/>
              </a:lnSpc>
              <a:spcBef>
                <a:spcPts val="5"/>
              </a:spcBef>
              <a:buAutoNum type="alphaLcPeriod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Remove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distractions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interfere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 your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ability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example,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When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talking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to </a:t>
            </a:r>
            <a:r>
              <a:rPr sz="1150" dirty="0">
                <a:latin typeface="Calibri"/>
                <a:cs typeface="Calibri"/>
              </a:rPr>
              <a:t>someone,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turn down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volume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television,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radio,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mobile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phone.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High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school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curriculum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50"/>
              </a:spcBef>
              <a:buAutoNum type="alphaLcPeriod" startAt="2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Looking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speaker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while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referred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as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eye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contact.</a:t>
            </a:r>
            <a:endParaRPr sz="1150">
              <a:latin typeface="Calibri"/>
              <a:cs typeface="Calibri"/>
            </a:endParaRPr>
          </a:p>
          <a:p>
            <a:pPr marL="144780" lvl="1" indent="-132080">
              <a:lnSpc>
                <a:spcPct val="100000"/>
              </a:lnSpc>
              <a:spcBef>
                <a:spcPts val="250"/>
              </a:spcBef>
              <a:buAutoNum type="alphaLcPeriod" startAt="2"/>
              <a:tabLst>
                <a:tab pos="144780" algn="l"/>
              </a:tabLst>
            </a:pPr>
            <a:r>
              <a:rPr sz="1150" dirty="0">
                <a:latin typeface="Calibri"/>
                <a:cs typeface="Calibri"/>
              </a:rPr>
              <a:t>Use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gestures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show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you’re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paying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attention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speaker.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147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27025" y="457263"/>
            <a:ext cx="6623050" cy="429259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247650" indent="-228600">
              <a:lnSpc>
                <a:spcPts val="1395"/>
              </a:lnSpc>
              <a:buSzPct val="83333"/>
              <a:buFont typeface="Times New Roman"/>
              <a:buChar char="●"/>
              <a:tabLst>
                <a:tab pos="247650" algn="l"/>
              </a:tabLst>
            </a:pPr>
            <a:r>
              <a:rPr sz="1200" b="1" dirty="0">
                <a:latin typeface="Calibri"/>
                <a:cs typeface="Calibri"/>
              </a:rPr>
              <a:t>Citations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Transparency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AI-generated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</a:t>
            </a:r>
            <a:endParaRPr sz="1200">
              <a:latin typeface="Calibri"/>
              <a:cs typeface="Calibri"/>
            </a:endParaRPr>
          </a:p>
          <a:p>
            <a:pPr marL="24765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assignments.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4992" y="1813559"/>
            <a:ext cx="6355715" cy="403225"/>
          </a:xfrm>
          <a:custGeom>
            <a:avLst/>
            <a:gdLst/>
            <a:ahLst/>
            <a:cxnLst/>
            <a:rect l="l" t="t" r="r" b="b"/>
            <a:pathLst>
              <a:path w="6355715" h="403225">
                <a:moveTo>
                  <a:pt x="2410841" y="0"/>
                </a:moveTo>
                <a:lnTo>
                  <a:pt x="0" y="0"/>
                </a:lnTo>
                <a:lnTo>
                  <a:pt x="0" y="187325"/>
                </a:lnTo>
                <a:lnTo>
                  <a:pt x="2410841" y="187325"/>
                </a:lnTo>
                <a:lnTo>
                  <a:pt x="2410841" y="0"/>
                </a:lnTo>
                <a:close/>
              </a:path>
              <a:path w="6355715" h="403225">
                <a:moveTo>
                  <a:pt x="6355715" y="212725"/>
                </a:moveTo>
                <a:lnTo>
                  <a:pt x="0" y="212725"/>
                </a:lnTo>
                <a:lnTo>
                  <a:pt x="0" y="403225"/>
                </a:lnTo>
                <a:lnTo>
                  <a:pt x="6355715" y="403225"/>
                </a:lnTo>
                <a:lnTo>
                  <a:pt x="6355715" y="212725"/>
                </a:lnTo>
                <a:close/>
              </a:path>
            </a:pathLst>
          </a:custGeom>
          <a:solidFill>
            <a:srgbClr val="99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4992" y="3763327"/>
            <a:ext cx="6355715" cy="403860"/>
          </a:xfrm>
          <a:custGeom>
            <a:avLst/>
            <a:gdLst/>
            <a:ahLst/>
            <a:cxnLst/>
            <a:rect l="l" t="t" r="r" b="b"/>
            <a:pathLst>
              <a:path w="6355715" h="403860">
                <a:moveTo>
                  <a:pt x="2601341" y="0"/>
                </a:moveTo>
                <a:lnTo>
                  <a:pt x="0" y="0"/>
                </a:lnTo>
                <a:lnTo>
                  <a:pt x="0" y="190817"/>
                </a:lnTo>
                <a:lnTo>
                  <a:pt x="2601341" y="190817"/>
                </a:lnTo>
                <a:lnTo>
                  <a:pt x="2601341" y="0"/>
                </a:lnTo>
                <a:close/>
              </a:path>
              <a:path w="6355715" h="403860">
                <a:moveTo>
                  <a:pt x="6355715" y="216217"/>
                </a:moveTo>
                <a:lnTo>
                  <a:pt x="0" y="216217"/>
                </a:lnTo>
                <a:lnTo>
                  <a:pt x="0" y="403542"/>
                </a:lnTo>
                <a:lnTo>
                  <a:pt x="6355715" y="403542"/>
                </a:lnTo>
                <a:lnTo>
                  <a:pt x="6355715" y="216217"/>
                </a:lnTo>
                <a:close/>
              </a:path>
            </a:pathLst>
          </a:custGeom>
          <a:solidFill>
            <a:srgbClr val="99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4992" y="5500623"/>
            <a:ext cx="6355715" cy="403225"/>
          </a:xfrm>
          <a:custGeom>
            <a:avLst/>
            <a:gdLst/>
            <a:ahLst/>
            <a:cxnLst/>
            <a:rect l="l" t="t" r="r" b="b"/>
            <a:pathLst>
              <a:path w="6355715" h="403225">
                <a:moveTo>
                  <a:pt x="2226691" y="0"/>
                </a:moveTo>
                <a:lnTo>
                  <a:pt x="0" y="0"/>
                </a:lnTo>
                <a:lnTo>
                  <a:pt x="0" y="190500"/>
                </a:lnTo>
                <a:lnTo>
                  <a:pt x="2226691" y="190500"/>
                </a:lnTo>
                <a:lnTo>
                  <a:pt x="2226691" y="0"/>
                </a:lnTo>
                <a:close/>
              </a:path>
              <a:path w="6355715" h="403225">
                <a:moveTo>
                  <a:pt x="6355715" y="215900"/>
                </a:moveTo>
                <a:lnTo>
                  <a:pt x="0" y="215900"/>
                </a:lnTo>
                <a:lnTo>
                  <a:pt x="0" y="403225"/>
                </a:lnTo>
                <a:lnTo>
                  <a:pt x="6355715" y="403225"/>
                </a:lnTo>
                <a:lnTo>
                  <a:pt x="6355715" y="215900"/>
                </a:lnTo>
                <a:close/>
              </a:path>
            </a:pathLst>
          </a:custGeom>
          <a:solidFill>
            <a:srgbClr val="99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050" y="375243"/>
            <a:ext cx="6922134" cy="7668259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677795">
              <a:lnSpc>
                <a:spcPct val="100000"/>
              </a:lnSpc>
              <a:spcBef>
                <a:spcPts val="570"/>
              </a:spcBef>
            </a:pPr>
            <a:r>
              <a:rPr sz="1600" b="1" spc="-10" dirty="0">
                <a:latin typeface="Calibri"/>
                <a:cs typeface="Calibri"/>
              </a:rPr>
              <a:t>UNIT</a:t>
            </a:r>
            <a:r>
              <a:rPr sz="1200" b="1" spc="-10" dirty="0">
                <a:latin typeface="Calibri"/>
                <a:cs typeface="Calibri"/>
              </a:rPr>
              <a:t>-</a:t>
            </a:r>
            <a:r>
              <a:rPr sz="1600" b="1" dirty="0">
                <a:latin typeface="Calibri"/>
                <a:cs typeface="Calibri"/>
              </a:rPr>
              <a:t>8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Data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Story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Telling</a:t>
            </a:r>
            <a:endParaRPr sz="1600">
              <a:latin typeface="Calibri"/>
              <a:cs typeface="Calibri"/>
            </a:endParaRPr>
          </a:p>
          <a:p>
            <a:pPr marL="555625" marR="1396365">
              <a:lnSpc>
                <a:spcPct val="116300"/>
              </a:lnSpc>
              <a:spcBef>
                <a:spcPts val="120"/>
              </a:spcBef>
            </a:pPr>
            <a:r>
              <a:rPr sz="1200" b="1" dirty="0">
                <a:latin typeface="Calibri"/>
                <a:cs typeface="Calibri"/>
              </a:rPr>
              <a:t>STORY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TELLING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narrating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engage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0" dirty="0">
                <a:latin typeface="Calibri"/>
                <a:cs typeface="Calibri"/>
              </a:rPr>
              <a:t> audience</a:t>
            </a:r>
            <a:r>
              <a:rPr sz="1200" spc="-10" dirty="0">
                <a:latin typeface="Calibri"/>
                <a:cs typeface="Calibri"/>
              </a:rPr>
              <a:t>. </a:t>
            </a:r>
            <a:r>
              <a:rPr sz="1200" b="1" dirty="0">
                <a:latin typeface="Calibri"/>
                <a:cs typeface="Calibri"/>
              </a:rPr>
              <a:t>Three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forms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storytelling:-</a:t>
            </a:r>
            <a:r>
              <a:rPr sz="1200" b="1" dirty="0">
                <a:latin typeface="Calibri"/>
                <a:cs typeface="Calibri"/>
              </a:rPr>
              <a:t>Visual,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Oral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Written</a:t>
            </a:r>
            <a:endParaRPr sz="1200">
              <a:latin typeface="Calibri"/>
              <a:cs typeface="Calibri"/>
            </a:endParaRPr>
          </a:p>
          <a:p>
            <a:pPr marL="555625" marR="399415">
              <a:lnSpc>
                <a:spcPct val="1163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originated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ancient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times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visual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stories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drawings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shifted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b="1" dirty="0">
                <a:latin typeface="Calibri"/>
                <a:cs typeface="Calibri"/>
              </a:rPr>
              <a:t>oral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traditions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Later,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words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formed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narratives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written,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printed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typed stories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555625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WHY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 </a:t>
            </a:r>
            <a:r>
              <a:rPr sz="1200" spc="-10" dirty="0">
                <a:latin typeface="Calibri"/>
                <a:cs typeface="Calibri"/>
              </a:rPr>
              <a:t>POWERFUL?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buFont typeface="Cambria Math"/>
              <a:buChar char="⇨"/>
              <a:tabLst>
                <a:tab pos="555625" algn="l"/>
              </a:tabLst>
            </a:pP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engaging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experiences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transport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another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space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time</a:t>
            </a: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spcBef>
                <a:spcPts val="235"/>
              </a:spcBef>
              <a:buFont typeface="Cambria Math"/>
              <a:buChar char="⇨"/>
              <a:tabLst>
                <a:tab pos="555625" algn="l"/>
              </a:tabLst>
            </a:pPr>
            <a:r>
              <a:rPr sz="1200" dirty="0">
                <a:latin typeface="Calibri"/>
                <a:cs typeface="Calibri"/>
              </a:rPr>
              <a:t>Establish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sense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community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belongingness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identity</a:t>
            </a: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spcBef>
                <a:spcPts val="240"/>
              </a:spcBef>
              <a:buFont typeface="Cambria Math"/>
              <a:buChar char="⇨"/>
              <a:tabLst>
                <a:tab pos="555625" algn="l"/>
              </a:tabLst>
            </a:pPr>
            <a:r>
              <a:rPr sz="1200" dirty="0">
                <a:latin typeface="Calibri"/>
                <a:cs typeface="Calibri"/>
              </a:rPr>
              <a:t>Make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information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compelling</a:t>
            </a: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spcBef>
                <a:spcPts val="260"/>
              </a:spcBef>
              <a:buFont typeface="Cambria Math"/>
              <a:buChar char="⇨"/>
              <a:tabLst>
                <a:tab pos="555625" algn="l"/>
              </a:tabLst>
            </a:pPr>
            <a:r>
              <a:rPr sz="1200" b="1" dirty="0">
                <a:latin typeface="Calibri"/>
                <a:cs typeface="Calibri"/>
              </a:rPr>
              <a:t>Draw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lessons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reimaging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future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necessary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changes</a:t>
            </a: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spcBef>
                <a:spcPts val="235"/>
              </a:spcBef>
              <a:buChar char="⇨"/>
              <a:tabLst>
                <a:tab pos="555625" algn="l"/>
              </a:tabLst>
            </a:pP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entertaining,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provoking,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inspiring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</a:t>
            </a:r>
            <a:endParaRPr sz="1200">
              <a:latin typeface="Calibri"/>
              <a:cs typeface="Calibri"/>
            </a:endParaRPr>
          </a:p>
          <a:p>
            <a:pPr marL="553720" marR="654050" lvl="1" indent="-227329">
              <a:lnSpc>
                <a:spcPct val="118100"/>
              </a:lnSpc>
              <a:spcBef>
                <a:spcPts val="175"/>
              </a:spcBef>
              <a:buFont typeface="Cambria Math"/>
              <a:buChar char="⇨"/>
              <a:tabLst>
                <a:tab pos="555625" algn="l"/>
              </a:tabLst>
            </a:pPr>
            <a:r>
              <a:rPr sz="1200" dirty="0">
                <a:latin typeface="Calibri"/>
                <a:cs typeface="Calibri"/>
              </a:rPr>
              <a:t>Describes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specific</a:t>
            </a:r>
            <a:r>
              <a:rPr sz="1200" b="1" spc="-10" dirty="0">
                <a:latin typeface="Calibri"/>
                <a:cs typeface="Calibri"/>
              </a:rPr>
              <a:t> interpretation–communicating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important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messages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most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effective 	</a:t>
            </a:r>
            <a:r>
              <a:rPr sz="1200" b="1" spc="-20" dirty="0">
                <a:latin typeface="Calibri"/>
                <a:cs typeface="Calibri"/>
              </a:rPr>
              <a:t>ways</a:t>
            </a:r>
            <a:endParaRPr sz="1200">
              <a:latin typeface="Calibri"/>
              <a:cs typeface="Calibri"/>
            </a:endParaRPr>
          </a:p>
          <a:p>
            <a:pPr marL="555625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WHY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CROSS-CULTURAL?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buFont typeface="Cambria Math"/>
              <a:buChar char="⇨"/>
              <a:tabLst>
                <a:tab pos="555625" algn="l"/>
              </a:tabLst>
            </a:pPr>
            <a:r>
              <a:rPr sz="1200" spc="-10" dirty="0">
                <a:latin typeface="Calibri"/>
                <a:cs typeface="Calibri"/>
              </a:rPr>
              <a:t>Enhances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global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increasing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awareness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cultural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differences</a:t>
            </a: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spcBef>
                <a:spcPts val="235"/>
              </a:spcBef>
              <a:buFont typeface="Cambria Math"/>
              <a:buChar char="⇨"/>
              <a:tabLst>
                <a:tab pos="555625" algn="l"/>
              </a:tabLst>
            </a:pPr>
            <a:r>
              <a:rPr sz="1200" dirty="0">
                <a:latin typeface="Calibri"/>
                <a:cs typeface="Calibri"/>
              </a:rPr>
              <a:t>Enhancing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cross-</a:t>
            </a:r>
            <a:r>
              <a:rPr sz="1200" b="1" dirty="0">
                <a:latin typeface="Calibri"/>
                <a:cs typeface="Calibri"/>
              </a:rPr>
              <a:t>cultural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spcBef>
                <a:spcPts val="260"/>
              </a:spcBef>
              <a:buFont typeface="Cambria Math"/>
              <a:buChar char="⇨"/>
              <a:tabLst>
                <a:tab pos="555625" algn="l"/>
              </a:tabLst>
            </a:pP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integral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part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indigenous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cultures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spcBef>
                <a:spcPts val="240"/>
              </a:spcBef>
              <a:buFont typeface="Cambria Math"/>
              <a:buChar char="⇨"/>
              <a:tabLst>
                <a:tab pos="555625" algn="l"/>
              </a:tabLst>
            </a:pPr>
            <a:r>
              <a:rPr sz="1200" b="1" dirty="0">
                <a:latin typeface="Calibri"/>
                <a:cs typeface="Calibri"/>
              </a:rPr>
              <a:t>shapes,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empowers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connects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away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judgment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critic</a:t>
            </a:r>
            <a:endParaRPr sz="1200">
              <a:latin typeface="Calibri"/>
              <a:cs typeface="Calibri"/>
            </a:endParaRPr>
          </a:p>
          <a:p>
            <a:pPr marL="555625" indent="-542925">
              <a:lnSpc>
                <a:spcPct val="100000"/>
              </a:lnSpc>
              <a:spcBef>
                <a:spcPts val="259"/>
              </a:spcBef>
              <a:buChar char="⇨"/>
              <a:tabLst>
                <a:tab pos="555625" algn="l"/>
              </a:tabLst>
            </a:pPr>
            <a:r>
              <a:rPr sz="1200" dirty="0">
                <a:latin typeface="Calibri"/>
                <a:cs typeface="Calibri"/>
              </a:rPr>
              <a:t>Facilitates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openness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embracing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differences</a:t>
            </a:r>
            <a:r>
              <a:rPr sz="1200" b="1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555625" indent="-504825">
              <a:lnSpc>
                <a:spcPct val="100000"/>
              </a:lnSpc>
              <a:spcBef>
                <a:spcPts val="434"/>
              </a:spcBef>
              <a:buFont typeface="Cambria Math"/>
              <a:buChar char="⇨"/>
              <a:tabLst>
                <a:tab pos="555625" algn="l"/>
              </a:tabLst>
            </a:pPr>
            <a:r>
              <a:rPr sz="1200" b="1" dirty="0">
                <a:latin typeface="Calibri"/>
                <a:cs typeface="Calibri"/>
              </a:rPr>
              <a:t>Engage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across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boundaries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cultures</a:t>
            </a:r>
            <a:endParaRPr sz="1200">
              <a:latin typeface="Calibri"/>
              <a:cs typeface="Calibri"/>
            </a:endParaRPr>
          </a:p>
          <a:p>
            <a:pPr marL="555625">
              <a:lnSpc>
                <a:spcPct val="100000"/>
              </a:lnSpc>
              <a:spcBef>
                <a:spcPts val="234"/>
              </a:spcBef>
            </a:pPr>
            <a:r>
              <a:rPr sz="1200" spc="-10" dirty="0">
                <a:latin typeface="Calibri"/>
                <a:cs typeface="Calibri"/>
              </a:rPr>
              <a:t>ELEMENTS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TELLING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555625" marR="7620" indent="-229235">
              <a:lnSpc>
                <a:spcPct val="116300"/>
              </a:lnSpc>
              <a:buFont typeface="Calibri"/>
              <a:buAutoNum type="arabicPeriod"/>
              <a:tabLst>
                <a:tab pos="555625" algn="l"/>
              </a:tabLst>
            </a:pPr>
            <a:r>
              <a:rPr sz="1200" b="1" dirty="0">
                <a:latin typeface="Calibri"/>
                <a:cs typeface="Calibri"/>
              </a:rPr>
              <a:t>Characters: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animals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story.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story.</a:t>
            </a:r>
            <a:endParaRPr sz="1200">
              <a:latin typeface="Calibri"/>
              <a:cs typeface="Calibri"/>
            </a:endParaRPr>
          </a:p>
          <a:p>
            <a:pPr marL="555625" marR="5080" indent="-229235">
              <a:lnSpc>
                <a:spcPct val="116300"/>
              </a:lnSpc>
              <a:spcBef>
                <a:spcPts val="25"/>
              </a:spcBef>
              <a:buFont typeface="Calibri"/>
              <a:buAutoNum type="arabicPeriod"/>
              <a:tabLst>
                <a:tab pos="555625" algn="l"/>
              </a:tabLst>
            </a:pPr>
            <a:r>
              <a:rPr sz="1200" b="1" dirty="0">
                <a:latin typeface="Calibri"/>
                <a:cs typeface="Calibri"/>
              </a:rPr>
              <a:t>Plot/setting: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location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place.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Plot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sequence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story.</a:t>
            </a:r>
            <a:endParaRPr sz="1200">
              <a:latin typeface="Calibri"/>
              <a:cs typeface="Calibri"/>
            </a:endParaRPr>
          </a:p>
          <a:p>
            <a:pPr marL="555625" marR="6985" indent="-229235">
              <a:lnSpc>
                <a:spcPct val="116500"/>
              </a:lnSpc>
              <a:spcBef>
                <a:spcPts val="25"/>
              </a:spcBef>
              <a:buFont typeface="Calibri"/>
              <a:buAutoNum type="arabicPeriod"/>
              <a:tabLst>
                <a:tab pos="555625" algn="l"/>
              </a:tabLst>
            </a:pPr>
            <a:r>
              <a:rPr sz="1200" b="1" dirty="0">
                <a:latin typeface="Calibri"/>
                <a:cs typeface="Calibri"/>
              </a:rPr>
              <a:t>Conflict: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situation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dealing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drives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forward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characters.</a:t>
            </a:r>
            <a:endParaRPr sz="1200">
              <a:latin typeface="Calibri"/>
              <a:cs typeface="Calibri"/>
            </a:endParaRPr>
          </a:p>
          <a:p>
            <a:pPr marL="555625" marR="7620" indent="-229235">
              <a:lnSpc>
                <a:spcPts val="1700"/>
              </a:lnSpc>
              <a:spcBef>
                <a:spcPts val="75"/>
              </a:spcBef>
              <a:buFont typeface="Calibri"/>
              <a:buAutoNum type="arabicPeriod"/>
              <a:tabLst>
                <a:tab pos="555625" algn="l"/>
              </a:tabLst>
            </a:pPr>
            <a:r>
              <a:rPr sz="1200" b="1" dirty="0">
                <a:latin typeface="Calibri"/>
                <a:cs typeface="Calibri"/>
              </a:rPr>
              <a:t>Resolution: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particular</a:t>
            </a:r>
            <a:r>
              <a:rPr sz="1200" spc="-10" dirty="0">
                <a:latin typeface="Calibri"/>
                <a:cs typeface="Calibri"/>
              </a:rPr>
              <a:t> situation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resolve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conflict.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peak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story.</a:t>
            </a:r>
            <a:endParaRPr sz="1200">
              <a:latin typeface="Calibri"/>
              <a:cs typeface="Calibri"/>
            </a:endParaRPr>
          </a:p>
          <a:p>
            <a:pPr marL="556895" indent="-229870">
              <a:lnSpc>
                <a:spcPct val="100000"/>
              </a:lnSpc>
              <a:spcBef>
                <a:spcPts val="135"/>
              </a:spcBef>
              <a:buFont typeface="Calibri"/>
              <a:buAutoNum type="arabicPeriod"/>
              <a:tabLst>
                <a:tab pos="556895" algn="l"/>
              </a:tabLst>
            </a:pPr>
            <a:r>
              <a:rPr sz="1200" b="1" dirty="0">
                <a:latin typeface="Calibri"/>
                <a:cs typeface="Calibri"/>
              </a:rPr>
              <a:t>Insights: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clear,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deep,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sometimes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sudden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complicated</a:t>
            </a:r>
            <a:endParaRPr sz="1200">
              <a:latin typeface="Calibri"/>
              <a:cs typeface="Calibri"/>
            </a:endParaRPr>
          </a:p>
          <a:p>
            <a:pPr marL="555625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148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2292" y="4639945"/>
            <a:ext cx="4901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BELOW: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150" y="4819903"/>
            <a:ext cx="156845" cy="10985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spc="-50" dirty="0">
                <a:latin typeface="Cambria Math"/>
                <a:cs typeface="Cambria Math"/>
              </a:rPr>
              <a:t>⇨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0" dirty="0">
                <a:latin typeface="Cambria Math"/>
                <a:cs typeface="Cambria Math"/>
              </a:rPr>
              <a:t>⇨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50" dirty="0">
                <a:latin typeface="Cambria Math"/>
                <a:cs typeface="Cambria Math"/>
              </a:rPr>
              <a:t>⇨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50" dirty="0">
                <a:latin typeface="Cambria Math"/>
                <a:cs typeface="Cambria Math"/>
              </a:rPr>
              <a:t>⇨</a:t>
            </a:r>
            <a:endParaRPr sz="12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50" dirty="0">
                <a:latin typeface="Cambria Math"/>
                <a:cs typeface="Cambria Math"/>
              </a:rPr>
              <a:t>⇨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4992" y="4871973"/>
            <a:ext cx="1759585" cy="190500"/>
          </a:xfrm>
          <a:prstGeom prst="rect">
            <a:avLst/>
          </a:prstGeom>
          <a:solidFill>
            <a:srgbClr val="99FFC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4992" y="5087873"/>
            <a:ext cx="2576195" cy="187325"/>
          </a:xfrm>
          <a:prstGeom prst="rect">
            <a:avLst/>
          </a:prstGeom>
          <a:solidFill>
            <a:srgbClr val="FF99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Choosing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visualisations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4992" y="5300598"/>
            <a:ext cx="2312670" cy="187325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Drawing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attention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4992" y="5513323"/>
            <a:ext cx="1413510" cy="190500"/>
          </a:xfrm>
          <a:prstGeom prst="rect">
            <a:avLst/>
          </a:prstGeom>
          <a:solidFill>
            <a:srgbClr val="9999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Developing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4992" y="5729223"/>
            <a:ext cx="1473835" cy="187325"/>
          </a:xfrm>
          <a:prstGeom prst="rect">
            <a:avLst/>
          </a:prstGeom>
          <a:solidFill>
            <a:srgbClr val="66FFC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dirty="0">
                <a:latin typeface="Calibri"/>
                <a:cs typeface="Calibri"/>
              </a:rPr>
              <a:t>Engaging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4992" y="5942012"/>
            <a:ext cx="1019810" cy="187960"/>
          </a:xfrm>
          <a:prstGeom prst="rect">
            <a:avLst/>
          </a:prstGeom>
          <a:solidFill>
            <a:srgbClr val="66FF6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spc="-10" dirty="0">
                <a:latin typeface="Calibri"/>
                <a:cs typeface="Calibri"/>
              </a:rPr>
              <a:t>Datastorytelling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81785" y="5923279"/>
            <a:ext cx="50869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b="1" spc="-10" dirty="0">
                <a:latin typeface="Calibri"/>
                <a:cs typeface="Calibri"/>
              </a:rPr>
              <a:t>structured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approach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communicating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insights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drawn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 data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key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2292" y="6136004"/>
            <a:ext cx="2430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elements: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data,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visuals,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narrative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4992" y="6370954"/>
            <a:ext cx="2233295" cy="187325"/>
          </a:xfrm>
          <a:prstGeom prst="rect">
            <a:avLst/>
          </a:prstGeom>
          <a:solidFill>
            <a:srgbClr val="95FFD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accompanied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51629" y="6370954"/>
            <a:ext cx="1775460" cy="187325"/>
          </a:xfrm>
          <a:prstGeom prst="rect">
            <a:avLst/>
          </a:prstGeom>
          <a:solidFill>
            <a:srgbClr val="95FFD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audience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what’s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happening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95270" y="6351904"/>
            <a:ext cx="407860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31185" algn="l"/>
              </a:tabLst>
            </a:pPr>
            <a:r>
              <a:rPr sz="1200" dirty="0">
                <a:latin typeface="Calibri"/>
                <a:cs typeface="Calibri"/>
              </a:rPr>
              <a:t>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r>
              <a:rPr sz="1200" dirty="0">
                <a:latin typeface="Calibri"/>
                <a:cs typeface="Calibri"/>
              </a:rPr>
              <a:t>	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4992" y="6583680"/>
            <a:ext cx="2773045" cy="190500"/>
          </a:xfrm>
          <a:prstGeom prst="rect">
            <a:avLst/>
          </a:prstGeom>
          <a:solidFill>
            <a:srgbClr val="95FFD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particular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insight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been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generated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74992" y="6799580"/>
            <a:ext cx="1683385" cy="187325"/>
          </a:xfrm>
          <a:custGeom>
            <a:avLst/>
            <a:gdLst/>
            <a:ahLst/>
            <a:cxnLst/>
            <a:rect l="l" t="t" r="r" b="b"/>
            <a:pathLst>
              <a:path w="1683385" h="187325">
                <a:moveTo>
                  <a:pt x="1683385" y="0"/>
                </a:moveTo>
                <a:lnTo>
                  <a:pt x="0" y="0"/>
                </a:lnTo>
                <a:lnTo>
                  <a:pt x="0" y="187325"/>
                </a:lnTo>
                <a:lnTo>
                  <a:pt x="1683385" y="187325"/>
                </a:lnTo>
                <a:lnTo>
                  <a:pt x="1683385" y="0"/>
                </a:lnTo>
                <a:close/>
              </a:path>
            </a:pathLst>
          </a:custGeom>
          <a:solidFill>
            <a:srgbClr val="99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2292" y="6780530"/>
            <a:ext cx="2308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Visuals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applied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93695" y="6799580"/>
            <a:ext cx="2420620" cy="187325"/>
          </a:xfrm>
          <a:prstGeom prst="rect">
            <a:avLst/>
          </a:prstGeom>
          <a:solidFill>
            <a:srgbClr val="99FF6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spc="-10" dirty="0">
                <a:latin typeface="Calibri"/>
                <a:cs typeface="Calibri"/>
              </a:rPr>
              <a:t>enlighten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audience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insights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01234" y="6780530"/>
            <a:ext cx="589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they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14390" y="6799580"/>
            <a:ext cx="572135" cy="187325"/>
          </a:xfrm>
          <a:prstGeom prst="rect">
            <a:avLst/>
          </a:prstGeom>
          <a:solidFill>
            <a:srgbClr val="99FF6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spc="-10" dirty="0">
                <a:latin typeface="Calibri"/>
                <a:cs typeface="Calibri"/>
              </a:rPr>
              <a:t>wouldn’t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4992" y="7005907"/>
            <a:ext cx="1781810" cy="200660"/>
          </a:xfrm>
          <a:prstGeom prst="rect">
            <a:avLst/>
          </a:prstGeom>
          <a:solidFill>
            <a:srgbClr val="99FF6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perceive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without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charts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44166" y="6993509"/>
            <a:ext cx="650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graphs.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4992" y="7225283"/>
            <a:ext cx="2680970" cy="190500"/>
          </a:xfrm>
          <a:prstGeom prst="rect">
            <a:avLst/>
          </a:prstGeom>
          <a:solidFill>
            <a:srgbClr val="FF99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visuals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merged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together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55645" y="7206360"/>
            <a:ext cx="6324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can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87851" y="7225283"/>
            <a:ext cx="1629410" cy="190500"/>
          </a:xfrm>
          <a:prstGeom prst="rect">
            <a:avLst/>
          </a:prstGeom>
          <a:solidFill>
            <a:srgbClr val="FF99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engage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even</a:t>
            </a:r>
            <a:r>
              <a:rPr sz="1200" b="1" spc="-10" dirty="0">
                <a:latin typeface="Calibri"/>
                <a:cs typeface="Calibri"/>
              </a:rPr>
              <a:t> entertain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04434" y="7206360"/>
            <a:ext cx="1218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When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2292" y="7422133"/>
            <a:ext cx="1079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combine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64335" y="7441183"/>
            <a:ext cx="2868295" cy="187325"/>
          </a:xfrm>
          <a:prstGeom prst="rect">
            <a:avLst/>
          </a:prstGeom>
          <a:solidFill>
            <a:srgbClr val="FFCC6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right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visuals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right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19929" y="7422133"/>
            <a:ext cx="19646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4992" y="7653908"/>
            <a:ext cx="1715135" cy="190500"/>
          </a:xfrm>
          <a:prstGeom prst="rect">
            <a:avLst/>
          </a:prstGeom>
          <a:solidFill>
            <a:srgbClr val="FFCC6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influence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drive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change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5378" y="532537"/>
            <a:ext cx="5580184" cy="4087086"/>
          </a:xfrm>
          <a:prstGeom prst="rect">
            <a:avLst/>
          </a:prstGeom>
        </p:spPr>
      </p:pic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149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8692" y="4109720"/>
            <a:ext cx="1839595" cy="187325"/>
          </a:xfrm>
          <a:custGeom>
            <a:avLst/>
            <a:gdLst/>
            <a:ahLst/>
            <a:cxnLst/>
            <a:rect l="l" t="t" r="r" b="b"/>
            <a:pathLst>
              <a:path w="1839595" h="187325">
                <a:moveTo>
                  <a:pt x="1839341" y="0"/>
                </a:moveTo>
                <a:lnTo>
                  <a:pt x="0" y="0"/>
                </a:lnTo>
                <a:lnTo>
                  <a:pt x="0" y="187325"/>
                </a:lnTo>
                <a:lnTo>
                  <a:pt x="1839341" y="187325"/>
                </a:lnTo>
                <a:lnTo>
                  <a:pt x="1839341" y="0"/>
                </a:lnTo>
                <a:close/>
              </a:path>
            </a:pathLst>
          </a:custGeom>
          <a:solidFill>
            <a:srgbClr val="FF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8692" y="4535170"/>
            <a:ext cx="1753870" cy="190500"/>
          </a:xfrm>
          <a:custGeom>
            <a:avLst/>
            <a:gdLst/>
            <a:ahLst/>
            <a:cxnLst/>
            <a:rect l="l" t="t" r="r" b="b"/>
            <a:pathLst>
              <a:path w="1753870" h="190500">
                <a:moveTo>
                  <a:pt x="1753616" y="0"/>
                </a:moveTo>
                <a:lnTo>
                  <a:pt x="0" y="0"/>
                </a:lnTo>
                <a:lnTo>
                  <a:pt x="0" y="190500"/>
                </a:lnTo>
                <a:lnTo>
                  <a:pt x="1753616" y="190500"/>
                </a:lnTo>
                <a:lnTo>
                  <a:pt x="1753616" y="0"/>
                </a:lnTo>
                <a:close/>
              </a:path>
            </a:pathLst>
          </a:custGeom>
          <a:solidFill>
            <a:srgbClr val="99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2292" y="2990596"/>
            <a:ext cx="6188075" cy="21628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1720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importance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going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 </a:t>
            </a:r>
            <a:r>
              <a:rPr sz="1200" spc="-10" dirty="0">
                <a:latin typeface="Calibri"/>
                <a:cs typeface="Calibri"/>
              </a:rPr>
              <a:t>within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 </a:t>
            </a:r>
            <a:r>
              <a:rPr sz="1200" dirty="0">
                <a:latin typeface="Calibri"/>
                <a:cs typeface="Calibri"/>
              </a:rPr>
              <a:t>set.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offers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context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meaning,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relevance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clarity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where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look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miss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b="1" dirty="0">
                <a:latin typeface="Calibri"/>
                <a:cs typeface="Calibri"/>
              </a:rPr>
              <a:t>keeps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audience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engaged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COMPELLING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FOLLOWS:</a:t>
            </a:r>
            <a:endParaRPr sz="1200">
              <a:latin typeface="Calibri"/>
              <a:cs typeface="Calibri"/>
            </a:endParaRPr>
          </a:p>
          <a:p>
            <a:pPr marL="12700" marR="393065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Step1: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organize</a:t>
            </a:r>
            <a:r>
              <a:rPr sz="1200" b="1" spc="-25" dirty="0">
                <a:latin typeface="Calibri"/>
                <a:cs typeface="Calibri"/>
              </a:rPr>
              <a:t> it</a:t>
            </a:r>
            <a:r>
              <a:rPr sz="1200" spc="-25" dirty="0">
                <a:latin typeface="Calibri"/>
                <a:cs typeface="Calibri"/>
              </a:rPr>
              <a:t>. </a:t>
            </a:r>
            <a:r>
              <a:rPr sz="1200" dirty="0">
                <a:latin typeface="Calibri"/>
                <a:cs typeface="Calibri"/>
              </a:rPr>
              <a:t>Step2: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Step3: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Examine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relationships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Step4: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embedded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conflict.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TELLING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ACQUIRED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IMPORTANCE </a:t>
            </a:r>
            <a:r>
              <a:rPr sz="1200" spc="-10" dirty="0">
                <a:latin typeface="Calibri"/>
                <a:cs typeface="Calibri"/>
              </a:rPr>
              <a:t>BECAUSE: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150" y="5157542"/>
            <a:ext cx="1053465" cy="4775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517525" indent="-504825">
              <a:lnSpc>
                <a:spcPct val="100000"/>
              </a:lnSpc>
              <a:spcBef>
                <a:spcPts val="300"/>
              </a:spcBef>
              <a:buSzPct val="116666"/>
              <a:buFont typeface="Cambria Math"/>
              <a:buChar char="⇨"/>
              <a:tabLst>
                <a:tab pos="51752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makes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spc="-50" dirty="0">
                <a:latin typeface="Cambria Math"/>
                <a:cs typeface="Cambria Math"/>
              </a:rPr>
              <a:t>⇨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4110" y="5179948"/>
            <a:ext cx="1559560" cy="209550"/>
          </a:xfrm>
          <a:prstGeom prst="rect">
            <a:avLst/>
          </a:prstGeom>
          <a:solidFill>
            <a:srgbClr val="99CCFF"/>
          </a:solidFill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00" b="1" dirty="0">
                <a:latin typeface="Calibri"/>
                <a:cs typeface="Calibri"/>
              </a:rPr>
              <a:t>information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memorable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80970" y="5183123"/>
            <a:ext cx="2578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60370" y="5179948"/>
            <a:ext cx="1890395" cy="209550"/>
          </a:xfrm>
          <a:prstGeom prst="rect">
            <a:avLst/>
          </a:prstGeom>
          <a:solidFill>
            <a:srgbClr val="99CCFF"/>
          </a:solidFill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00" b="1" dirty="0">
                <a:latin typeface="Calibri"/>
                <a:cs typeface="Calibri"/>
              </a:rPr>
              <a:t>easiert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etainin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25" dirty="0">
                <a:latin typeface="Calibri"/>
                <a:cs typeface="Calibri"/>
              </a:rPr>
              <a:t> run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37684" y="5183123"/>
            <a:ext cx="64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292" y="5421248"/>
            <a:ext cx="6451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9360" y="5418073"/>
            <a:ext cx="3071495" cy="209550"/>
          </a:xfrm>
          <a:prstGeom prst="rect">
            <a:avLst/>
          </a:prstGeom>
          <a:solidFill>
            <a:srgbClr val="99FF99"/>
          </a:solidFill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00" b="1" dirty="0">
                <a:latin typeface="Calibri"/>
                <a:cs typeface="Calibri"/>
              </a:rPr>
              <a:t>standardize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communications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results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87390" y="5653023"/>
            <a:ext cx="613410" cy="209550"/>
          </a:xfrm>
          <a:custGeom>
            <a:avLst/>
            <a:gdLst/>
            <a:ahLst/>
            <a:cxnLst/>
            <a:rect l="l" t="t" r="r" b="b"/>
            <a:pathLst>
              <a:path w="613410" h="209550">
                <a:moveTo>
                  <a:pt x="613092" y="0"/>
                </a:moveTo>
                <a:lnTo>
                  <a:pt x="0" y="0"/>
                </a:lnTo>
                <a:lnTo>
                  <a:pt x="0" y="209550"/>
                </a:lnTo>
                <a:lnTo>
                  <a:pt x="613092" y="209550"/>
                </a:lnTo>
                <a:lnTo>
                  <a:pt x="613092" y="0"/>
                </a:lnTo>
                <a:close/>
              </a:path>
            </a:pathLst>
          </a:custGeom>
          <a:solidFill>
            <a:srgbClr val="FF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33375" y="5656198"/>
            <a:ext cx="968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935" indent="-229235">
              <a:lnSpc>
                <a:spcPct val="100000"/>
              </a:lnSpc>
              <a:spcBef>
                <a:spcPts val="100"/>
              </a:spcBef>
              <a:buSzPct val="116666"/>
              <a:buFont typeface="Cambria Math"/>
              <a:buChar char="⇨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that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24610" y="5653023"/>
            <a:ext cx="3284220" cy="209550"/>
          </a:xfrm>
          <a:prstGeom prst="rect">
            <a:avLst/>
          </a:prstGeom>
          <a:solidFill>
            <a:srgbClr val="FFCCFF"/>
          </a:solidFill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00" b="1" dirty="0">
                <a:latin typeface="Calibri"/>
                <a:cs typeface="Calibri"/>
              </a:rPr>
              <a:t>incorporate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convincing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96129" y="5656198"/>
            <a:ext cx="18154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than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b="1" dirty="0">
                <a:latin typeface="Calibri"/>
                <a:cs typeface="Calibri"/>
              </a:rPr>
              <a:t>ntirely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on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177915" y="6107429"/>
            <a:ext cx="610235" cy="425450"/>
            <a:chOff x="6177915" y="6107429"/>
            <a:chExt cx="610235" cy="425450"/>
          </a:xfrm>
        </p:grpSpPr>
        <p:sp>
          <p:nvSpPr>
            <p:cNvPr id="17" name="object 17"/>
            <p:cNvSpPr/>
            <p:nvPr/>
          </p:nvSpPr>
          <p:spPr>
            <a:xfrm>
              <a:off x="6177915" y="6107429"/>
              <a:ext cx="349885" cy="209550"/>
            </a:xfrm>
            <a:custGeom>
              <a:avLst/>
              <a:gdLst/>
              <a:ahLst/>
              <a:cxnLst/>
              <a:rect l="l" t="t" r="r" b="b"/>
              <a:pathLst>
                <a:path w="349884" h="209550">
                  <a:moveTo>
                    <a:pt x="349567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349567" y="209550"/>
                  </a:lnTo>
                  <a:lnTo>
                    <a:pt x="349567" y="0"/>
                  </a:lnTo>
                  <a:close/>
                </a:path>
              </a:pathLst>
            </a:custGeom>
            <a:solidFill>
              <a:srgbClr val="CC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02146" y="6345554"/>
              <a:ext cx="285750" cy="187325"/>
            </a:xfrm>
            <a:custGeom>
              <a:avLst/>
              <a:gdLst/>
              <a:ahLst/>
              <a:cxnLst/>
              <a:rect l="l" t="t" r="r" b="b"/>
              <a:pathLst>
                <a:path w="285750" h="187325">
                  <a:moveTo>
                    <a:pt x="285750" y="0"/>
                  </a:moveTo>
                  <a:lnTo>
                    <a:pt x="0" y="0"/>
                  </a:lnTo>
                  <a:lnTo>
                    <a:pt x="0" y="187325"/>
                  </a:lnTo>
                  <a:lnTo>
                    <a:pt x="285750" y="187325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74992" y="5891212"/>
            <a:ext cx="5842000" cy="1308735"/>
            <a:chOff x="574992" y="5891212"/>
            <a:chExt cx="5842000" cy="1308735"/>
          </a:xfrm>
        </p:grpSpPr>
        <p:sp>
          <p:nvSpPr>
            <p:cNvPr id="20" name="object 20"/>
            <p:cNvSpPr/>
            <p:nvPr/>
          </p:nvSpPr>
          <p:spPr>
            <a:xfrm>
              <a:off x="574992" y="5891212"/>
              <a:ext cx="689610" cy="191135"/>
            </a:xfrm>
            <a:custGeom>
              <a:avLst/>
              <a:gdLst/>
              <a:ahLst/>
              <a:cxnLst/>
              <a:rect l="l" t="t" r="r" b="b"/>
              <a:pathLst>
                <a:path w="689610" h="191135">
                  <a:moveTo>
                    <a:pt x="689292" y="0"/>
                  </a:moveTo>
                  <a:lnTo>
                    <a:pt x="0" y="0"/>
                  </a:lnTo>
                  <a:lnTo>
                    <a:pt x="0" y="190817"/>
                  </a:lnTo>
                  <a:lnTo>
                    <a:pt x="689292" y="190817"/>
                  </a:lnTo>
                  <a:lnTo>
                    <a:pt x="689292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6107429"/>
              <a:ext cx="3945254" cy="425450"/>
            </a:xfrm>
            <a:custGeom>
              <a:avLst/>
              <a:gdLst/>
              <a:ahLst/>
              <a:cxnLst/>
              <a:rect l="l" t="t" r="r" b="b"/>
              <a:pathLst>
                <a:path w="3945254" h="425450">
                  <a:moveTo>
                    <a:pt x="1607185" y="238125"/>
                  </a:moveTo>
                  <a:lnTo>
                    <a:pt x="0" y="238125"/>
                  </a:lnTo>
                  <a:lnTo>
                    <a:pt x="0" y="425450"/>
                  </a:lnTo>
                  <a:lnTo>
                    <a:pt x="1607185" y="425450"/>
                  </a:lnTo>
                  <a:lnTo>
                    <a:pt x="1607185" y="238125"/>
                  </a:lnTo>
                  <a:close/>
                </a:path>
                <a:path w="3945254" h="425450">
                  <a:moveTo>
                    <a:pt x="3945001" y="0"/>
                  </a:moveTo>
                  <a:lnTo>
                    <a:pt x="441325" y="0"/>
                  </a:lnTo>
                  <a:lnTo>
                    <a:pt x="441325" y="209550"/>
                  </a:lnTo>
                  <a:lnTo>
                    <a:pt x="3945001" y="209550"/>
                  </a:lnTo>
                  <a:lnTo>
                    <a:pt x="3945001" y="0"/>
                  </a:lnTo>
                  <a:close/>
                </a:path>
              </a:pathLst>
            </a:custGeom>
            <a:solidFill>
              <a:srgbClr val="CC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6345554"/>
              <a:ext cx="4295140" cy="400050"/>
            </a:xfrm>
            <a:custGeom>
              <a:avLst/>
              <a:gdLst/>
              <a:ahLst/>
              <a:cxnLst/>
              <a:rect l="l" t="t" r="r" b="b"/>
              <a:pathLst>
                <a:path w="4295140" h="400050">
                  <a:moveTo>
                    <a:pt x="2683891" y="212725"/>
                  </a:moveTo>
                  <a:lnTo>
                    <a:pt x="0" y="212725"/>
                  </a:lnTo>
                  <a:lnTo>
                    <a:pt x="0" y="400050"/>
                  </a:lnTo>
                  <a:lnTo>
                    <a:pt x="2683891" y="400050"/>
                  </a:lnTo>
                  <a:lnTo>
                    <a:pt x="2683891" y="212725"/>
                  </a:lnTo>
                  <a:close/>
                </a:path>
                <a:path w="4295140" h="400050">
                  <a:moveTo>
                    <a:pt x="4294568" y="0"/>
                  </a:moveTo>
                  <a:lnTo>
                    <a:pt x="2344102" y="0"/>
                  </a:lnTo>
                  <a:lnTo>
                    <a:pt x="2344102" y="187325"/>
                  </a:lnTo>
                  <a:lnTo>
                    <a:pt x="4294568" y="187325"/>
                  </a:lnTo>
                  <a:lnTo>
                    <a:pt x="4294568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74992" y="6771004"/>
              <a:ext cx="5842000" cy="429259"/>
            </a:xfrm>
            <a:custGeom>
              <a:avLst/>
              <a:gdLst/>
              <a:ahLst/>
              <a:cxnLst/>
              <a:rect l="l" t="t" r="r" b="b"/>
              <a:pathLst>
                <a:path w="5842000" h="429259">
                  <a:moveTo>
                    <a:pt x="479425" y="238074"/>
                  </a:moveTo>
                  <a:lnTo>
                    <a:pt x="0" y="238074"/>
                  </a:lnTo>
                  <a:lnTo>
                    <a:pt x="0" y="428879"/>
                  </a:lnTo>
                  <a:lnTo>
                    <a:pt x="479425" y="428879"/>
                  </a:lnTo>
                  <a:lnTo>
                    <a:pt x="479425" y="238074"/>
                  </a:lnTo>
                  <a:close/>
                </a:path>
                <a:path w="5842000" h="429259">
                  <a:moveTo>
                    <a:pt x="4205351" y="0"/>
                  </a:moveTo>
                  <a:lnTo>
                    <a:pt x="0" y="0"/>
                  </a:lnTo>
                  <a:lnTo>
                    <a:pt x="0" y="209550"/>
                  </a:lnTo>
                  <a:lnTo>
                    <a:pt x="4205351" y="209550"/>
                  </a:lnTo>
                  <a:lnTo>
                    <a:pt x="4205351" y="0"/>
                  </a:lnTo>
                  <a:close/>
                </a:path>
                <a:path w="5842000" h="429259">
                  <a:moveTo>
                    <a:pt x="5841428" y="0"/>
                  </a:moveTo>
                  <a:lnTo>
                    <a:pt x="4602543" y="0"/>
                  </a:lnTo>
                  <a:lnTo>
                    <a:pt x="4602543" y="209550"/>
                  </a:lnTo>
                  <a:lnTo>
                    <a:pt x="5841428" y="209550"/>
                  </a:lnTo>
                  <a:lnTo>
                    <a:pt x="5841428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21485" y="7009079"/>
              <a:ext cx="3955415" cy="191135"/>
            </a:xfrm>
            <a:custGeom>
              <a:avLst/>
              <a:gdLst/>
              <a:ahLst/>
              <a:cxnLst/>
              <a:rect l="l" t="t" r="r" b="b"/>
              <a:pathLst>
                <a:path w="3955415" h="191134">
                  <a:moveTo>
                    <a:pt x="1813941" y="0"/>
                  </a:moveTo>
                  <a:lnTo>
                    <a:pt x="0" y="0"/>
                  </a:lnTo>
                  <a:lnTo>
                    <a:pt x="0" y="190804"/>
                  </a:lnTo>
                  <a:lnTo>
                    <a:pt x="1813941" y="190804"/>
                  </a:lnTo>
                  <a:lnTo>
                    <a:pt x="1813941" y="0"/>
                  </a:lnTo>
                  <a:close/>
                </a:path>
                <a:path w="3955415" h="191134">
                  <a:moveTo>
                    <a:pt x="3954907" y="0"/>
                  </a:moveTo>
                  <a:lnTo>
                    <a:pt x="2287016" y="0"/>
                  </a:lnTo>
                  <a:lnTo>
                    <a:pt x="2287016" y="190804"/>
                  </a:lnTo>
                  <a:lnTo>
                    <a:pt x="3954907" y="190804"/>
                  </a:lnTo>
                  <a:lnTo>
                    <a:pt x="3954907" y="0"/>
                  </a:lnTo>
                  <a:close/>
                </a:path>
              </a:pathLst>
            </a:custGeom>
            <a:solidFill>
              <a:srgbClr val="99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33375" y="5846898"/>
            <a:ext cx="6466205" cy="135191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00"/>
              </a:spcBef>
            </a:pPr>
            <a:r>
              <a:rPr sz="1200" b="1" dirty="0">
                <a:latin typeface="Calibri"/>
                <a:cs typeface="Calibri"/>
              </a:rPr>
              <a:t>anecdotes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experience.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7200"/>
              </a:lnSpc>
              <a:spcBef>
                <a:spcPts val="185"/>
              </a:spcBef>
              <a:buSzPct val="116666"/>
              <a:buFont typeface="Cambria Math"/>
              <a:buChar char="⇨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effective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tool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transmit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human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experience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simplify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make </a:t>
            </a:r>
            <a:r>
              <a:rPr sz="1200" b="1" dirty="0">
                <a:latin typeface="Calibri"/>
                <a:cs typeface="Calibri"/>
              </a:rPr>
              <a:t>sense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complex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world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supplies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context,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insight,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interpretation</a:t>
            </a:r>
            <a:r>
              <a:rPr sz="1200" spc="-10" dirty="0">
                <a:latin typeface="Calibri"/>
                <a:cs typeface="Calibri"/>
              </a:rPr>
              <a:t>—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 </a:t>
            </a:r>
            <a:r>
              <a:rPr sz="1200" b="1" spc="-20" dirty="0">
                <a:latin typeface="Calibri"/>
                <a:cs typeface="Calibri"/>
              </a:rPr>
              <a:t>data </a:t>
            </a:r>
            <a:r>
              <a:rPr sz="1200" b="1" dirty="0">
                <a:latin typeface="Calibri"/>
                <a:cs typeface="Calibri"/>
              </a:rPr>
              <a:t>meaningful,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relevant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interesting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marR="376555" indent="-229235">
              <a:lnSpc>
                <a:spcPct val="118200"/>
              </a:lnSpc>
              <a:spcBef>
                <a:spcPts val="150"/>
              </a:spcBef>
              <a:buSzPct val="116666"/>
              <a:buFont typeface="Cambria Math"/>
              <a:buChar char="⇨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No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matter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impressive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analysis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high-</a:t>
            </a:r>
            <a:r>
              <a:rPr sz="1200" b="1" dirty="0">
                <a:latin typeface="Calibri"/>
                <a:cs typeface="Calibri"/>
              </a:rPr>
              <a:t>quality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compel </a:t>
            </a:r>
            <a:r>
              <a:rPr sz="1200" dirty="0">
                <a:latin typeface="Calibri"/>
                <a:cs typeface="Calibri"/>
              </a:rPr>
              <a:t>change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unless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people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involved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understand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explained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through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story.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27025" y="7225283"/>
            <a:ext cx="6623050" cy="1496060"/>
          </a:xfrm>
          <a:custGeom>
            <a:avLst/>
            <a:gdLst/>
            <a:ahLst/>
            <a:cxnLst/>
            <a:rect l="l" t="t" r="r" b="b"/>
            <a:pathLst>
              <a:path w="6623050" h="1496059">
                <a:moveTo>
                  <a:pt x="6622732" y="0"/>
                </a:moveTo>
                <a:lnTo>
                  <a:pt x="228917" y="0"/>
                </a:lnTo>
                <a:lnTo>
                  <a:pt x="228917" y="212725"/>
                </a:lnTo>
                <a:lnTo>
                  <a:pt x="228917" y="425450"/>
                </a:lnTo>
                <a:lnTo>
                  <a:pt x="228917" y="641350"/>
                </a:lnTo>
                <a:lnTo>
                  <a:pt x="228917" y="854075"/>
                </a:lnTo>
                <a:lnTo>
                  <a:pt x="6622732" y="854075"/>
                </a:lnTo>
                <a:lnTo>
                  <a:pt x="6622732" y="641350"/>
                </a:lnTo>
                <a:lnTo>
                  <a:pt x="6622732" y="425450"/>
                </a:lnTo>
                <a:lnTo>
                  <a:pt x="6622732" y="212737"/>
                </a:lnTo>
                <a:lnTo>
                  <a:pt x="6622732" y="0"/>
                </a:lnTo>
                <a:close/>
              </a:path>
              <a:path w="6623050" h="1496059">
                <a:moveTo>
                  <a:pt x="6622796" y="1283081"/>
                </a:moveTo>
                <a:lnTo>
                  <a:pt x="6622732" y="1070356"/>
                </a:lnTo>
                <a:lnTo>
                  <a:pt x="6622732" y="854138"/>
                </a:lnTo>
                <a:lnTo>
                  <a:pt x="228917" y="854138"/>
                </a:lnTo>
                <a:lnTo>
                  <a:pt x="228917" y="1070356"/>
                </a:lnTo>
                <a:lnTo>
                  <a:pt x="228917" y="1283081"/>
                </a:lnTo>
                <a:lnTo>
                  <a:pt x="0" y="1283081"/>
                </a:lnTo>
                <a:lnTo>
                  <a:pt x="0" y="1495806"/>
                </a:lnTo>
                <a:lnTo>
                  <a:pt x="6622796" y="1495806"/>
                </a:lnTo>
                <a:lnTo>
                  <a:pt x="6622796" y="1283081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33375" y="8246744"/>
            <a:ext cx="376936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4"/>
              </a:spcBef>
            </a:pPr>
            <a:r>
              <a:rPr sz="1200" b="1" spc="-10" dirty="0">
                <a:latin typeface="Calibri"/>
                <a:cs typeface="Calibri"/>
              </a:rPr>
              <a:t>MCQs: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1.</a:t>
            </a:r>
            <a:r>
              <a:rPr sz="1200" spc="13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cultures?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55942" y="8721090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764026" y="8669019"/>
            <a:ext cx="2221230" cy="4572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community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identity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5942" y="9149778"/>
            <a:ext cx="6393815" cy="213360"/>
          </a:xfrm>
          <a:custGeom>
            <a:avLst/>
            <a:gdLst/>
            <a:ahLst/>
            <a:cxnLst/>
            <a:rect l="l" t="t" r="r" b="b"/>
            <a:pathLst>
              <a:path w="6393815" h="213359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62292" y="8669019"/>
            <a:ext cx="2763520" cy="67056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technology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visualizations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identity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27025" y="9362757"/>
            <a:ext cx="6623050" cy="428625"/>
          </a:xfrm>
          <a:custGeom>
            <a:avLst/>
            <a:gdLst/>
            <a:ahLst/>
            <a:cxnLst/>
            <a:rect l="l" t="t" r="r" b="b"/>
            <a:pathLst>
              <a:path w="6623050" h="428625">
                <a:moveTo>
                  <a:pt x="6622796" y="215900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5900"/>
                </a:lnTo>
                <a:lnTo>
                  <a:pt x="0" y="215900"/>
                </a:lnTo>
                <a:lnTo>
                  <a:pt x="0" y="428625"/>
                </a:lnTo>
                <a:lnTo>
                  <a:pt x="6622796" y="428625"/>
                </a:lnTo>
                <a:lnTo>
                  <a:pt x="6622796" y="21590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33375" y="9559607"/>
            <a:ext cx="40366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</a:t>
            </a:r>
            <a:r>
              <a:rPr sz="1200" dirty="0">
                <a:latin typeface="Calibri"/>
                <a:cs typeface="Calibri"/>
              </a:rPr>
              <a:t>cultural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understanding?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3930" y="457200"/>
            <a:ext cx="4029075" cy="2543175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150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942" y="457263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2292" y="408686"/>
            <a:ext cx="282130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language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away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judgment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criticism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64026" y="408686"/>
            <a:ext cx="201739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dependency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eliminating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differences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7025" y="886205"/>
            <a:ext cx="6623050" cy="641350"/>
          </a:xfrm>
          <a:custGeom>
            <a:avLst/>
            <a:gdLst/>
            <a:ahLst/>
            <a:cxnLst/>
            <a:rect l="l" t="t" r="r" b="b"/>
            <a:pathLst>
              <a:path w="6623050" h="641350">
                <a:moveTo>
                  <a:pt x="6622796" y="428625"/>
                </a:moveTo>
                <a:lnTo>
                  <a:pt x="6622732" y="212725"/>
                </a:ln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228917" y="428625"/>
                </a:lnTo>
                <a:lnTo>
                  <a:pt x="0" y="428625"/>
                </a:lnTo>
                <a:lnTo>
                  <a:pt x="0" y="641350"/>
                </a:lnTo>
                <a:lnTo>
                  <a:pt x="6622796" y="641350"/>
                </a:lnTo>
                <a:lnTo>
                  <a:pt x="6622796" y="4286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3375" y="867156"/>
            <a:ext cx="4258945" cy="636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away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judgment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criticism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stories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impactful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driving </a:t>
            </a:r>
            <a:r>
              <a:rPr sz="1200" spc="-10" dirty="0">
                <a:latin typeface="Calibri"/>
                <a:cs typeface="Calibri"/>
              </a:rPr>
              <a:t>change?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55942" y="1527492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64026" y="1478914"/>
            <a:ext cx="203581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explanation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5942" y="1956435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62292" y="1478914"/>
            <a:ext cx="320675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entertain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audience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7025" y="2169159"/>
            <a:ext cx="6623050" cy="428625"/>
          </a:xfrm>
          <a:custGeom>
            <a:avLst/>
            <a:gdLst/>
            <a:ahLst/>
            <a:cxnLst/>
            <a:rect l="l" t="t" r="r" b="b"/>
            <a:pathLst>
              <a:path w="6623050" h="428625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8625"/>
                </a:lnTo>
                <a:lnTo>
                  <a:pt x="6622796" y="428625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3375" y="2362834"/>
            <a:ext cx="4118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reason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 is</a:t>
            </a:r>
            <a:r>
              <a:rPr sz="1200" spc="-10" dirty="0">
                <a:latin typeface="Calibri"/>
                <a:cs typeface="Calibri"/>
              </a:rPr>
              <a:t> considered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compelling?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5942" y="2597733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213156"/>
                </a:moveTo>
                <a:lnTo>
                  <a:pt x="0" y="213156"/>
                </a:lnTo>
                <a:lnTo>
                  <a:pt x="0" y="429056"/>
                </a:lnTo>
                <a:lnTo>
                  <a:pt x="6393815" y="429056"/>
                </a:lnTo>
                <a:lnTo>
                  <a:pt x="6393815" y="213156"/>
                </a:lnTo>
                <a:close/>
              </a:path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3029"/>
                </a:lnTo>
                <a:lnTo>
                  <a:pt x="6393815" y="21302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62292" y="2549271"/>
            <a:ext cx="277558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own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10" dirty="0">
                <a:latin typeface="Calibri"/>
                <a:cs typeface="Calibri"/>
              </a:rPr>
              <a:t> unclear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 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becomes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 through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64026" y="2549271"/>
            <a:ext cx="266192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enough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visualized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7025" y="3026790"/>
            <a:ext cx="6623050" cy="641350"/>
          </a:xfrm>
          <a:custGeom>
            <a:avLst/>
            <a:gdLst/>
            <a:ahLst/>
            <a:cxnLst/>
            <a:rect l="l" t="t" r="r" b="b"/>
            <a:pathLst>
              <a:path w="6623050" h="641350">
                <a:moveTo>
                  <a:pt x="6622796" y="425450"/>
                </a:moveTo>
                <a:lnTo>
                  <a:pt x="6622732" y="212725"/>
                </a:ln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228917" y="425450"/>
                </a:lnTo>
                <a:lnTo>
                  <a:pt x="0" y="425450"/>
                </a:lnTo>
                <a:lnTo>
                  <a:pt x="0" y="641350"/>
                </a:lnTo>
                <a:lnTo>
                  <a:pt x="6622796" y="641350"/>
                </a:lnTo>
                <a:lnTo>
                  <a:pt x="6622796" y="42545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33375" y="3007741"/>
            <a:ext cx="3601085" cy="633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becomes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telling 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5942" y="3668077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764026" y="3619499"/>
            <a:ext cx="249682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attention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5942" y="4097020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62292" y="3619499"/>
            <a:ext cx="246761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7025" y="4309744"/>
            <a:ext cx="6623050" cy="428625"/>
          </a:xfrm>
          <a:custGeom>
            <a:avLst/>
            <a:gdLst/>
            <a:ahLst/>
            <a:cxnLst/>
            <a:rect l="l" t="t" r="r" b="b"/>
            <a:pathLst>
              <a:path w="6623050" h="428625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8625"/>
                </a:lnTo>
                <a:lnTo>
                  <a:pt x="6622796" y="428625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33375" y="4503420"/>
            <a:ext cx="4338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8.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5942" y="4738306"/>
            <a:ext cx="6393815" cy="426084"/>
          </a:xfrm>
          <a:custGeom>
            <a:avLst/>
            <a:gdLst/>
            <a:ahLst/>
            <a:cxnLst/>
            <a:rect l="l" t="t" r="r" b="b"/>
            <a:pathLst>
              <a:path w="6393815" h="426085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5767"/>
                </a:lnTo>
                <a:lnTo>
                  <a:pt x="6393815" y="425767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764026" y="4689728"/>
            <a:ext cx="212534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 visualizations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Choosing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5942" y="5164073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62292" y="4689728"/>
            <a:ext cx="266446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attention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visualizations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27025" y="5379973"/>
            <a:ext cx="6623050" cy="3423920"/>
          </a:xfrm>
          <a:custGeom>
            <a:avLst/>
            <a:gdLst/>
            <a:ahLst/>
            <a:cxnLst/>
            <a:rect l="l" t="t" r="r" b="b"/>
            <a:pathLst>
              <a:path w="6623050" h="3423920">
                <a:moveTo>
                  <a:pt x="6622796" y="3210941"/>
                </a:moveTo>
                <a:lnTo>
                  <a:pt x="6622732" y="2995041"/>
                </a:lnTo>
                <a:lnTo>
                  <a:pt x="6622732" y="2782316"/>
                </a:lnTo>
                <a:lnTo>
                  <a:pt x="6622732" y="2566098"/>
                </a:lnTo>
                <a:lnTo>
                  <a:pt x="228917" y="2566098"/>
                </a:lnTo>
                <a:lnTo>
                  <a:pt x="228917" y="2782316"/>
                </a:lnTo>
                <a:lnTo>
                  <a:pt x="228917" y="2995041"/>
                </a:lnTo>
                <a:lnTo>
                  <a:pt x="228917" y="3210941"/>
                </a:lnTo>
                <a:lnTo>
                  <a:pt x="0" y="3210941"/>
                </a:lnTo>
                <a:lnTo>
                  <a:pt x="0" y="3423666"/>
                </a:lnTo>
                <a:lnTo>
                  <a:pt x="6622796" y="3423666"/>
                </a:lnTo>
                <a:lnTo>
                  <a:pt x="6622796" y="3210941"/>
                </a:lnTo>
                <a:close/>
              </a:path>
              <a:path w="6623050" h="3423920">
                <a:moveTo>
                  <a:pt x="6622796" y="1711960"/>
                </a:moveTo>
                <a:lnTo>
                  <a:pt x="6622732" y="1495806"/>
                </a:lnTo>
                <a:lnTo>
                  <a:pt x="6622732" y="1495755"/>
                </a:lnTo>
                <a:lnTo>
                  <a:pt x="6622732" y="428688"/>
                </a:lnTo>
                <a:lnTo>
                  <a:pt x="228917" y="428688"/>
                </a:lnTo>
                <a:lnTo>
                  <a:pt x="228917" y="1711960"/>
                </a:lnTo>
                <a:lnTo>
                  <a:pt x="0" y="1711960"/>
                </a:lnTo>
                <a:lnTo>
                  <a:pt x="0" y="1924685"/>
                </a:lnTo>
                <a:lnTo>
                  <a:pt x="228917" y="1924685"/>
                </a:lnTo>
                <a:lnTo>
                  <a:pt x="228917" y="2140585"/>
                </a:lnTo>
                <a:lnTo>
                  <a:pt x="228917" y="2353310"/>
                </a:lnTo>
                <a:lnTo>
                  <a:pt x="228917" y="2566035"/>
                </a:lnTo>
                <a:lnTo>
                  <a:pt x="6622732" y="2566035"/>
                </a:lnTo>
                <a:lnTo>
                  <a:pt x="6622732" y="2353310"/>
                </a:lnTo>
                <a:lnTo>
                  <a:pt x="6622732" y="2140585"/>
                </a:lnTo>
                <a:lnTo>
                  <a:pt x="6622732" y="1924685"/>
                </a:lnTo>
                <a:lnTo>
                  <a:pt x="6622796" y="1711960"/>
                </a:lnTo>
                <a:close/>
              </a:path>
              <a:path w="6623050" h="3423920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8625"/>
                </a:lnTo>
                <a:lnTo>
                  <a:pt x="6622796" y="428625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33375" y="5540247"/>
            <a:ext cx="4635500" cy="324040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60"/>
              </a:spcBef>
              <a:buAutoNum type="arabicPeriod" startAt="9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major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395605" lvl="1" indent="-154305">
              <a:lnSpc>
                <a:spcPct val="100000"/>
              </a:lnSpc>
              <a:spcBef>
                <a:spcPts val="265"/>
              </a:spcBef>
              <a:buAutoNum type="alphaLcParenR"/>
              <a:tabLst>
                <a:tab pos="395605" algn="l"/>
              </a:tabLst>
            </a:pPr>
            <a:r>
              <a:rPr sz="1200" dirty="0">
                <a:latin typeface="Calibri"/>
                <a:cs typeface="Calibri"/>
              </a:rPr>
              <a:t>Confusing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Entertaining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irrelevant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38671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86715" algn="l"/>
              </a:tabLst>
            </a:pPr>
            <a:r>
              <a:rPr sz="1200" dirty="0">
                <a:latin typeface="Calibri"/>
                <a:cs typeface="Calibri"/>
              </a:rPr>
              <a:t>Connecting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communication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Showing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isolated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points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communication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0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3956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9560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visuals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behind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38671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8671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entirely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40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replaces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behind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1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uncover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compelling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5942" y="8803640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212788"/>
                </a:moveTo>
                <a:lnTo>
                  <a:pt x="0" y="212788"/>
                </a:lnTo>
                <a:lnTo>
                  <a:pt x="0" y="429006"/>
                </a:lnTo>
                <a:lnTo>
                  <a:pt x="6393815" y="429006"/>
                </a:lnTo>
                <a:lnTo>
                  <a:pt x="6393815" y="212788"/>
                </a:lnTo>
                <a:close/>
              </a:path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764026" y="8754744"/>
            <a:ext cx="199771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b) </a:t>
            </a:r>
            <a:r>
              <a:rPr sz="1200" spc="-10" dirty="0">
                <a:latin typeface="Calibri"/>
                <a:cs typeface="Calibri"/>
              </a:rPr>
              <a:t>Examining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relationships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numbers</a:t>
            </a:r>
            <a:r>
              <a:rPr sz="1200" spc="-20" dirty="0">
                <a:latin typeface="Calibri"/>
                <a:cs typeface="Calibri"/>
              </a:rPr>
              <a:t> only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55942" y="9232582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4"/>
                </a:lnTo>
                <a:lnTo>
                  <a:pt x="6393815" y="212724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62292" y="8754744"/>
            <a:ext cx="2505075" cy="66738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Disjointed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Ignoring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elements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Examining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27025" y="9445307"/>
            <a:ext cx="6623050" cy="428625"/>
          </a:xfrm>
          <a:custGeom>
            <a:avLst/>
            <a:gdLst/>
            <a:ahLst/>
            <a:cxnLst/>
            <a:rect l="l" t="t" r="r" b="b"/>
            <a:pathLst>
              <a:path w="6623050" h="428625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8625"/>
                </a:lnTo>
                <a:lnTo>
                  <a:pt x="6622796" y="428625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33375" y="9638982"/>
            <a:ext cx="54927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13.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communications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151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5942" y="457263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59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64026" y="408686"/>
            <a:ext cx="246443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Anecdotes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10" dirty="0">
                <a:latin typeface="Calibri"/>
                <a:cs typeface="Calibri"/>
              </a:rPr>
              <a:t> experience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5942" y="886205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2292" y="408686"/>
            <a:ext cx="261429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 Written</a:t>
            </a:r>
            <a:r>
              <a:rPr sz="1200" spc="-10" dirty="0">
                <a:latin typeface="Calibri"/>
                <a:cs typeface="Calibri"/>
              </a:rPr>
              <a:t> reports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7025" y="1098930"/>
            <a:ext cx="6623050" cy="641985"/>
          </a:xfrm>
          <a:custGeom>
            <a:avLst/>
            <a:gdLst/>
            <a:ahLst/>
            <a:cxnLst/>
            <a:rect l="l" t="t" r="r" b="b"/>
            <a:pathLst>
              <a:path w="6623050" h="641985">
                <a:moveTo>
                  <a:pt x="6622796" y="215900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5900"/>
                </a:lnTo>
                <a:lnTo>
                  <a:pt x="0" y="215900"/>
                </a:lnTo>
                <a:lnTo>
                  <a:pt x="0" y="428625"/>
                </a:lnTo>
                <a:lnTo>
                  <a:pt x="228917" y="428625"/>
                </a:lnTo>
                <a:lnTo>
                  <a:pt x="228917" y="641604"/>
                </a:lnTo>
                <a:lnTo>
                  <a:pt x="6622732" y="641604"/>
                </a:lnTo>
                <a:lnTo>
                  <a:pt x="6622732" y="428625"/>
                </a:lnTo>
                <a:lnTo>
                  <a:pt x="6622796" y="21590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21479" y="1508759"/>
            <a:ext cx="14204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5942" y="1740535"/>
            <a:ext cx="6393815" cy="215900"/>
          </a:xfrm>
          <a:custGeom>
            <a:avLst/>
            <a:gdLst/>
            <a:ahLst/>
            <a:cxnLst/>
            <a:rect l="l" t="t" r="r" b="b"/>
            <a:pathLst>
              <a:path w="6393815" h="215900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33375" y="1265682"/>
            <a:ext cx="3547745" cy="6642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14. 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story?</a:t>
            </a:r>
            <a:endParaRPr sz="1200">
              <a:latin typeface="Calibri"/>
              <a:cs typeface="Calibri"/>
            </a:endParaRPr>
          </a:p>
          <a:p>
            <a:pPr marL="241300" marR="437515">
              <a:lnSpc>
                <a:spcPct val="116300"/>
              </a:lnSpc>
              <a:spcBef>
                <a:spcPts val="5"/>
              </a:spcBef>
              <a:tabLst>
                <a:tab pos="1155700" algn="l"/>
                <a:tab pos="2527935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r>
              <a:rPr sz="1200" dirty="0">
                <a:latin typeface="Calibri"/>
                <a:cs typeface="Calibri"/>
              </a:rPr>
              <a:t>	b) </a:t>
            </a:r>
            <a:r>
              <a:rPr sz="1200" spc="-10" dirty="0">
                <a:latin typeface="Calibri"/>
                <a:cs typeface="Calibri"/>
              </a:rPr>
              <a:t>Narrative</a:t>
            </a:r>
            <a:r>
              <a:rPr sz="1200" dirty="0">
                <a:latin typeface="Calibri"/>
                <a:cs typeface="Calibri"/>
              </a:rPr>
              <a:t>	c)</a:t>
            </a:r>
            <a:r>
              <a:rPr sz="1200" spc="-10" dirty="0">
                <a:latin typeface="Calibri"/>
                <a:cs typeface="Calibri"/>
              </a:rPr>
              <a:t> Visuals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7025" y="1956434"/>
            <a:ext cx="6623050" cy="854710"/>
          </a:xfrm>
          <a:custGeom>
            <a:avLst/>
            <a:gdLst/>
            <a:ahLst/>
            <a:cxnLst/>
            <a:rect l="l" t="t" r="r" b="b"/>
            <a:pathLst>
              <a:path w="6623050" h="854710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5450"/>
                </a:lnTo>
                <a:lnTo>
                  <a:pt x="228917" y="425450"/>
                </a:lnTo>
                <a:lnTo>
                  <a:pt x="228917" y="641299"/>
                </a:lnTo>
                <a:lnTo>
                  <a:pt x="228917" y="854329"/>
                </a:lnTo>
                <a:lnTo>
                  <a:pt x="6622732" y="854329"/>
                </a:lnTo>
                <a:lnTo>
                  <a:pt x="6622732" y="641350"/>
                </a:lnTo>
                <a:lnTo>
                  <a:pt x="6622732" y="425450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3375" y="2120264"/>
            <a:ext cx="3178810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15.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replace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 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64026" y="2329433"/>
            <a:ext cx="2892425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emotional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7025" y="2810890"/>
            <a:ext cx="6623050" cy="2140585"/>
          </a:xfrm>
          <a:custGeom>
            <a:avLst/>
            <a:gdLst/>
            <a:ahLst/>
            <a:cxnLst/>
            <a:rect l="l" t="t" r="r" b="b"/>
            <a:pathLst>
              <a:path w="6623050" h="2140585">
                <a:moveTo>
                  <a:pt x="6622796" y="428625"/>
                </a:moveTo>
                <a:lnTo>
                  <a:pt x="6622732" y="215900"/>
                </a:lnTo>
                <a:lnTo>
                  <a:pt x="6622732" y="0"/>
                </a:lnTo>
                <a:lnTo>
                  <a:pt x="228917" y="0"/>
                </a:lnTo>
                <a:lnTo>
                  <a:pt x="228917" y="215900"/>
                </a:lnTo>
                <a:lnTo>
                  <a:pt x="228917" y="428625"/>
                </a:lnTo>
                <a:lnTo>
                  <a:pt x="0" y="428625"/>
                </a:lnTo>
                <a:lnTo>
                  <a:pt x="0" y="641350"/>
                </a:lnTo>
                <a:lnTo>
                  <a:pt x="228917" y="641350"/>
                </a:lnTo>
                <a:lnTo>
                  <a:pt x="228917" y="857186"/>
                </a:lnTo>
                <a:lnTo>
                  <a:pt x="228917" y="1927415"/>
                </a:lnTo>
                <a:lnTo>
                  <a:pt x="0" y="1927415"/>
                </a:lnTo>
                <a:lnTo>
                  <a:pt x="0" y="2140458"/>
                </a:lnTo>
                <a:lnTo>
                  <a:pt x="6622796" y="2140458"/>
                </a:lnTo>
                <a:lnTo>
                  <a:pt x="6622796" y="1927415"/>
                </a:lnTo>
                <a:lnTo>
                  <a:pt x="6622732" y="1711579"/>
                </a:lnTo>
                <a:lnTo>
                  <a:pt x="6622732" y="641350"/>
                </a:lnTo>
                <a:lnTo>
                  <a:pt x="6622796" y="4286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33375" y="2791841"/>
            <a:ext cx="4324350" cy="2136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AutoNum type="arabicPeriod" startAt="17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  <a:p>
            <a:pPr marL="3956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95605" algn="l"/>
              </a:tabLst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purely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statistical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meaningful</a:t>
            </a:r>
            <a:endParaRPr sz="1200">
              <a:latin typeface="Calibri"/>
              <a:cs typeface="Calibri"/>
            </a:endParaRPr>
          </a:p>
          <a:p>
            <a:pPr marL="38671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86715" algn="l"/>
              </a:tabLst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eliminate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visuals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unrelated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meaningful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AutoNum type="arabicPeriod" startAt="18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55942" y="4951348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764026" y="4902453"/>
            <a:ext cx="192786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 </a:t>
            </a:r>
            <a:r>
              <a:rPr sz="1200" spc="-10" dirty="0">
                <a:latin typeface="Calibri"/>
                <a:cs typeface="Calibri"/>
              </a:rPr>
              <a:t>Explaining</a:t>
            </a:r>
            <a:r>
              <a:rPr sz="1200" dirty="0">
                <a:latin typeface="Calibri"/>
                <a:cs typeface="Calibri"/>
              </a:rPr>
              <a:t> only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55942" y="5379973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62292" y="4902453"/>
            <a:ext cx="268605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jargon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Combining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visuals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Combining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7025" y="5592698"/>
            <a:ext cx="6623050" cy="429259"/>
          </a:xfrm>
          <a:custGeom>
            <a:avLst/>
            <a:gdLst/>
            <a:ahLst/>
            <a:cxnLst/>
            <a:rect l="l" t="t" r="r" b="b"/>
            <a:pathLst>
              <a:path w="6623050" h="429260">
                <a:moveTo>
                  <a:pt x="6622732" y="0"/>
                </a:moveTo>
                <a:lnTo>
                  <a:pt x="228917" y="0"/>
                </a:lnTo>
                <a:lnTo>
                  <a:pt x="228917" y="215900"/>
                </a:lnTo>
                <a:lnTo>
                  <a:pt x="6622732" y="215900"/>
                </a:lnTo>
                <a:lnTo>
                  <a:pt x="6622732" y="0"/>
                </a:lnTo>
                <a:close/>
              </a:path>
              <a:path w="6623050" h="429260">
                <a:moveTo>
                  <a:pt x="6622796" y="215963"/>
                </a:moveTo>
                <a:lnTo>
                  <a:pt x="0" y="215963"/>
                </a:lnTo>
                <a:lnTo>
                  <a:pt x="0" y="429006"/>
                </a:lnTo>
                <a:lnTo>
                  <a:pt x="6622796" y="429006"/>
                </a:lnTo>
                <a:lnTo>
                  <a:pt x="6622796" y="215963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33375" y="5789929"/>
            <a:ext cx="5062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19.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according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document?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5942" y="6021704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764026" y="5972809"/>
            <a:ext cx="163385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Choosing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55942" y="6450329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62292" y="5972809"/>
            <a:ext cx="211518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27025" y="6663054"/>
            <a:ext cx="6623050" cy="1927860"/>
          </a:xfrm>
          <a:custGeom>
            <a:avLst/>
            <a:gdLst/>
            <a:ahLst/>
            <a:cxnLst/>
            <a:rect l="l" t="t" r="r" b="b"/>
            <a:pathLst>
              <a:path w="6623050" h="1927859">
                <a:moveTo>
                  <a:pt x="6622796" y="1711960"/>
                </a:moveTo>
                <a:lnTo>
                  <a:pt x="6622732" y="1499235"/>
                </a:lnTo>
                <a:lnTo>
                  <a:pt x="6622732" y="1283017"/>
                </a:lnTo>
                <a:lnTo>
                  <a:pt x="228917" y="1283017"/>
                </a:lnTo>
                <a:lnTo>
                  <a:pt x="228917" y="1499235"/>
                </a:lnTo>
                <a:lnTo>
                  <a:pt x="228917" y="1711960"/>
                </a:lnTo>
                <a:lnTo>
                  <a:pt x="0" y="1711960"/>
                </a:lnTo>
                <a:lnTo>
                  <a:pt x="0" y="1927860"/>
                </a:lnTo>
                <a:lnTo>
                  <a:pt x="6622796" y="1927860"/>
                </a:lnTo>
                <a:lnTo>
                  <a:pt x="6622796" y="1711960"/>
                </a:lnTo>
                <a:close/>
              </a:path>
              <a:path w="6623050" h="1927859">
                <a:moveTo>
                  <a:pt x="6622796" y="212674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674"/>
                </a:lnTo>
                <a:lnTo>
                  <a:pt x="0" y="212674"/>
                </a:lnTo>
                <a:lnTo>
                  <a:pt x="0" y="428879"/>
                </a:lnTo>
                <a:lnTo>
                  <a:pt x="228917" y="428879"/>
                </a:lnTo>
                <a:lnTo>
                  <a:pt x="228917" y="641604"/>
                </a:lnTo>
                <a:lnTo>
                  <a:pt x="228917" y="857504"/>
                </a:lnTo>
                <a:lnTo>
                  <a:pt x="228917" y="1070229"/>
                </a:lnTo>
                <a:lnTo>
                  <a:pt x="228917" y="1282954"/>
                </a:lnTo>
                <a:lnTo>
                  <a:pt x="6622732" y="1282954"/>
                </a:lnTo>
                <a:lnTo>
                  <a:pt x="6622732" y="1070229"/>
                </a:lnTo>
                <a:lnTo>
                  <a:pt x="6622732" y="857504"/>
                </a:lnTo>
                <a:lnTo>
                  <a:pt x="6622732" y="641604"/>
                </a:lnTo>
                <a:lnTo>
                  <a:pt x="6622732" y="428879"/>
                </a:lnTo>
                <a:lnTo>
                  <a:pt x="6622796" y="212674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33375" y="6823455"/>
            <a:ext cx="5195570" cy="17411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60"/>
              </a:spcBef>
              <a:buAutoNum type="arabicPeriod" startAt="20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statistics?</a:t>
            </a:r>
            <a:endParaRPr sz="1200">
              <a:latin typeface="Calibri"/>
              <a:cs typeface="Calibri"/>
            </a:endParaRPr>
          </a:p>
          <a:p>
            <a:pPr marL="395605" lvl="1" indent="-154305">
              <a:lnSpc>
                <a:spcPct val="100000"/>
              </a:lnSpc>
              <a:spcBef>
                <a:spcPts val="265"/>
              </a:spcBef>
              <a:buAutoNum type="alphaLcParenR"/>
              <a:tabLst>
                <a:tab pos="395605" algn="l"/>
              </a:tabLst>
            </a:pP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altogether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34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ambiguity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connecting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 marL="386715" lvl="1" indent="-145415">
              <a:lnSpc>
                <a:spcPct val="100000"/>
              </a:lnSpc>
              <a:spcBef>
                <a:spcPts val="259"/>
              </a:spcBef>
              <a:buAutoNum type="alphaLcParenR"/>
              <a:tabLst>
                <a:tab pos="386715" algn="l"/>
              </a:tabLst>
            </a:pP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solely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visuals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34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ambiguity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connecting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22.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according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document?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55942" y="8590915"/>
            <a:ext cx="6393815" cy="425450"/>
          </a:xfrm>
          <a:custGeom>
            <a:avLst/>
            <a:gdLst/>
            <a:ahLst/>
            <a:cxnLst/>
            <a:rect l="l" t="t" r="r" b="b"/>
            <a:pathLst>
              <a:path w="6393815" h="425450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0" y="425450"/>
                </a:lnTo>
                <a:lnTo>
                  <a:pt x="6393815" y="425450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62292" y="8542019"/>
            <a:ext cx="140462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anecdotes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06445" y="8542019"/>
            <a:ext cx="312737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integrate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Simplified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27025" y="9016428"/>
            <a:ext cx="6623050" cy="1070610"/>
          </a:xfrm>
          <a:custGeom>
            <a:avLst/>
            <a:gdLst/>
            <a:ahLst/>
            <a:cxnLst/>
            <a:rect l="l" t="t" r="r" b="b"/>
            <a:pathLst>
              <a:path w="6623050" h="1070609">
                <a:moveTo>
                  <a:pt x="6622796" y="428879"/>
                </a:moveTo>
                <a:lnTo>
                  <a:pt x="6622732" y="216217"/>
                </a:lnTo>
                <a:lnTo>
                  <a:pt x="6622732" y="0"/>
                </a:lnTo>
                <a:lnTo>
                  <a:pt x="228917" y="0"/>
                </a:lnTo>
                <a:lnTo>
                  <a:pt x="228917" y="216154"/>
                </a:lnTo>
                <a:lnTo>
                  <a:pt x="228917" y="428879"/>
                </a:lnTo>
                <a:lnTo>
                  <a:pt x="0" y="428879"/>
                </a:lnTo>
                <a:lnTo>
                  <a:pt x="0" y="641604"/>
                </a:lnTo>
                <a:lnTo>
                  <a:pt x="228917" y="641604"/>
                </a:lnTo>
                <a:lnTo>
                  <a:pt x="228917" y="857504"/>
                </a:lnTo>
                <a:lnTo>
                  <a:pt x="228917" y="1070229"/>
                </a:lnTo>
                <a:lnTo>
                  <a:pt x="6622732" y="1070229"/>
                </a:lnTo>
                <a:lnTo>
                  <a:pt x="6622732" y="857504"/>
                </a:lnTo>
                <a:lnTo>
                  <a:pt x="6622732" y="641604"/>
                </a:lnTo>
                <a:lnTo>
                  <a:pt x="6622796" y="428879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33375" y="8997315"/>
            <a:ext cx="4848860" cy="1066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integrate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23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stories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convincing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anecdotal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stories?</a:t>
            </a:r>
            <a:endParaRPr sz="1200">
              <a:latin typeface="Calibri"/>
              <a:cs typeface="Calibri"/>
            </a:endParaRPr>
          </a:p>
          <a:p>
            <a:pPr marL="3956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95605" algn="l"/>
              </a:tabLst>
            </a:pPr>
            <a:r>
              <a:rPr sz="1200" dirty="0">
                <a:latin typeface="Calibri"/>
                <a:cs typeface="Calibri"/>
              </a:rPr>
              <a:t>They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standardized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They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eliminate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interpretation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152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025" y="457263"/>
            <a:ext cx="6623050" cy="1070610"/>
          </a:xfrm>
          <a:custGeom>
            <a:avLst/>
            <a:gdLst/>
            <a:ahLst/>
            <a:cxnLst/>
            <a:rect l="l" t="t" r="r" b="b"/>
            <a:pathLst>
              <a:path w="6623050" h="1070610">
                <a:moveTo>
                  <a:pt x="6622796" y="857567"/>
                </a:moveTo>
                <a:lnTo>
                  <a:pt x="6622732" y="641667"/>
                </a:lnTo>
                <a:lnTo>
                  <a:pt x="6622732" y="428942"/>
                </a:lnTo>
                <a:lnTo>
                  <a:pt x="6622732" y="213042"/>
                </a:lnTo>
                <a:lnTo>
                  <a:pt x="6622732" y="0"/>
                </a:lnTo>
                <a:lnTo>
                  <a:pt x="228917" y="0"/>
                </a:lnTo>
                <a:lnTo>
                  <a:pt x="228917" y="213042"/>
                </a:lnTo>
                <a:lnTo>
                  <a:pt x="228917" y="428942"/>
                </a:lnTo>
                <a:lnTo>
                  <a:pt x="228917" y="641667"/>
                </a:lnTo>
                <a:lnTo>
                  <a:pt x="228917" y="857567"/>
                </a:lnTo>
                <a:lnTo>
                  <a:pt x="0" y="857567"/>
                </a:lnTo>
                <a:lnTo>
                  <a:pt x="0" y="1070292"/>
                </a:lnTo>
                <a:lnTo>
                  <a:pt x="6622796" y="1070292"/>
                </a:lnTo>
                <a:lnTo>
                  <a:pt x="6622796" y="857567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3375" y="408686"/>
            <a:ext cx="4091940" cy="10953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386715" indent="-145415">
              <a:lnSpc>
                <a:spcPct val="100000"/>
              </a:lnSpc>
              <a:spcBef>
                <a:spcPts val="335"/>
              </a:spcBef>
              <a:buAutoNum type="alphaLcParenR" startAt="3"/>
              <a:tabLst>
                <a:tab pos="386715" algn="l"/>
              </a:tabLst>
            </a:pP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merge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experience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401955" indent="-160655">
              <a:lnSpc>
                <a:spcPct val="100000"/>
              </a:lnSpc>
              <a:spcBef>
                <a:spcPts val="235"/>
              </a:spcBef>
              <a:buAutoNum type="alphaLcParenR" startAt="3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They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evidence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evidence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24.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5942" y="1527492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3042"/>
                </a:lnTo>
                <a:lnTo>
                  <a:pt x="0" y="428942"/>
                </a:lnTo>
                <a:lnTo>
                  <a:pt x="6393815" y="428942"/>
                </a:lnTo>
                <a:lnTo>
                  <a:pt x="6393815" y="213042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06445" y="1478914"/>
            <a:ext cx="273177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Ignore</a:t>
            </a:r>
            <a:r>
              <a:rPr sz="1200" spc="-10" dirty="0">
                <a:latin typeface="Calibri"/>
                <a:cs typeface="Calibri"/>
              </a:rPr>
              <a:t> relationships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points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5942" y="1956435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2292" y="1478914"/>
            <a:ext cx="182118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7025" y="2169159"/>
            <a:ext cx="6623050" cy="428625"/>
          </a:xfrm>
          <a:custGeom>
            <a:avLst/>
            <a:gdLst/>
            <a:ahLst/>
            <a:cxnLst/>
            <a:rect l="l" t="t" r="r" b="b"/>
            <a:pathLst>
              <a:path w="6623050" h="428625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8625"/>
                </a:lnTo>
                <a:lnTo>
                  <a:pt x="6622796" y="428625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33375" y="2362834"/>
            <a:ext cx="4641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25.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simplifying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5942" y="2597733"/>
            <a:ext cx="6393815" cy="429259"/>
          </a:xfrm>
          <a:custGeom>
            <a:avLst/>
            <a:gdLst/>
            <a:ahLst/>
            <a:cxnLst/>
            <a:rect l="l" t="t" r="r" b="b"/>
            <a:pathLst>
              <a:path w="6393815" h="429260">
                <a:moveTo>
                  <a:pt x="6393815" y="213156"/>
                </a:moveTo>
                <a:lnTo>
                  <a:pt x="0" y="213156"/>
                </a:lnTo>
                <a:lnTo>
                  <a:pt x="0" y="429056"/>
                </a:lnTo>
                <a:lnTo>
                  <a:pt x="6393815" y="429056"/>
                </a:lnTo>
                <a:lnTo>
                  <a:pt x="6393815" y="213156"/>
                </a:lnTo>
                <a:close/>
              </a:path>
              <a:path w="6393815" h="429260">
                <a:moveTo>
                  <a:pt x="6393815" y="0"/>
                </a:moveTo>
                <a:lnTo>
                  <a:pt x="0" y="0"/>
                </a:lnTo>
                <a:lnTo>
                  <a:pt x="0" y="213029"/>
                </a:lnTo>
                <a:lnTo>
                  <a:pt x="6393815" y="213029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06445" y="2549271"/>
            <a:ext cx="168148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High-level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programming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5942" y="3026791"/>
            <a:ext cx="6393815" cy="212725"/>
          </a:xfrm>
          <a:custGeom>
            <a:avLst/>
            <a:gdLst/>
            <a:ahLst/>
            <a:cxnLst/>
            <a:rect l="l" t="t" r="r" b="b"/>
            <a:pathLst>
              <a:path w="6393815" h="212725">
                <a:moveTo>
                  <a:pt x="6393815" y="0"/>
                </a:moveTo>
                <a:lnTo>
                  <a:pt x="0" y="0"/>
                </a:lnTo>
                <a:lnTo>
                  <a:pt x="0" y="212725"/>
                </a:lnTo>
                <a:lnTo>
                  <a:pt x="6393815" y="212725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2292" y="2549271"/>
            <a:ext cx="184848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 Charts</a:t>
            </a:r>
            <a:r>
              <a:rPr sz="1200" spc="-10" dirty="0">
                <a:latin typeface="Calibri"/>
                <a:cs typeface="Calibri"/>
              </a:rPr>
              <a:t> alone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Disjointed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statistics </a:t>
            </a: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7025" y="3239515"/>
            <a:ext cx="6623050" cy="1924685"/>
          </a:xfrm>
          <a:custGeom>
            <a:avLst/>
            <a:gdLst/>
            <a:ahLst/>
            <a:cxnLst/>
            <a:rect l="l" t="t" r="r" b="b"/>
            <a:pathLst>
              <a:path w="6623050" h="1924685">
                <a:moveTo>
                  <a:pt x="6622796" y="212725"/>
                </a:move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0" y="212725"/>
                </a:lnTo>
                <a:lnTo>
                  <a:pt x="0" y="428625"/>
                </a:lnTo>
                <a:lnTo>
                  <a:pt x="228917" y="428625"/>
                </a:lnTo>
                <a:lnTo>
                  <a:pt x="228917" y="641604"/>
                </a:lnTo>
                <a:lnTo>
                  <a:pt x="228917" y="857504"/>
                </a:lnTo>
                <a:lnTo>
                  <a:pt x="228917" y="1711833"/>
                </a:lnTo>
                <a:lnTo>
                  <a:pt x="0" y="1711833"/>
                </a:lnTo>
                <a:lnTo>
                  <a:pt x="0" y="1924558"/>
                </a:lnTo>
                <a:lnTo>
                  <a:pt x="6622796" y="1924558"/>
                </a:lnTo>
                <a:lnTo>
                  <a:pt x="6622796" y="1711833"/>
                </a:lnTo>
                <a:lnTo>
                  <a:pt x="6622732" y="1498854"/>
                </a:lnTo>
                <a:lnTo>
                  <a:pt x="6622732" y="428625"/>
                </a:lnTo>
                <a:lnTo>
                  <a:pt x="6622796" y="212725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3375" y="3399917"/>
            <a:ext cx="5420995" cy="17411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60"/>
              </a:spcBef>
              <a:buAutoNum type="arabicPeriod" startAt="26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considered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 tool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transmitting</a:t>
            </a:r>
            <a:r>
              <a:rPr sz="1200" dirty="0">
                <a:latin typeface="Calibri"/>
                <a:cs typeface="Calibri"/>
              </a:rPr>
              <a:t> human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experience?</a:t>
            </a:r>
            <a:endParaRPr sz="1200">
              <a:latin typeface="Calibri"/>
              <a:cs typeface="Calibri"/>
            </a:endParaRPr>
          </a:p>
          <a:p>
            <a:pPr marL="395605" lvl="1" indent="-15430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39560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simplifies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solely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facts</a:t>
            </a:r>
            <a:endParaRPr sz="1200">
              <a:latin typeface="Calibri"/>
              <a:cs typeface="Calibri"/>
            </a:endParaRPr>
          </a:p>
          <a:p>
            <a:pPr marL="386715" lvl="1" indent="-14541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38671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only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eliminates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10" dirty="0">
                <a:latin typeface="Calibri"/>
                <a:cs typeface="Calibri"/>
              </a:rPr>
              <a:t> connection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simplifies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complex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27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compelling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5942" y="5164073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2292" y="5112003"/>
            <a:ext cx="1821814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Ignoring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points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visualization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06445" y="5112003"/>
            <a:ext cx="292989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Eliminating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conflict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 the</a:t>
            </a:r>
            <a:r>
              <a:rPr sz="1200" spc="-10" dirty="0">
                <a:latin typeface="Calibri"/>
                <a:cs typeface="Calibri"/>
              </a:rPr>
              <a:t> narrative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7025" y="5592698"/>
            <a:ext cx="6623050" cy="641985"/>
          </a:xfrm>
          <a:custGeom>
            <a:avLst/>
            <a:gdLst/>
            <a:ahLst/>
            <a:cxnLst/>
            <a:rect l="l" t="t" r="r" b="b"/>
            <a:pathLst>
              <a:path w="6623050" h="641985">
                <a:moveTo>
                  <a:pt x="6622732" y="0"/>
                </a:moveTo>
                <a:lnTo>
                  <a:pt x="228917" y="0"/>
                </a:lnTo>
                <a:lnTo>
                  <a:pt x="228917" y="215900"/>
                </a:lnTo>
                <a:lnTo>
                  <a:pt x="6622732" y="215900"/>
                </a:lnTo>
                <a:lnTo>
                  <a:pt x="6622732" y="0"/>
                </a:lnTo>
                <a:close/>
              </a:path>
              <a:path w="6623050" h="641985">
                <a:moveTo>
                  <a:pt x="6622796" y="429006"/>
                </a:moveTo>
                <a:lnTo>
                  <a:pt x="6622732" y="215963"/>
                </a:lnTo>
                <a:lnTo>
                  <a:pt x="228917" y="215963"/>
                </a:lnTo>
                <a:lnTo>
                  <a:pt x="228917" y="429006"/>
                </a:lnTo>
                <a:lnTo>
                  <a:pt x="0" y="429006"/>
                </a:lnTo>
                <a:lnTo>
                  <a:pt x="0" y="641731"/>
                </a:lnTo>
                <a:lnTo>
                  <a:pt x="6622796" y="641731"/>
                </a:lnTo>
                <a:lnTo>
                  <a:pt x="6622796" y="429006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33375" y="5573648"/>
            <a:ext cx="3799204" cy="637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examining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29.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stories?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5942" y="6234429"/>
            <a:ext cx="6393815" cy="428625"/>
          </a:xfrm>
          <a:custGeom>
            <a:avLst/>
            <a:gdLst/>
            <a:ahLst/>
            <a:cxnLst/>
            <a:rect l="l" t="t" r="r" b="b"/>
            <a:pathLst>
              <a:path w="6393815" h="428625">
                <a:moveTo>
                  <a:pt x="6393815" y="0"/>
                </a:moveTo>
                <a:lnTo>
                  <a:pt x="0" y="0"/>
                </a:lnTo>
                <a:lnTo>
                  <a:pt x="0" y="215900"/>
                </a:lnTo>
                <a:lnTo>
                  <a:pt x="0" y="428625"/>
                </a:lnTo>
                <a:lnTo>
                  <a:pt x="6393815" y="428625"/>
                </a:lnTo>
                <a:lnTo>
                  <a:pt x="6393815" y="215900"/>
                </a:lnTo>
                <a:lnTo>
                  <a:pt x="6393815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62292" y="6182359"/>
            <a:ext cx="290576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Randomly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Properly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merged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64026" y="6182359"/>
            <a:ext cx="169418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anecdotes </a:t>
            </a:r>
            <a:r>
              <a:rPr sz="1200" spc="-20" dirty="0">
                <a:latin typeface="Calibri"/>
                <a:cs typeface="Calibri"/>
              </a:rPr>
              <a:t>only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20" dirty="0">
                <a:latin typeface="Calibri"/>
                <a:cs typeface="Calibri"/>
              </a:rPr>
              <a:t> aids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27025" y="6663055"/>
            <a:ext cx="6623050" cy="3423920"/>
            <a:chOff x="327025" y="6663055"/>
            <a:chExt cx="6623050" cy="3423920"/>
          </a:xfrm>
        </p:grpSpPr>
        <p:sp>
          <p:nvSpPr>
            <p:cNvPr id="25" name="object 25"/>
            <p:cNvSpPr/>
            <p:nvPr/>
          </p:nvSpPr>
          <p:spPr>
            <a:xfrm>
              <a:off x="327025" y="6663055"/>
              <a:ext cx="6623050" cy="2140585"/>
            </a:xfrm>
            <a:custGeom>
              <a:avLst/>
              <a:gdLst/>
              <a:ahLst/>
              <a:cxnLst/>
              <a:rect l="l" t="t" r="r" b="b"/>
              <a:pathLst>
                <a:path w="6623050" h="2140584">
                  <a:moveTo>
                    <a:pt x="6622732" y="1283017"/>
                  </a:moveTo>
                  <a:lnTo>
                    <a:pt x="228917" y="1283017"/>
                  </a:lnTo>
                  <a:lnTo>
                    <a:pt x="228917" y="1499235"/>
                  </a:lnTo>
                  <a:lnTo>
                    <a:pt x="228917" y="1711960"/>
                  </a:lnTo>
                  <a:lnTo>
                    <a:pt x="228917" y="1927860"/>
                  </a:lnTo>
                  <a:lnTo>
                    <a:pt x="228917" y="2140585"/>
                  </a:lnTo>
                  <a:lnTo>
                    <a:pt x="6622732" y="2140585"/>
                  </a:lnTo>
                  <a:lnTo>
                    <a:pt x="6622732" y="1927860"/>
                  </a:lnTo>
                  <a:lnTo>
                    <a:pt x="6622732" y="1711960"/>
                  </a:lnTo>
                  <a:lnTo>
                    <a:pt x="6622732" y="1499235"/>
                  </a:lnTo>
                  <a:lnTo>
                    <a:pt x="6622732" y="1283017"/>
                  </a:lnTo>
                  <a:close/>
                </a:path>
                <a:path w="6623050" h="2140584">
                  <a:moveTo>
                    <a:pt x="6622796" y="428879"/>
                  </a:moveTo>
                  <a:lnTo>
                    <a:pt x="6622732" y="212725"/>
                  </a:lnTo>
                  <a:lnTo>
                    <a:pt x="6622732" y="0"/>
                  </a:lnTo>
                  <a:lnTo>
                    <a:pt x="228917" y="0"/>
                  </a:lnTo>
                  <a:lnTo>
                    <a:pt x="228917" y="212674"/>
                  </a:lnTo>
                  <a:lnTo>
                    <a:pt x="228917" y="428879"/>
                  </a:lnTo>
                  <a:lnTo>
                    <a:pt x="0" y="428879"/>
                  </a:lnTo>
                  <a:lnTo>
                    <a:pt x="0" y="641604"/>
                  </a:lnTo>
                  <a:lnTo>
                    <a:pt x="228917" y="641604"/>
                  </a:lnTo>
                  <a:lnTo>
                    <a:pt x="228917" y="857504"/>
                  </a:lnTo>
                  <a:lnTo>
                    <a:pt x="228917" y="1070229"/>
                  </a:lnTo>
                  <a:lnTo>
                    <a:pt x="228917" y="1282954"/>
                  </a:lnTo>
                  <a:lnTo>
                    <a:pt x="6622732" y="1282954"/>
                  </a:lnTo>
                  <a:lnTo>
                    <a:pt x="6622732" y="1070229"/>
                  </a:lnTo>
                  <a:lnTo>
                    <a:pt x="6622732" y="857504"/>
                  </a:lnTo>
                  <a:lnTo>
                    <a:pt x="6622732" y="641604"/>
                  </a:lnTo>
                  <a:lnTo>
                    <a:pt x="6622796" y="428879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8590915"/>
              <a:ext cx="1842135" cy="187325"/>
            </a:xfrm>
            <a:custGeom>
              <a:avLst/>
              <a:gdLst/>
              <a:ahLst/>
              <a:cxnLst/>
              <a:rect l="l" t="t" r="r" b="b"/>
              <a:pathLst>
                <a:path w="1842135" h="187325">
                  <a:moveTo>
                    <a:pt x="1842135" y="0"/>
                  </a:moveTo>
                  <a:lnTo>
                    <a:pt x="0" y="0"/>
                  </a:lnTo>
                  <a:lnTo>
                    <a:pt x="0" y="187324"/>
                  </a:lnTo>
                  <a:lnTo>
                    <a:pt x="1842135" y="187324"/>
                  </a:lnTo>
                  <a:lnTo>
                    <a:pt x="184213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5942" y="8803640"/>
              <a:ext cx="6393815" cy="1283335"/>
            </a:xfrm>
            <a:custGeom>
              <a:avLst/>
              <a:gdLst/>
              <a:ahLst/>
              <a:cxnLst/>
              <a:rect l="l" t="t" r="r" b="b"/>
              <a:pathLst>
                <a:path w="6393815" h="1283334">
                  <a:moveTo>
                    <a:pt x="6393815" y="212788"/>
                  </a:moveTo>
                  <a:lnTo>
                    <a:pt x="0" y="212788"/>
                  </a:lnTo>
                  <a:lnTo>
                    <a:pt x="0" y="428942"/>
                  </a:lnTo>
                  <a:lnTo>
                    <a:pt x="0" y="641667"/>
                  </a:lnTo>
                  <a:lnTo>
                    <a:pt x="0" y="854392"/>
                  </a:lnTo>
                  <a:lnTo>
                    <a:pt x="0" y="1070292"/>
                  </a:lnTo>
                  <a:lnTo>
                    <a:pt x="0" y="1283017"/>
                  </a:lnTo>
                  <a:lnTo>
                    <a:pt x="6393815" y="1283017"/>
                  </a:lnTo>
                  <a:lnTo>
                    <a:pt x="6393815" y="428942"/>
                  </a:lnTo>
                  <a:lnTo>
                    <a:pt x="6393815" y="212788"/>
                  </a:lnTo>
                  <a:close/>
                </a:path>
                <a:path w="6393815" h="1283334">
                  <a:moveTo>
                    <a:pt x="6393815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6393815" y="212725"/>
                  </a:lnTo>
                  <a:lnTo>
                    <a:pt x="6393815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33375" y="6644005"/>
            <a:ext cx="6610984" cy="341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Properly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merged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30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education,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according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document?</a:t>
            </a:r>
            <a:endParaRPr sz="1200">
              <a:latin typeface="Calibri"/>
              <a:cs typeface="Calibri"/>
            </a:endParaRPr>
          </a:p>
          <a:p>
            <a:pPr marL="395605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9560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statistics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meaningful </a:t>
            </a:r>
            <a:r>
              <a:rPr sz="1200" spc="-25" dirty="0">
                <a:latin typeface="Calibri"/>
                <a:cs typeface="Calibri"/>
              </a:rPr>
              <a:t>way</a:t>
            </a:r>
            <a:endParaRPr sz="1200">
              <a:latin typeface="Calibri"/>
              <a:cs typeface="Calibri"/>
            </a:endParaRPr>
          </a:p>
          <a:p>
            <a:pPr marL="386715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8671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eliminates</a:t>
            </a:r>
            <a:r>
              <a:rPr sz="1200" dirty="0">
                <a:latin typeface="Calibri"/>
                <a:cs typeface="Calibri"/>
              </a:rPr>
              <a:t> the need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 data</a:t>
            </a:r>
            <a:r>
              <a:rPr sz="1200" spc="-10" dirty="0">
                <a:latin typeface="Calibri"/>
                <a:cs typeface="Calibri"/>
              </a:rPr>
              <a:t> analysis</a:t>
            </a:r>
            <a:endParaRPr sz="1200">
              <a:latin typeface="Calibri"/>
              <a:cs typeface="Calibri"/>
            </a:endParaRPr>
          </a:p>
          <a:p>
            <a:pPr marL="401955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401955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solely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text-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25" dirty="0">
                <a:latin typeface="Calibri"/>
                <a:cs typeface="Calibri"/>
              </a:rPr>
              <a:t> way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ANSWERED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QUESTION:</a:t>
            </a:r>
            <a:endParaRPr sz="1200">
              <a:latin typeface="Calibri"/>
              <a:cs typeface="Calibri"/>
            </a:endParaRPr>
          </a:p>
          <a:p>
            <a:pPr marL="241300" marR="6985" lvl="2" indent="145415" algn="just">
              <a:lnSpc>
                <a:spcPct val="116300"/>
              </a:lnSpc>
              <a:buAutoNum type="arabicPeriod"/>
              <a:tabLst>
                <a:tab pos="386715" algn="l"/>
              </a:tabLst>
            </a:pPr>
            <a:r>
              <a:rPr sz="1200" b="1" spc="-10" dirty="0">
                <a:latin typeface="Calibri"/>
                <a:cs typeface="Calibri"/>
              </a:rPr>
              <a:t>Explain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storytelling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enhances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cross-</a:t>
            </a:r>
            <a:r>
              <a:rPr sz="1200" b="1" spc="-10" dirty="0">
                <a:latin typeface="Calibri"/>
                <a:cs typeface="Calibri"/>
              </a:rPr>
              <a:t>cultural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understanding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why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it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considered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powerful tool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global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networking.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Provide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examples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of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how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stories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create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sense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of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community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identity.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16900"/>
              </a:lnSpc>
              <a:spcBef>
                <a:spcPts val="20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 because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experiences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transcend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cultural </a:t>
            </a:r>
            <a:r>
              <a:rPr sz="1200" dirty="0">
                <a:latin typeface="Calibri"/>
                <a:cs typeface="Calibri"/>
              </a:rPr>
              <a:t>boundaries,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transporting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spaces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times.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fosters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community, </a:t>
            </a:r>
            <a:r>
              <a:rPr sz="1200" dirty="0">
                <a:latin typeface="Calibri"/>
                <a:cs typeface="Calibri"/>
              </a:rPr>
              <a:t>belongingness,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identity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sharing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common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experiences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emotions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cultures.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</a:t>
            </a:r>
            <a:r>
              <a:rPr sz="1200" dirty="0">
                <a:latin typeface="Calibri"/>
                <a:cs typeface="Calibri"/>
              </a:rPr>
              <a:t>cultural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medium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153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5942" y="457263"/>
            <a:ext cx="6393815" cy="17119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5"/>
              </a:lnSpc>
            </a:pPr>
            <a:r>
              <a:rPr sz="1200" spc="-10" dirty="0">
                <a:latin typeface="Calibri"/>
                <a:cs typeface="Calibri"/>
              </a:rPr>
              <a:t>communicate</a:t>
            </a:r>
            <a:r>
              <a:rPr sz="1200" dirty="0">
                <a:latin typeface="Calibri"/>
                <a:cs typeface="Calibri"/>
              </a:rPr>
              <a:t> beyond language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cultural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differences,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 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space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shared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1905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judgment.</a:t>
            </a:r>
            <a:endParaRPr sz="1200">
              <a:latin typeface="Calibri"/>
              <a:cs typeface="Calibri"/>
            </a:endParaRPr>
          </a:p>
          <a:p>
            <a:pPr marL="19050" marR="13970" algn="just">
              <a:lnSpc>
                <a:spcPct val="117000"/>
              </a:lnSpc>
              <a:spcBef>
                <a:spcPts val="15"/>
              </a:spcBef>
            </a:pPr>
            <a:r>
              <a:rPr sz="1200" spc="-5" dirty="0">
                <a:latin typeface="Calibri"/>
                <a:cs typeface="Calibri"/>
              </a:rPr>
              <a:t>I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global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networking,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storytelling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plays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crucial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role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by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bridging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cultural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gaps,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making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easier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for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people</a:t>
            </a:r>
            <a:r>
              <a:rPr sz="1200" spc="-5" dirty="0">
                <a:latin typeface="Calibri"/>
                <a:cs typeface="Calibri"/>
              </a:rPr>
              <a:t> from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backgrounds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personal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d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emotional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5" dirty="0">
                <a:latin typeface="Calibri"/>
                <a:cs typeface="Calibri"/>
              </a:rPr>
              <a:t>v</a:t>
            </a:r>
            <a:r>
              <a:rPr sz="1200" spc="-5" dirty="0">
                <a:latin typeface="Calibri"/>
                <a:cs typeface="Calibri"/>
              </a:rPr>
              <a:t>el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Stories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draw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lessons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from </a:t>
            </a:r>
            <a:r>
              <a:rPr sz="1200" spc="-10" dirty="0">
                <a:latin typeface="Calibri"/>
                <a:cs typeface="Calibri"/>
              </a:rPr>
              <a:t>the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past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d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provide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vision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for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future,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which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can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especially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important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professional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environments.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example,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storytelling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marketing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brands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connect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with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diverse </a:t>
            </a:r>
            <a:r>
              <a:rPr sz="1200" spc="-10" dirty="0">
                <a:latin typeface="Calibri"/>
                <a:cs typeface="Calibri"/>
              </a:rPr>
              <a:t>audiences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by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ta</a:t>
            </a:r>
            <a:r>
              <a:rPr sz="1200" spc="-10" dirty="0">
                <a:latin typeface="Calibri"/>
                <a:cs typeface="Calibri"/>
              </a:rPr>
              <a:t>pp</a:t>
            </a:r>
            <a:r>
              <a:rPr sz="1200" spc="-5" dirty="0">
                <a:latin typeface="Calibri"/>
                <a:cs typeface="Calibri"/>
              </a:rPr>
              <a:t>i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g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into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universally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understood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human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emotions,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such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hope,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fear,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joy,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dirty="0">
                <a:latin typeface="Calibri"/>
                <a:cs typeface="Calibri"/>
              </a:rPr>
              <a:t>d </a:t>
            </a:r>
            <a:r>
              <a:rPr sz="1200" spc="-10" dirty="0">
                <a:latin typeface="Calibri"/>
                <a:cs typeface="Calibri"/>
              </a:rPr>
              <a:t>making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t</a:t>
            </a:r>
            <a:r>
              <a:rPr sz="1200" spc="-10" dirty="0">
                <a:latin typeface="Calibri"/>
                <a:cs typeface="Calibri"/>
              </a:rPr>
              <a:t>h</a:t>
            </a:r>
            <a:r>
              <a:rPr sz="1200" dirty="0">
                <a:latin typeface="Calibri"/>
                <a:cs typeface="Calibri"/>
              </a:rPr>
              <a:t>eir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messages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resonate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across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cultures.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2305050"/>
            <a:ext cx="6356350" cy="19685"/>
            <a:chOff x="574675" y="2305050"/>
            <a:chExt cx="6356350" cy="19685"/>
          </a:xfrm>
        </p:grpSpPr>
        <p:sp>
          <p:nvSpPr>
            <p:cNvPr id="4" name="object 4"/>
            <p:cNvSpPr/>
            <p:nvPr/>
          </p:nvSpPr>
          <p:spPr>
            <a:xfrm>
              <a:off x="574675" y="23050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230568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230568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2308860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232155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232155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27025" y="2381884"/>
            <a:ext cx="6623050" cy="3427095"/>
          </a:xfrm>
          <a:custGeom>
            <a:avLst/>
            <a:gdLst/>
            <a:ahLst/>
            <a:cxnLst/>
            <a:rect l="l" t="t" r="r" b="b"/>
            <a:pathLst>
              <a:path w="6623050" h="3427095">
                <a:moveTo>
                  <a:pt x="6622732" y="0"/>
                </a:moveTo>
                <a:lnTo>
                  <a:pt x="228917" y="0"/>
                </a:lnTo>
                <a:lnTo>
                  <a:pt x="228917" y="215849"/>
                </a:lnTo>
                <a:lnTo>
                  <a:pt x="228917" y="428879"/>
                </a:lnTo>
                <a:lnTo>
                  <a:pt x="6622732" y="428879"/>
                </a:lnTo>
                <a:lnTo>
                  <a:pt x="6622732" y="215900"/>
                </a:lnTo>
                <a:lnTo>
                  <a:pt x="6622732" y="0"/>
                </a:lnTo>
                <a:close/>
              </a:path>
              <a:path w="6623050" h="3427095">
                <a:moveTo>
                  <a:pt x="6622796" y="1927860"/>
                </a:moveTo>
                <a:lnTo>
                  <a:pt x="6622732" y="1715135"/>
                </a:lnTo>
                <a:lnTo>
                  <a:pt x="6622732" y="1499235"/>
                </a:lnTo>
                <a:lnTo>
                  <a:pt x="6622732" y="429006"/>
                </a:lnTo>
                <a:lnTo>
                  <a:pt x="228917" y="429006"/>
                </a:lnTo>
                <a:lnTo>
                  <a:pt x="228917" y="1927860"/>
                </a:lnTo>
                <a:lnTo>
                  <a:pt x="0" y="1927860"/>
                </a:lnTo>
                <a:lnTo>
                  <a:pt x="0" y="2998089"/>
                </a:lnTo>
                <a:lnTo>
                  <a:pt x="228917" y="2998089"/>
                </a:lnTo>
                <a:lnTo>
                  <a:pt x="228917" y="3210814"/>
                </a:lnTo>
                <a:lnTo>
                  <a:pt x="228917" y="3426714"/>
                </a:lnTo>
                <a:lnTo>
                  <a:pt x="6622732" y="3426714"/>
                </a:lnTo>
                <a:lnTo>
                  <a:pt x="6622732" y="3210814"/>
                </a:lnTo>
                <a:lnTo>
                  <a:pt x="6622732" y="2998089"/>
                </a:lnTo>
                <a:lnTo>
                  <a:pt x="6622796" y="2998089"/>
                </a:lnTo>
                <a:lnTo>
                  <a:pt x="6622796" y="2140585"/>
                </a:lnTo>
                <a:lnTo>
                  <a:pt x="6622796" y="192786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74675" y="5943600"/>
            <a:ext cx="6356350" cy="20955"/>
            <a:chOff x="574675" y="5943600"/>
            <a:chExt cx="6356350" cy="20955"/>
          </a:xfrm>
        </p:grpSpPr>
        <p:sp>
          <p:nvSpPr>
            <p:cNvPr id="12" name="object 12"/>
            <p:cNvSpPr/>
            <p:nvPr/>
          </p:nvSpPr>
          <p:spPr>
            <a:xfrm>
              <a:off x="574675" y="59435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59451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5945123"/>
              <a:ext cx="6356350" cy="16510"/>
            </a:xfrm>
            <a:custGeom>
              <a:avLst/>
              <a:gdLst/>
              <a:ahLst/>
              <a:cxnLst/>
              <a:rect l="l" t="t" r="r" b="b"/>
              <a:pathLst>
                <a:path w="6356350" h="16510">
                  <a:moveTo>
                    <a:pt x="3175" y="3238"/>
                  </a:moveTo>
                  <a:lnTo>
                    <a:pt x="0" y="3238"/>
                  </a:lnTo>
                  <a:lnTo>
                    <a:pt x="0" y="16256"/>
                  </a:lnTo>
                  <a:lnTo>
                    <a:pt x="3175" y="16256"/>
                  </a:lnTo>
                  <a:lnTo>
                    <a:pt x="3175" y="3238"/>
                  </a:lnTo>
                  <a:close/>
                </a:path>
                <a:path w="6356350" h="1651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5948362"/>
              <a:ext cx="3175" cy="13335"/>
            </a:xfrm>
            <a:custGeom>
              <a:avLst/>
              <a:gdLst/>
              <a:ahLst/>
              <a:cxnLst/>
              <a:rect l="l" t="t" r="r" b="b"/>
              <a:pathLst>
                <a:path w="3175" h="13335">
                  <a:moveTo>
                    <a:pt x="3175" y="0"/>
                  </a:moveTo>
                  <a:lnTo>
                    <a:pt x="0" y="0"/>
                  </a:lnTo>
                  <a:lnTo>
                    <a:pt x="0" y="13017"/>
                  </a:lnTo>
                  <a:lnTo>
                    <a:pt x="3175" y="13017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596137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596137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327025" y="6021704"/>
            <a:ext cx="6623050" cy="3852545"/>
          </a:xfrm>
          <a:custGeom>
            <a:avLst/>
            <a:gdLst/>
            <a:ahLst/>
            <a:cxnLst/>
            <a:rect l="l" t="t" r="r" b="b"/>
            <a:pathLst>
              <a:path w="6623050" h="3852545">
                <a:moveTo>
                  <a:pt x="6622796" y="2994723"/>
                </a:moveTo>
                <a:lnTo>
                  <a:pt x="0" y="2994723"/>
                </a:lnTo>
                <a:lnTo>
                  <a:pt x="0" y="3210877"/>
                </a:lnTo>
                <a:lnTo>
                  <a:pt x="0" y="3423602"/>
                </a:lnTo>
                <a:lnTo>
                  <a:pt x="0" y="3636327"/>
                </a:lnTo>
                <a:lnTo>
                  <a:pt x="0" y="3852227"/>
                </a:lnTo>
                <a:lnTo>
                  <a:pt x="6622796" y="3852227"/>
                </a:lnTo>
                <a:lnTo>
                  <a:pt x="6622796" y="3636327"/>
                </a:lnTo>
                <a:lnTo>
                  <a:pt x="6622796" y="3423602"/>
                </a:lnTo>
                <a:lnTo>
                  <a:pt x="6622796" y="3210941"/>
                </a:lnTo>
                <a:lnTo>
                  <a:pt x="6622796" y="2994723"/>
                </a:lnTo>
                <a:close/>
              </a:path>
              <a:path w="6623050" h="3852545">
                <a:moveTo>
                  <a:pt x="6622796" y="1924367"/>
                </a:moveTo>
                <a:lnTo>
                  <a:pt x="0" y="1924367"/>
                </a:lnTo>
                <a:lnTo>
                  <a:pt x="0" y="2140585"/>
                </a:lnTo>
                <a:lnTo>
                  <a:pt x="0" y="2353310"/>
                </a:lnTo>
                <a:lnTo>
                  <a:pt x="0" y="2569210"/>
                </a:lnTo>
                <a:lnTo>
                  <a:pt x="0" y="2781935"/>
                </a:lnTo>
                <a:lnTo>
                  <a:pt x="0" y="2994660"/>
                </a:lnTo>
                <a:lnTo>
                  <a:pt x="6622796" y="2994660"/>
                </a:lnTo>
                <a:lnTo>
                  <a:pt x="6622796" y="2781935"/>
                </a:lnTo>
                <a:lnTo>
                  <a:pt x="6622796" y="2569210"/>
                </a:lnTo>
                <a:lnTo>
                  <a:pt x="6622796" y="2353310"/>
                </a:lnTo>
                <a:lnTo>
                  <a:pt x="6622796" y="2140585"/>
                </a:lnTo>
                <a:lnTo>
                  <a:pt x="6622796" y="1924367"/>
                </a:lnTo>
                <a:close/>
              </a:path>
              <a:path w="6623050" h="3852545">
                <a:moveTo>
                  <a:pt x="6622796" y="641350"/>
                </a:moveTo>
                <a:lnTo>
                  <a:pt x="6622732" y="428625"/>
                </a:lnTo>
                <a:lnTo>
                  <a:pt x="6622732" y="212725"/>
                </a:lnTo>
                <a:lnTo>
                  <a:pt x="6622732" y="0"/>
                </a:lnTo>
                <a:lnTo>
                  <a:pt x="228917" y="0"/>
                </a:lnTo>
                <a:lnTo>
                  <a:pt x="228917" y="212725"/>
                </a:lnTo>
                <a:lnTo>
                  <a:pt x="228917" y="428625"/>
                </a:lnTo>
                <a:lnTo>
                  <a:pt x="228917" y="641350"/>
                </a:lnTo>
                <a:lnTo>
                  <a:pt x="0" y="641350"/>
                </a:lnTo>
                <a:lnTo>
                  <a:pt x="0" y="854024"/>
                </a:lnTo>
                <a:lnTo>
                  <a:pt x="0" y="1924304"/>
                </a:lnTo>
                <a:lnTo>
                  <a:pt x="6622796" y="1924304"/>
                </a:lnTo>
                <a:lnTo>
                  <a:pt x="6622796" y="854024"/>
                </a:lnTo>
                <a:lnTo>
                  <a:pt x="6622796" y="64135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33375" y="2329433"/>
            <a:ext cx="6612890" cy="75184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1300" marR="13970" algn="just">
              <a:lnSpc>
                <a:spcPct val="117300"/>
              </a:lnSpc>
              <a:spcBef>
                <a:spcPts val="110"/>
              </a:spcBef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Discuss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concept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storytelling.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 from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presenting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raw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data?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 </a:t>
            </a:r>
            <a:r>
              <a:rPr sz="1200" b="1" dirty="0">
                <a:latin typeface="Calibri"/>
                <a:cs typeface="Calibri"/>
              </a:rPr>
              <a:t>elements</a:t>
            </a:r>
            <a:r>
              <a:rPr sz="1200" b="1" spc="3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involved</a:t>
            </a:r>
            <a:r>
              <a:rPr sz="1200" b="1" spc="3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3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creating</a:t>
            </a:r>
            <a:r>
              <a:rPr sz="1200" b="1" spc="3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3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compelling</a:t>
            </a:r>
            <a:r>
              <a:rPr sz="1200" b="1" spc="3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3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</a:t>
            </a:r>
            <a:r>
              <a:rPr sz="1200" b="1" spc="3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3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3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3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contributes</a:t>
            </a:r>
            <a:r>
              <a:rPr sz="1200" b="1" spc="3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3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making </a:t>
            </a:r>
            <a:r>
              <a:rPr sz="1200" b="1" dirty="0">
                <a:latin typeface="Calibri"/>
                <a:cs typeface="Calibri"/>
              </a:rPr>
              <a:t>information</a:t>
            </a:r>
            <a:r>
              <a:rPr sz="1200" b="1" spc="-10" dirty="0">
                <a:latin typeface="Calibri"/>
                <a:cs typeface="Calibri"/>
              </a:rPr>
              <a:t> engaging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actionable.</a:t>
            </a:r>
            <a:endParaRPr sz="1200">
              <a:latin typeface="Calibri"/>
              <a:cs typeface="Calibri"/>
            </a:endParaRPr>
          </a:p>
          <a:p>
            <a:pPr marL="241300" marR="6985" algn="just">
              <a:lnSpc>
                <a:spcPct val="116799"/>
              </a:lnSpc>
              <a:spcBef>
                <a:spcPts val="20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communicating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derived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by </a:t>
            </a:r>
            <a:r>
              <a:rPr sz="1200" spc="-10" dirty="0">
                <a:latin typeface="Calibri"/>
                <a:cs typeface="Calibri"/>
              </a:rPr>
              <a:t>combining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elements: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transforms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coherent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collection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figures. Unlike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data,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dry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clarity,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relevance, </a:t>
            </a:r>
            <a:r>
              <a:rPr sz="1200" dirty="0">
                <a:latin typeface="Calibri"/>
                <a:cs typeface="Calibri"/>
              </a:rPr>
              <a:t>enabling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significance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foundation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factual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shared.</a:t>
            </a:r>
            <a:endParaRPr sz="1200">
              <a:latin typeface="Calibri"/>
              <a:cs typeface="Calibri"/>
            </a:endParaRPr>
          </a:p>
          <a:p>
            <a:pPr marL="241300" marR="20320" indent="-229235">
              <a:lnSpc>
                <a:spcPts val="1700"/>
              </a:lnSpc>
              <a:spcBef>
                <a:spcPts val="75"/>
              </a:spcBef>
              <a:buFont typeface="Calibri"/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Visuals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Charts,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graphs,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illuminate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perceive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obvious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numbers.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1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dirty="0">
                <a:latin typeface="Calibri"/>
                <a:cs typeface="Calibri"/>
              </a:rPr>
              <a:t>: This ties the data 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together,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explaining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 the 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means 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 it</a:t>
            </a:r>
            <a:r>
              <a:rPr sz="1200" spc="-10" dirty="0">
                <a:latin typeface="Calibri"/>
                <a:cs typeface="Calibri"/>
              </a:rPr>
              <a:t> matters.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action.</a:t>
            </a:r>
            <a:endParaRPr sz="1200">
              <a:latin typeface="Calibri"/>
              <a:cs typeface="Calibri"/>
            </a:endParaRPr>
          </a:p>
          <a:p>
            <a:pPr marL="241300" marR="1143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combining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elements,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 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also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engages,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entertains,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drives </a:t>
            </a:r>
            <a:r>
              <a:rPr sz="1200" dirty="0">
                <a:latin typeface="Calibri"/>
                <a:cs typeface="Calibri"/>
              </a:rPr>
              <a:t>change,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alone.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241300" marR="17145" algn="just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should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followed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effective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story?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detail,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using </a:t>
            </a:r>
            <a:r>
              <a:rPr sz="1200" b="1" dirty="0">
                <a:latin typeface="Calibri"/>
                <a:cs typeface="Calibri"/>
              </a:rPr>
              <a:t>examples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0" dirty="0">
                <a:latin typeface="Calibri"/>
                <a:cs typeface="Calibri"/>
              </a:rPr>
              <a:t> would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apply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classroom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scenario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another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practical</a:t>
            </a:r>
            <a:r>
              <a:rPr sz="1200" b="1" spc="-10" dirty="0">
                <a:latin typeface="Calibri"/>
                <a:cs typeface="Calibri"/>
              </a:rPr>
              <a:t> setting.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several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steps:</a:t>
            </a:r>
            <a:endParaRPr sz="1200">
              <a:latin typeface="Calibri"/>
              <a:cs typeface="Calibri"/>
            </a:endParaRPr>
          </a:p>
          <a:p>
            <a:pPr marL="241300" marR="14604" indent="-229235" algn="just">
              <a:lnSpc>
                <a:spcPct val="116300"/>
              </a:lnSpc>
              <a:buFont typeface="Calibri"/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Understanding</a:t>
            </a:r>
            <a:r>
              <a:rPr sz="1200" b="1" spc="2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2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Audience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needs,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preferences,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prior knowledge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classroom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scenario,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teacher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assess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students’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existing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knowledge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introducing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concepts.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tailoring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relatable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impactful.</a:t>
            </a:r>
            <a:endParaRPr sz="1200">
              <a:latin typeface="Calibri"/>
              <a:cs typeface="Calibri"/>
            </a:endParaRPr>
          </a:p>
          <a:p>
            <a:pPr marL="241300" marR="8890" indent="-229235" algn="just">
              <a:lnSpc>
                <a:spcPct val="116300"/>
              </a:lnSpc>
              <a:spcBef>
                <a:spcPts val="25"/>
              </a:spcBef>
              <a:buFont typeface="Calibri"/>
              <a:buAutoNum type="arabicPeriod" startAt="2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Choosing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Right Data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equally relevant.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classroom,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teacher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might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choose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reflects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students’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semester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improvement.</a:t>
            </a:r>
            <a:endParaRPr sz="1200">
              <a:latin typeface="Calibri"/>
              <a:cs typeface="Calibri"/>
            </a:endParaRPr>
          </a:p>
          <a:p>
            <a:pPr marL="241300" indent="-229235" algn="just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2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Drawing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Attention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Key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Information</a:t>
            </a:r>
            <a:r>
              <a:rPr sz="1200" spc="-10" dirty="0">
                <a:latin typeface="Calibri"/>
                <a:cs typeface="Calibri"/>
              </a:rPr>
              <a:t>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most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241300" marR="13970" algn="just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actionable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majority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improvement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introduced.</a:t>
            </a:r>
            <a:endParaRPr sz="1200">
              <a:latin typeface="Calibri"/>
              <a:cs typeface="Calibri"/>
            </a:endParaRPr>
          </a:p>
          <a:p>
            <a:pPr marL="241300" marR="10160" indent="-229235" algn="just">
              <a:lnSpc>
                <a:spcPct val="116300"/>
              </a:lnSpc>
              <a:spcBef>
                <a:spcPts val="30"/>
              </a:spcBef>
              <a:buFont typeface="Calibri"/>
              <a:buAutoNum type="arabicPeriod" startAt="4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Developing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story.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instance,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teacher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might </a:t>
            </a: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</a:t>
            </a:r>
            <a:r>
              <a:rPr sz="1200" spc="45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teaching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methods,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4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4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initial</a:t>
            </a:r>
            <a:r>
              <a:rPr sz="1200" spc="4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feedback,</a:t>
            </a:r>
            <a:r>
              <a:rPr sz="1200" spc="4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led</a:t>
            </a:r>
            <a:r>
              <a:rPr sz="1200" spc="4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4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better understanding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results.</a:t>
            </a:r>
            <a:endParaRPr sz="1200">
              <a:latin typeface="Calibri"/>
              <a:cs typeface="Calibri"/>
            </a:endParaRPr>
          </a:p>
          <a:p>
            <a:pPr marL="241300" marR="10160" indent="-229235" algn="just">
              <a:lnSpc>
                <a:spcPct val="116300"/>
              </a:lnSpc>
              <a:spcBef>
                <a:spcPts val="25"/>
              </a:spcBef>
              <a:buFont typeface="Calibri"/>
              <a:buAutoNum type="arabicPeriod" startAt="4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Engaging</a:t>
            </a:r>
            <a:r>
              <a:rPr sz="1200" b="1" spc="1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1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Audience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keeping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engaged.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classroom,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teacher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interactive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ask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contribute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interpretations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data,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session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participatory.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4675" y="10007600"/>
            <a:ext cx="6356350" cy="22225"/>
            <a:chOff x="574675" y="10007600"/>
            <a:chExt cx="6356350" cy="22225"/>
          </a:xfrm>
        </p:grpSpPr>
        <p:sp>
          <p:nvSpPr>
            <p:cNvPr id="21" name="object 21"/>
            <p:cNvSpPr/>
            <p:nvPr/>
          </p:nvSpPr>
          <p:spPr>
            <a:xfrm>
              <a:off x="574675" y="100075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27596" y="1001045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74992" y="10010457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27596" y="10013632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1002633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10026332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154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5942" y="457263"/>
            <a:ext cx="6393815" cy="256984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5"/>
              </a:lnSpc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reduce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ambiguity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relatable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audience?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Discuss</a:t>
            </a:r>
            <a:endParaRPr sz="1200">
              <a:latin typeface="Calibri"/>
              <a:cs typeface="Calibri"/>
            </a:endParaRPr>
          </a:p>
          <a:p>
            <a:pPr marL="1905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transforming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statistics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engaging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impactful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story.</a:t>
            </a:r>
            <a:endParaRPr sz="1200">
              <a:latin typeface="Calibri"/>
              <a:cs typeface="Calibri"/>
            </a:endParaRPr>
          </a:p>
          <a:p>
            <a:pPr marL="19050" marR="10795" algn="just">
              <a:lnSpc>
                <a:spcPct val="116900"/>
              </a:lnSpc>
              <a:spcBef>
                <a:spcPts val="1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 provides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context, meaning, 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relevance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 transforming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mere </a:t>
            </a:r>
            <a:r>
              <a:rPr sz="1200" spc="-10" dirty="0">
                <a:latin typeface="Calibri"/>
                <a:cs typeface="Calibri"/>
              </a:rPr>
              <a:t>statistics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into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resonates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audience.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own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ambiguous,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leaving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room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interpretations.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10" dirty="0">
                <a:latin typeface="Calibri"/>
                <a:cs typeface="Calibri"/>
              </a:rPr>
              <a:t>well-</a:t>
            </a:r>
            <a:r>
              <a:rPr sz="1200" dirty="0">
                <a:latin typeface="Calibri"/>
                <a:cs typeface="Calibri"/>
              </a:rPr>
              <a:t>crafted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however,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explains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represents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toward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interpretation.</a:t>
            </a:r>
            <a:endParaRPr sz="1200">
              <a:latin typeface="Calibri"/>
              <a:cs typeface="Calibri"/>
            </a:endParaRPr>
          </a:p>
          <a:p>
            <a:pPr marL="1905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Narratives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humanizing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r>
              <a:rPr sz="1200" dirty="0">
                <a:latin typeface="Calibri"/>
                <a:cs typeface="Calibri"/>
              </a:rPr>
              <a:t> For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instance,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instead </a:t>
            </a:r>
            <a:r>
              <a:rPr sz="1200" spc="-25" dirty="0">
                <a:latin typeface="Calibri"/>
                <a:cs typeface="Calibri"/>
              </a:rPr>
              <a:t>of</a:t>
            </a:r>
            <a:endParaRPr sz="1200">
              <a:latin typeface="Calibri"/>
              <a:cs typeface="Calibri"/>
            </a:endParaRPr>
          </a:p>
          <a:p>
            <a:pPr marL="19050" marR="10160" algn="just">
              <a:lnSpc>
                <a:spcPct val="1167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presenting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series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declining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teacher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how </a:t>
            </a:r>
            <a:r>
              <a:rPr sz="1200" dirty="0">
                <a:latin typeface="Calibri"/>
                <a:cs typeface="Calibri"/>
              </a:rPr>
              <a:t>distractions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contributed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decline,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easier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spc="-10" dirty="0">
                <a:latin typeface="Calibri"/>
                <a:cs typeface="Calibri"/>
              </a:rPr>
              <a:t>understand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emotionally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kind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clarifies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also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evokes </a:t>
            </a:r>
            <a:r>
              <a:rPr sz="1200" dirty="0">
                <a:latin typeface="Calibri"/>
                <a:cs typeface="Calibri"/>
              </a:rPr>
              <a:t>empathy,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prompting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consider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perspective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encouraging action.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3162300"/>
            <a:ext cx="6356350" cy="20320"/>
            <a:chOff x="574675" y="3162300"/>
            <a:chExt cx="6356350" cy="20320"/>
          </a:xfrm>
        </p:grpSpPr>
        <p:sp>
          <p:nvSpPr>
            <p:cNvPr id="4" name="object 4"/>
            <p:cNvSpPr/>
            <p:nvPr/>
          </p:nvSpPr>
          <p:spPr>
            <a:xfrm>
              <a:off x="574675" y="31622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31633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3163315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316649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317919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317919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5942" y="3239516"/>
            <a:ext cx="6393815" cy="235331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5.</a:t>
            </a:r>
            <a:r>
              <a:rPr sz="1200" b="1" spc="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Analyze</a:t>
            </a:r>
            <a:r>
              <a:rPr sz="1200" b="1" spc="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results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pre-</a:t>
            </a:r>
            <a:r>
              <a:rPr sz="1200" b="1" spc="9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8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post-</a:t>
            </a:r>
            <a:r>
              <a:rPr sz="1200" b="1" dirty="0">
                <a:latin typeface="Calibri"/>
                <a:cs typeface="Calibri"/>
              </a:rPr>
              <a:t>polls</a:t>
            </a:r>
            <a:r>
              <a:rPr sz="1200" b="1" spc="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</a:t>
            </a:r>
            <a:r>
              <a:rPr sz="1200" b="1" spc="9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interest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Science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presented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8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1905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document.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turned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compelling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drive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change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teaching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methods?</a:t>
            </a:r>
            <a:endParaRPr sz="1200">
              <a:latin typeface="Calibri"/>
              <a:cs typeface="Calibri"/>
            </a:endParaRPr>
          </a:p>
          <a:p>
            <a:pPr marL="19050" marR="8890" algn="just">
              <a:lnSpc>
                <a:spcPct val="116799"/>
              </a:lnSpc>
              <a:spcBef>
                <a:spcPts val="20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pre-poll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showed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11%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felt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“bored”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Science,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19% </a:t>
            </a:r>
            <a:r>
              <a:rPr sz="1200" dirty="0">
                <a:latin typeface="Calibri"/>
                <a:cs typeface="Calibri"/>
              </a:rPr>
              <a:t>were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“excited.”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month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implementing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teaching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methods,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post-</a:t>
            </a:r>
            <a:r>
              <a:rPr sz="1200" dirty="0">
                <a:latin typeface="Calibri"/>
                <a:cs typeface="Calibri"/>
              </a:rPr>
              <a:t>poll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showed </a:t>
            </a:r>
            <a:r>
              <a:rPr sz="1200" dirty="0">
                <a:latin typeface="Calibri"/>
                <a:cs typeface="Calibri"/>
              </a:rPr>
              <a:t>significant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improvement: only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12%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students felt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“bored,”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38%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“excited.”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be </a:t>
            </a:r>
            <a:r>
              <a:rPr sz="1200" dirty="0">
                <a:latin typeface="Calibri"/>
                <a:cs typeface="Calibri"/>
              </a:rPr>
              <a:t>transformed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compelling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focusing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(lack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interest),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intervention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teacher’s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methods),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resolution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(improved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engagement).</a:t>
            </a:r>
            <a:endParaRPr sz="1200">
              <a:latin typeface="Calibri"/>
              <a:cs typeface="Calibri"/>
            </a:endParaRPr>
          </a:p>
          <a:p>
            <a:pPr marL="19050" marR="12065" algn="just">
              <a:lnSpc>
                <a:spcPct val="1169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compelling, 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 could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 how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prompted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teacher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methods 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 more interactive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 led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noticeable increase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student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excitement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engagement.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</a:t>
            </a:r>
            <a:r>
              <a:rPr sz="1200" spc="-20" dirty="0">
                <a:latin typeface="Calibri"/>
                <a:cs typeface="Calibri"/>
              </a:rPr>
              <a:t> emphasizes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adapting </a:t>
            </a:r>
            <a:r>
              <a:rPr sz="1200" dirty="0">
                <a:latin typeface="Calibri"/>
                <a:cs typeface="Calibri"/>
              </a:rPr>
              <a:t>teaching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have.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4675" y="5727700"/>
            <a:ext cx="6356350" cy="20955"/>
            <a:chOff x="574675" y="5727700"/>
            <a:chExt cx="6356350" cy="20955"/>
          </a:xfrm>
        </p:grpSpPr>
        <p:sp>
          <p:nvSpPr>
            <p:cNvPr id="12" name="object 12"/>
            <p:cNvSpPr/>
            <p:nvPr/>
          </p:nvSpPr>
          <p:spPr>
            <a:xfrm>
              <a:off x="574675" y="57276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57292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5729223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573239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574509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5745098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55942" y="5808662"/>
            <a:ext cx="6393815" cy="235394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6.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visuals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play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storytelling?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combining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visuals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can</a:t>
            </a:r>
            <a:endParaRPr sz="1200">
              <a:latin typeface="Calibri"/>
              <a:cs typeface="Calibri"/>
            </a:endParaRPr>
          </a:p>
          <a:p>
            <a:pPr marL="1905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help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drive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change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influence</a:t>
            </a:r>
            <a:r>
              <a:rPr sz="1200" b="1" spc="-10" dirty="0">
                <a:latin typeface="Calibri"/>
                <a:cs typeface="Calibri"/>
              </a:rPr>
              <a:t> decision-making.</a:t>
            </a:r>
            <a:endParaRPr sz="1200">
              <a:latin typeface="Calibri"/>
              <a:cs typeface="Calibri"/>
            </a:endParaRPr>
          </a:p>
          <a:p>
            <a:pPr marL="1905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illuminate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 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obvious </a:t>
            </a:r>
            <a:r>
              <a:rPr sz="1200" spc="-25" dirty="0">
                <a:latin typeface="Calibri"/>
                <a:cs typeface="Calibri"/>
              </a:rPr>
              <a:t>in</a:t>
            </a:r>
            <a:endParaRPr sz="1200">
              <a:latin typeface="Calibri"/>
              <a:cs typeface="Calibri"/>
            </a:endParaRPr>
          </a:p>
          <a:p>
            <a:pPr marL="19050" marR="1524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raw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immediate,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representation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helping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quickly </a:t>
            </a:r>
            <a:r>
              <a:rPr sz="1200" dirty="0">
                <a:latin typeface="Calibri"/>
                <a:cs typeface="Calibri"/>
              </a:rPr>
              <a:t>grasp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insights.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Charts,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graphs,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transform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easily </a:t>
            </a:r>
            <a:r>
              <a:rPr sz="1200" dirty="0">
                <a:latin typeface="Calibri"/>
                <a:cs typeface="Calibri"/>
              </a:rPr>
              <a:t>digestible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accessible.</a:t>
            </a:r>
            <a:endParaRPr sz="1200">
              <a:latin typeface="Calibri"/>
              <a:cs typeface="Calibri"/>
            </a:endParaRPr>
          </a:p>
          <a:p>
            <a:pPr marL="19050" marR="12065" algn="just">
              <a:lnSpc>
                <a:spcPct val="1167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When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combined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 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strong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emotional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intellectual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story.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showing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Science,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followed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another </a:t>
            </a:r>
            <a:r>
              <a:rPr sz="1200" dirty="0">
                <a:latin typeface="Calibri"/>
                <a:cs typeface="Calibri"/>
              </a:rPr>
              <a:t>graph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showing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improvement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 changes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teaching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methods,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visually reinforces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success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intervention.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combination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persuasive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actionable,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driving</a:t>
            </a:r>
            <a:r>
              <a:rPr sz="1200" spc="-10" dirty="0">
                <a:latin typeface="Calibri"/>
                <a:cs typeface="Calibri"/>
              </a:rPr>
              <a:t> decision-</a:t>
            </a:r>
            <a:r>
              <a:rPr sz="1200" dirty="0">
                <a:latin typeface="Calibri"/>
                <a:cs typeface="Calibri"/>
              </a:rPr>
              <a:t>makers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implement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contexts.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4675" y="8296275"/>
            <a:ext cx="6356350" cy="21590"/>
            <a:chOff x="574675" y="8296275"/>
            <a:chExt cx="6356350" cy="21590"/>
          </a:xfrm>
        </p:grpSpPr>
        <p:sp>
          <p:nvSpPr>
            <p:cNvPr id="20" name="object 20"/>
            <p:cNvSpPr/>
            <p:nvPr/>
          </p:nvSpPr>
          <p:spPr>
            <a:xfrm>
              <a:off x="574675" y="82962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27596" y="82988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829881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27596" y="830198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992" y="831469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831468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55942" y="8375015"/>
            <a:ext cx="6393815" cy="17119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7.</a:t>
            </a:r>
            <a:r>
              <a:rPr sz="1200" b="1" spc="3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3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3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3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important</a:t>
            </a:r>
            <a:r>
              <a:rPr sz="1200" b="1" spc="3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3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examine</a:t>
            </a:r>
            <a:r>
              <a:rPr sz="1200" b="1" spc="3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3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relationships</a:t>
            </a:r>
            <a:r>
              <a:rPr sz="1200" b="1" spc="3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3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storytelling?</a:t>
            </a:r>
            <a:r>
              <a:rPr sz="1200" b="1" spc="3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3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37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uncovering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59"/>
              </a:spcBef>
            </a:pPr>
            <a:r>
              <a:rPr sz="1200" b="1" spc="-10" dirty="0">
                <a:latin typeface="Calibri"/>
                <a:cs typeface="Calibri"/>
              </a:rPr>
              <a:t>relationships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points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enhance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told?</a:t>
            </a:r>
            <a:endParaRPr sz="1200">
              <a:latin typeface="Calibri"/>
              <a:cs typeface="Calibri"/>
            </a:endParaRPr>
          </a:p>
          <a:p>
            <a:pPr marL="19050" marR="1778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Examining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relationships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uncover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connections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immediately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apparent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looking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points.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These</a:t>
            </a:r>
            <a:endParaRPr sz="1200">
              <a:latin typeface="Calibri"/>
              <a:cs typeface="Calibri"/>
            </a:endParaRPr>
          </a:p>
          <a:p>
            <a:pPr marL="19050" marR="10795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relationships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effects behind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turn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makes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0" dirty="0">
                <a:latin typeface="Calibri"/>
                <a:cs typeface="Calibri"/>
              </a:rPr>
              <a:t> compelling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informative.</a:t>
            </a:r>
            <a:endParaRPr sz="1200">
              <a:latin typeface="Calibri"/>
              <a:cs typeface="Calibri"/>
            </a:endParaRPr>
          </a:p>
          <a:p>
            <a:pPr marL="19050" marR="1524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For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classroom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scenario,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analyzing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between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teaching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student performance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reveal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methods </a:t>
            </a:r>
            <a:r>
              <a:rPr sz="1200" dirty="0">
                <a:latin typeface="Calibri"/>
                <a:cs typeface="Calibri"/>
              </a:rPr>
              <a:t>had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notices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students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155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5942" y="457263"/>
            <a:ext cx="6393815" cy="6419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1395"/>
              </a:lnSpc>
            </a:pPr>
            <a:r>
              <a:rPr sz="1200" spc="-20" dirty="0">
                <a:latin typeface="Calibri"/>
                <a:cs typeface="Calibri"/>
              </a:rPr>
              <a:t>who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discussions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performed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tests,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this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provides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insights</a:t>
            </a:r>
            <a:endParaRPr sz="1200">
              <a:latin typeface="Calibri"/>
              <a:cs typeface="Calibri"/>
            </a:endParaRPr>
          </a:p>
          <a:p>
            <a:pPr marL="19050" marR="1651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that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teaching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strategies.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Uncovering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connections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more </a:t>
            </a:r>
            <a:r>
              <a:rPr sz="1200" dirty="0">
                <a:latin typeface="Calibri"/>
                <a:cs typeface="Calibri"/>
              </a:rPr>
              <a:t>robust,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decision-making.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1235075"/>
            <a:ext cx="6356350" cy="19685"/>
            <a:chOff x="574675" y="1235075"/>
            <a:chExt cx="6356350" cy="19685"/>
          </a:xfrm>
        </p:grpSpPr>
        <p:sp>
          <p:nvSpPr>
            <p:cNvPr id="4" name="object 4"/>
            <p:cNvSpPr/>
            <p:nvPr/>
          </p:nvSpPr>
          <p:spPr>
            <a:xfrm>
              <a:off x="574675" y="12350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12354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1235455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123863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12513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125133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5942" y="1314830"/>
            <a:ext cx="6393815" cy="299529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8.</a:t>
            </a:r>
            <a:r>
              <a:rPr sz="1200" b="1" spc="2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2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2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storytelling</a:t>
            </a:r>
            <a:r>
              <a:rPr sz="1200" b="1" spc="2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2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2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</a:t>
            </a:r>
            <a:r>
              <a:rPr sz="1200" b="1" spc="2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standardize</a:t>
            </a:r>
            <a:r>
              <a:rPr sz="1200" b="1" spc="25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communication</a:t>
            </a:r>
            <a:r>
              <a:rPr sz="1200" b="1" spc="2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2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improve</a:t>
            </a:r>
            <a:r>
              <a:rPr sz="1200" b="1" spc="2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retention</a:t>
            </a:r>
            <a:r>
              <a:rPr sz="1200" b="1" spc="26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of</a:t>
            </a:r>
            <a:endParaRPr sz="1200">
              <a:latin typeface="Calibri"/>
              <a:cs typeface="Calibri"/>
            </a:endParaRPr>
          </a:p>
          <a:p>
            <a:pPr marL="19050" marR="16510" algn="just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information?</a:t>
            </a:r>
            <a:r>
              <a:rPr sz="1200" b="1" spc="19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Provide</a:t>
            </a:r>
            <a:r>
              <a:rPr sz="1200" b="1" spc="1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examples</a:t>
            </a:r>
            <a:r>
              <a:rPr sz="1200" b="1" spc="19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1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storytelling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1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educational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business settings.</a:t>
            </a:r>
            <a:endParaRPr sz="1200">
              <a:latin typeface="Calibri"/>
              <a:cs typeface="Calibri"/>
            </a:endParaRPr>
          </a:p>
          <a:p>
            <a:pPr marL="19050" marR="9525" algn="just">
              <a:lnSpc>
                <a:spcPct val="117100"/>
              </a:lnSpc>
              <a:spcBef>
                <a:spcPts val="1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standardize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communication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providing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consistent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narrative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everyone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understand,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regardless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expertise.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consistency </a:t>
            </a:r>
            <a:r>
              <a:rPr sz="1200" dirty="0">
                <a:latin typeface="Calibri"/>
                <a:cs typeface="Calibri"/>
              </a:rPr>
              <a:t>ensures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message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remains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same,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presented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audiences. </a:t>
            </a:r>
            <a:r>
              <a:rPr sz="1200" dirty="0">
                <a:latin typeface="Calibri"/>
                <a:cs typeface="Calibri"/>
              </a:rPr>
              <a:t>Furthermore,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retention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memorable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brain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wired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remember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narratives,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especially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those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evoke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emotions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relatable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context.</a:t>
            </a:r>
            <a:endParaRPr sz="1200">
              <a:latin typeface="Calibri"/>
              <a:cs typeface="Calibri"/>
            </a:endParaRPr>
          </a:p>
          <a:p>
            <a:pPr marL="19050" marR="18415">
              <a:lnSpc>
                <a:spcPts val="168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education,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progress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could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scores,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parents</a:t>
            </a:r>
            <a:endParaRPr sz="1200">
              <a:latin typeface="Calibri"/>
              <a:cs typeface="Calibri"/>
            </a:endParaRPr>
          </a:p>
          <a:p>
            <a:pPr marL="19050" marR="15875">
              <a:lnSpc>
                <a:spcPts val="168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and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administrators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 </a:t>
            </a:r>
            <a:r>
              <a:rPr sz="1200" dirty="0">
                <a:latin typeface="Calibri"/>
                <a:cs typeface="Calibri"/>
              </a:rPr>
              <a:t>reviews,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employee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contributions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influenced</a:t>
            </a:r>
            <a:r>
              <a:rPr sz="1200" spc="-10" dirty="0">
                <a:latin typeface="Calibri"/>
                <a:cs typeface="Calibri"/>
              </a:rPr>
              <a:t> company</a:t>
            </a:r>
            <a:endParaRPr sz="12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155"/>
              </a:spcBef>
            </a:pPr>
            <a:r>
              <a:rPr sz="1200" dirty="0">
                <a:latin typeface="Calibri"/>
                <a:cs typeface="Calibri"/>
              </a:rPr>
              <a:t>goals,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retention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74675" y="4445000"/>
            <a:ext cx="6356350" cy="20320"/>
            <a:chOff x="574675" y="4445000"/>
            <a:chExt cx="6356350" cy="20320"/>
          </a:xfrm>
        </p:grpSpPr>
        <p:sp>
          <p:nvSpPr>
            <p:cNvPr id="12" name="object 12"/>
            <p:cNvSpPr/>
            <p:nvPr/>
          </p:nvSpPr>
          <p:spPr>
            <a:xfrm>
              <a:off x="574675" y="44449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444627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444626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27596" y="444944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992" y="446214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4992" y="446214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55942" y="4522470"/>
            <a:ext cx="6393815" cy="2140585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9.</a:t>
            </a:r>
            <a:r>
              <a:rPr sz="1200" b="1" spc="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challenges</a:t>
            </a:r>
            <a:r>
              <a:rPr sz="1200" b="1" spc="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arise</a:t>
            </a:r>
            <a:r>
              <a:rPr sz="1200" b="1" spc="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when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presenting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disjointed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without</a:t>
            </a:r>
            <a:r>
              <a:rPr sz="1200" b="1" spc="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narrative?</a:t>
            </a:r>
            <a:r>
              <a:rPr sz="1200" b="1" spc="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7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these</a:t>
            </a:r>
            <a:endParaRPr sz="1200">
              <a:latin typeface="Calibri"/>
              <a:cs typeface="Calibri"/>
            </a:endParaRPr>
          </a:p>
          <a:p>
            <a:pPr marL="19050" algn="just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challenges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mitigated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through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effective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storytelling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techniques?</a:t>
            </a:r>
            <a:endParaRPr sz="1200">
              <a:latin typeface="Calibri"/>
              <a:cs typeface="Calibri"/>
            </a:endParaRPr>
          </a:p>
          <a:p>
            <a:pPr marL="19050" marR="18415" algn="just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disjointed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without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may </a:t>
            </a:r>
            <a:r>
              <a:rPr sz="1200" dirty="0">
                <a:latin typeface="Calibri"/>
                <a:cs typeface="Calibri"/>
              </a:rPr>
              <a:t>struggle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relevance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significance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information.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confusion,</a:t>
            </a:r>
            <a:endParaRPr sz="1200">
              <a:latin typeface="Calibri"/>
              <a:cs typeface="Calibri"/>
            </a:endParaRPr>
          </a:p>
          <a:p>
            <a:pPr marL="19050" marR="12065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misinterpretation,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engagement.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Disjointed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another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larger</a:t>
            </a:r>
            <a:r>
              <a:rPr sz="1200" spc="-10" dirty="0">
                <a:latin typeface="Calibri"/>
                <a:cs typeface="Calibri"/>
              </a:rPr>
              <a:t> picture.</a:t>
            </a:r>
            <a:endParaRPr sz="1200">
              <a:latin typeface="Calibri"/>
              <a:cs typeface="Calibri"/>
            </a:endParaRPr>
          </a:p>
          <a:p>
            <a:pPr marL="19050" marR="13335" algn="just">
              <a:lnSpc>
                <a:spcPct val="116900"/>
              </a:lnSpc>
              <a:spcBef>
                <a:spcPts val="20"/>
              </a:spcBef>
            </a:pPr>
            <a:r>
              <a:rPr sz="1200" spc="-10" dirty="0">
                <a:latin typeface="Calibri"/>
                <a:cs typeface="Calibri"/>
              </a:rPr>
              <a:t>These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challenges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mitigated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storytelling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cohesive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together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highlights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insights.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By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explaining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“why”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behind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 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presenter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in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logical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message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understood.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4675" y="6797675"/>
            <a:ext cx="6356350" cy="20955"/>
            <a:chOff x="574675" y="6797675"/>
            <a:chExt cx="6356350" cy="20955"/>
          </a:xfrm>
        </p:grpSpPr>
        <p:sp>
          <p:nvSpPr>
            <p:cNvPr id="20" name="object 20"/>
            <p:cNvSpPr/>
            <p:nvPr/>
          </p:nvSpPr>
          <p:spPr>
            <a:xfrm>
              <a:off x="574675" y="67976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27596" y="679958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679957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27596" y="680275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4992" y="681545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681545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55942" y="6875716"/>
            <a:ext cx="6393815" cy="235712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 algn="just">
              <a:lnSpc>
                <a:spcPts val="1390"/>
              </a:lnSpc>
            </a:pPr>
            <a:r>
              <a:rPr sz="1200" b="1" dirty="0">
                <a:latin typeface="Calibri"/>
                <a:cs typeface="Calibri"/>
              </a:rPr>
              <a:t>10.</a:t>
            </a:r>
            <a:r>
              <a:rPr sz="1200" b="1" spc="229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Discuss</a:t>
            </a:r>
            <a:r>
              <a:rPr sz="1200" b="1" spc="2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2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significance</a:t>
            </a:r>
            <a:r>
              <a:rPr sz="1200" b="1" spc="2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19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2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conflict</a:t>
            </a:r>
            <a:r>
              <a:rPr sz="1200" b="1" spc="2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2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storytelling.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2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2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conflict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enhance</a:t>
            </a:r>
            <a:r>
              <a:rPr sz="1200" b="1" spc="20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19050" algn="just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narrative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audience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engagement?</a:t>
            </a:r>
            <a:endParaRPr sz="1200">
              <a:latin typeface="Calibri"/>
              <a:cs typeface="Calibri"/>
            </a:endParaRPr>
          </a:p>
          <a:p>
            <a:pPr marL="1905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Conflict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plays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as</a:t>
            </a:r>
            <a:endParaRPr sz="1200">
              <a:latin typeface="Calibri"/>
              <a:cs typeface="Calibri"/>
            </a:endParaRPr>
          </a:p>
          <a:p>
            <a:pPr marL="19050" marR="19685" algn="just">
              <a:lnSpc>
                <a:spcPct val="1163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well.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Conflict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tension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curiosity,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naturally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keeps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them </a:t>
            </a:r>
            <a:r>
              <a:rPr sz="1200" dirty="0">
                <a:latin typeface="Calibri"/>
                <a:cs typeface="Calibri"/>
              </a:rPr>
              <a:t>invested in 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story. In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storytelling,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conflict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arises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 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needs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addressed,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declining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ineffective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strategies.</a:t>
            </a:r>
            <a:endParaRPr sz="1200">
              <a:latin typeface="Calibri"/>
              <a:cs typeface="Calibri"/>
            </a:endParaRPr>
          </a:p>
          <a:p>
            <a:pPr marL="19050" marR="15875" algn="just">
              <a:lnSpc>
                <a:spcPct val="1167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By presenting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conflict, the storyteller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stage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 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resolution,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 </a:t>
            </a:r>
            <a:r>
              <a:rPr sz="1200" spc="-10" dirty="0">
                <a:latin typeface="Calibri"/>
                <a:cs typeface="Calibri"/>
              </a:rPr>
              <a:t>compelling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relatable.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company’s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declining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might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conflict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as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adapt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trends.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narrative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would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focus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how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data-driven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helped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overcome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sales.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kind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story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engages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demonstrates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real-world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13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6122035" cy="855726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60020" indent="-147320">
              <a:lnSpc>
                <a:spcPct val="100000"/>
              </a:lnSpc>
              <a:spcBef>
                <a:spcPts val="345"/>
              </a:spcBef>
              <a:buAutoNum type="alphaLcPeriod" startAt="4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Pay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close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attention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what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speaker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saying.</a:t>
            </a:r>
            <a:endParaRPr sz="1150">
              <a:latin typeface="Calibri"/>
              <a:cs typeface="Calibri"/>
            </a:endParaRPr>
          </a:p>
          <a:p>
            <a:pPr marL="156845" indent="-144145">
              <a:lnSpc>
                <a:spcPct val="100000"/>
              </a:lnSpc>
              <a:spcBef>
                <a:spcPts val="250"/>
              </a:spcBef>
              <a:buAutoNum type="alphaLcPeriod" startAt="4"/>
              <a:tabLst>
                <a:tab pos="156845" algn="l"/>
              </a:tabLst>
            </a:pPr>
            <a:r>
              <a:rPr sz="1150" dirty="0">
                <a:latin typeface="Calibri"/>
                <a:cs typeface="Calibri"/>
              </a:rPr>
              <a:t>Feel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speaker’s feelings 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empathize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them.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Empathy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ability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understand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and</a:t>
            </a:r>
            <a:endParaRPr sz="1150">
              <a:latin typeface="Calibri"/>
              <a:cs typeface="Calibri"/>
            </a:endParaRPr>
          </a:p>
          <a:p>
            <a:pPr marL="12700" marR="422909">
              <a:lnSpc>
                <a:spcPct val="118100"/>
              </a:lnSpc>
              <a:spcBef>
                <a:spcPts val="20"/>
              </a:spcBef>
            </a:pPr>
            <a:r>
              <a:rPr sz="1150" dirty="0">
                <a:latin typeface="Calibri"/>
                <a:cs typeface="Calibri"/>
              </a:rPr>
              <a:t>share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another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person’s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thoughts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experiences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thinking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would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like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be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 </a:t>
            </a:r>
            <a:r>
              <a:rPr sz="1150" spc="-10" dirty="0">
                <a:latin typeface="Calibri"/>
                <a:cs typeface="Calibri"/>
              </a:rPr>
              <a:t>their position.</a:t>
            </a:r>
            <a:endParaRPr sz="1150">
              <a:latin typeface="Calibri"/>
              <a:cs typeface="Calibri"/>
            </a:endParaRPr>
          </a:p>
          <a:p>
            <a:pPr marL="128905" indent="-116205">
              <a:lnSpc>
                <a:spcPct val="100000"/>
              </a:lnSpc>
              <a:spcBef>
                <a:spcPts val="250"/>
              </a:spcBef>
              <a:buAutoNum type="alphaLcPeriod" startAt="6"/>
              <a:tabLst>
                <a:tab pos="128905" algn="l"/>
              </a:tabLst>
            </a:pPr>
            <a:r>
              <a:rPr sz="1150" dirty="0">
                <a:latin typeface="Calibri"/>
                <a:cs typeface="Calibri"/>
              </a:rPr>
              <a:t>Clarify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doubts.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Ask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questions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clarify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doubts.</a:t>
            </a:r>
            <a:endParaRPr sz="1150">
              <a:latin typeface="Calibri"/>
              <a:cs typeface="Calibri"/>
            </a:endParaRPr>
          </a:p>
          <a:p>
            <a:pPr marL="153670" indent="-140970">
              <a:lnSpc>
                <a:spcPct val="100000"/>
              </a:lnSpc>
              <a:spcBef>
                <a:spcPts val="275"/>
              </a:spcBef>
              <a:buAutoNum type="alphaLcPeriod" startAt="6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Tune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speaker’s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timing,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i.e.,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wait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speaker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finish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before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responding.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150">
              <a:latin typeface="Calibri"/>
              <a:cs typeface="Calibri"/>
            </a:endParaRPr>
          </a:p>
          <a:p>
            <a:pPr marL="12700" marR="2585720" indent="147320">
              <a:lnSpc>
                <a:spcPct val="119800"/>
              </a:lnSpc>
              <a:spcBef>
                <a:spcPts val="5"/>
              </a:spcBef>
              <a:buAutoNum type="arabicPeriod" startAt="7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overcoming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barriers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listening? </a:t>
            </a: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overcoming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barriers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2700" marR="103505" lvl="1" indent="140970">
              <a:lnSpc>
                <a:spcPts val="1650"/>
              </a:lnSpc>
              <a:spcBef>
                <a:spcPts val="80"/>
              </a:spcBef>
              <a:buAutoNum type="alphaLcPeriod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Being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occupied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-When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you’re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preoccupied,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could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attention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someone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is </a:t>
            </a:r>
            <a:r>
              <a:rPr sz="1150" spc="-10" dirty="0">
                <a:latin typeface="Calibri"/>
                <a:cs typeface="Calibri"/>
              </a:rPr>
              <a:t>saying.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155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Noise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Visual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distractions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noisy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location,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might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able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hear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other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person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50" spc="-10" dirty="0">
                <a:latin typeface="Calibri"/>
                <a:cs typeface="Calibri"/>
              </a:rPr>
              <a:t>clearly.</a:t>
            </a:r>
            <a:endParaRPr sz="1150">
              <a:latin typeface="Calibri"/>
              <a:cs typeface="Calibri"/>
            </a:endParaRPr>
          </a:p>
          <a:p>
            <a:pPr marL="12700" marR="525780" lvl="1" indent="132080">
              <a:lnSpc>
                <a:spcPct val="118200"/>
              </a:lnSpc>
              <a:spcBef>
                <a:spcPts val="25"/>
              </a:spcBef>
              <a:buAutoNum type="alphaLcPeriod" startAt="3"/>
              <a:tabLst>
                <a:tab pos="144780" algn="l"/>
              </a:tabLst>
            </a:pPr>
            <a:r>
              <a:rPr sz="1150" dirty="0">
                <a:latin typeface="Calibri"/>
                <a:cs typeface="Calibri"/>
              </a:rPr>
              <a:t>Past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experiences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mindset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have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developed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biases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prejudices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based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past </a:t>
            </a:r>
            <a:r>
              <a:rPr sz="1150" dirty="0">
                <a:latin typeface="Calibri"/>
                <a:cs typeface="Calibri"/>
              </a:rPr>
              <a:t>experiences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interactions.</a:t>
            </a:r>
            <a:endParaRPr sz="1150">
              <a:latin typeface="Calibri"/>
              <a:cs typeface="Calibri"/>
            </a:endParaRPr>
          </a:p>
          <a:p>
            <a:pPr marL="12700" marR="847725" lvl="1" indent="147320">
              <a:lnSpc>
                <a:spcPct val="118100"/>
              </a:lnSpc>
              <a:spcBef>
                <a:spcPts val="25"/>
              </a:spcBef>
              <a:buAutoNum type="alphaLcPeriod" startAt="3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Personal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factors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personal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feelings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affect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example,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your </a:t>
            </a:r>
            <a:r>
              <a:rPr sz="1150" dirty="0">
                <a:latin typeface="Calibri"/>
                <a:cs typeface="Calibri"/>
              </a:rPr>
              <a:t>preconceptions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about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other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person.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150">
              <a:latin typeface="Calibri"/>
              <a:cs typeface="Calibri"/>
            </a:endParaRPr>
          </a:p>
          <a:p>
            <a:pPr marL="12700" marR="2390775" indent="147320">
              <a:lnSpc>
                <a:spcPct val="118200"/>
              </a:lnSpc>
              <a:buAutoNum type="arabicPeriod" startAt="8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Capitalization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rules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English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Language? </a:t>
            </a: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Capitalization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rules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English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Language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53670" lvl="1" indent="-14097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53670" algn="l"/>
              </a:tabLst>
            </a:pPr>
            <a:r>
              <a:rPr sz="1150" dirty="0">
                <a:latin typeface="Calibri"/>
                <a:cs typeface="Calibri"/>
              </a:rPr>
              <a:t>Capitalize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first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names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months.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Capitalize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‘I’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when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word.</a:t>
            </a:r>
            <a:endParaRPr sz="1150">
              <a:latin typeface="Calibri"/>
              <a:cs typeface="Calibri"/>
            </a:endParaRPr>
          </a:p>
          <a:p>
            <a:pPr marL="12700" marR="5080" lvl="1" indent="132080">
              <a:lnSpc>
                <a:spcPts val="1660"/>
              </a:lnSpc>
              <a:spcBef>
                <a:spcPts val="70"/>
              </a:spcBef>
              <a:buAutoNum type="alphaLcPeriod"/>
              <a:tabLst>
                <a:tab pos="144780" algn="l"/>
              </a:tabLst>
            </a:pPr>
            <a:r>
              <a:rPr sz="1150" dirty="0">
                <a:latin typeface="Calibri"/>
                <a:cs typeface="Calibri"/>
              </a:rPr>
              <a:t>Capitalize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first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names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people,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places,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rivers,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seas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oceans,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mountains,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islands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days.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150" dirty="0">
                <a:latin typeface="Calibri"/>
                <a:cs typeface="Calibri"/>
              </a:rPr>
              <a:t>High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school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curriculum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45"/>
              </a:spcBef>
              <a:buAutoNum type="alphaLcPeriod" startAt="4"/>
              <a:tabLst>
                <a:tab pos="160020" algn="l"/>
              </a:tabLst>
            </a:pPr>
            <a:r>
              <a:rPr sz="1150" dirty="0">
                <a:latin typeface="Calibri"/>
                <a:cs typeface="Calibri"/>
              </a:rPr>
              <a:t>Capitalize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first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titles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before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people’s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names.</a:t>
            </a:r>
            <a:endParaRPr sz="1150">
              <a:latin typeface="Calibri"/>
              <a:cs typeface="Calibri"/>
            </a:endParaRPr>
          </a:p>
          <a:p>
            <a:pPr marL="156845" lvl="1" indent="-144145">
              <a:lnSpc>
                <a:spcPct val="100000"/>
              </a:lnSpc>
              <a:spcBef>
                <a:spcPts val="275"/>
              </a:spcBef>
              <a:buAutoNum type="alphaLcPeriod" startAt="4"/>
              <a:tabLst>
                <a:tab pos="156845" algn="l"/>
              </a:tabLst>
            </a:pPr>
            <a:r>
              <a:rPr sz="1150" dirty="0">
                <a:latin typeface="Calibri"/>
                <a:cs typeface="Calibri"/>
              </a:rPr>
              <a:t>Capitalize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first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 every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buAutoNum type="arabicPeriod" startAt="9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 basic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parts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speech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English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Language?</a:t>
            </a:r>
            <a:endParaRPr sz="1150">
              <a:latin typeface="Calibri"/>
              <a:cs typeface="Calibri"/>
            </a:endParaRPr>
          </a:p>
          <a:p>
            <a:pPr marL="12700" marR="247650">
              <a:lnSpc>
                <a:spcPct val="118100"/>
              </a:lnSpc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eight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basic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speech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English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language.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These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pronoun, </a:t>
            </a:r>
            <a:r>
              <a:rPr sz="1150" dirty="0">
                <a:latin typeface="Calibri"/>
                <a:cs typeface="Calibri"/>
              </a:rPr>
              <a:t>verb,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adjective,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adverb,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preposition,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conjunction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interjection.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Noun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Nouns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name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place,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animal 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thing.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This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also called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‘naming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words.</a:t>
            </a:r>
            <a:endParaRPr sz="1150">
              <a:latin typeface="Calibri"/>
              <a:cs typeface="Calibri"/>
            </a:endParaRPr>
          </a:p>
          <a:p>
            <a:pPr marL="166370" lvl="1" indent="-15367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6370" algn="l"/>
              </a:tabLst>
            </a:pPr>
            <a:r>
              <a:rPr sz="1150" b="1" dirty="0">
                <a:latin typeface="Calibri"/>
                <a:cs typeface="Calibri"/>
              </a:rPr>
              <a:t>Pronoun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pronoun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place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noun.</a:t>
            </a:r>
            <a:endParaRPr sz="1150">
              <a:latin typeface="Calibri"/>
              <a:cs typeface="Calibri"/>
            </a:endParaRPr>
          </a:p>
          <a:p>
            <a:pPr marL="147320" lvl="1" indent="-1346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47320" algn="l"/>
              </a:tabLst>
            </a:pPr>
            <a:r>
              <a:rPr sz="1150" b="1" dirty="0">
                <a:latin typeface="Calibri"/>
                <a:cs typeface="Calibri"/>
              </a:rPr>
              <a:t>Adjectives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Adjectives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describe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other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words.</a:t>
            </a:r>
            <a:endParaRPr sz="1150">
              <a:latin typeface="Calibri"/>
              <a:cs typeface="Calibri"/>
            </a:endParaRPr>
          </a:p>
          <a:p>
            <a:pPr marL="166370" lvl="1" indent="-15367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66370" algn="l"/>
              </a:tabLst>
            </a:pPr>
            <a:r>
              <a:rPr sz="1150" b="1" dirty="0">
                <a:latin typeface="Calibri"/>
                <a:cs typeface="Calibri"/>
              </a:rPr>
              <a:t>Verbs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Verbs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show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action.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Adverbs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Adverbs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add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meaning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verbs,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adjectives,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other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adverbs.</a:t>
            </a:r>
            <a:endParaRPr sz="1150">
              <a:latin typeface="Calibri"/>
              <a:cs typeface="Calibri"/>
            </a:endParaRPr>
          </a:p>
          <a:p>
            <a:pPr marL="131445" lvl="1" indent="-118745">
              <a:lnSpc>
                <a:spcPct val="100000"/>
              </a:lnSpc>
              <a:spcBef>
                <a:spcPts val="270"/>
              </a:spcBef>
              <a:buAutoNum type="alphaLcPeriod"/>
              <a:tabLst>
                <a:tab pos="131445" algn="l"/>
              </a:tabLst>
            </a:pPr>
            <a:r>
              <a:rPr sz="1150" b="1" dirty="0">
                <a:latin typeface="Calibri"/>
                <a:cs typeface="Calibri"/>
              </a:rPr>
              <a:t>Preposition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preposition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palace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before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noun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pronoun.</a:t>
            </a:r>
            <a:endParaRPr sz="1150">
              <a:latin typeface="Calibri"/>
              <a:cs typeface="Calibri"/>
            </a:endParaRPr>
          </a:p>
          <a:p>
            <a:pPr marL="156210" lvl="1" indent="-14351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56210" algn="l"/>
              </a:tabLst>
            </a:pPr>
            <a:r>
              <a:rPr sz="1150" b="1" dirty="0">
                <a:latin typeface="Calibri"/>
                <a:cs typeface="Calibri"/>
              </a:rPr>
              <a:t>Conjunction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conjunction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connects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two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phrases,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clauses.</a:t>
            </a:r>
            <a:endParaRPr sz="1150">
              <a:latin typeface="Calibri"/>
              <a:cs typeface="Calibri"/>
            </a:endParaRPr>
          </a:p>
          <a:p>
            <a:pPr marL="166370" lvl="1" indent="-15367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6370" algn="l"/>
              </a:tabLst>
            </a:pPr>
            <a:r>
              <a:rPr sz="1150" b="1" dirty="0">
                <a:latin typeface="Calibri"/>
                <a:cs typeface="Calibri"/>
              </a:rPr>
              <a:t>Interjection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used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emotion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called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interjection.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b="1" dirty="0">
                <a:latin typeface="Calibri"/>
                <a:cs typeface="Calibri"/>
              </a:rPr>
              <a:t>10.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do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you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mean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by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supporting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parts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Speech?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296541" y="408686"/>
            <a:ext cx="2911475" cy="904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775" marR="355600" algn="ctr">
              <a:lnSpc>
                <a:spcPct val="116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KENDRIYA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VIDYALAYA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SANGATHAN </a:t>
            </a:r>
            <a:r>
              <a:rPr sz="1200" dirty="0">
                <a:latin typeface="Calibri"/>
                <a:cs typeface="Calibri"/>
              </a:rPr>
              <a:t>DELHI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REGION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200" dirty="0">
                <a:latin typeface="Calibri"/>
                <a:cs typeface="Calibri"/>
              </a:rPr>
              <a:t>ARTIFICIAL</a:t>
            </a:r>
            <a:r>
              <a:rPr sz="1200" spc="-10" dirty="0">
                <a:latin typeface="Calibri"/>
                <a:cs typeface="Calibri"/>
              </a:rPr>
              <a:t> INTELLIGENCE </a:t>
            </a:r>
            <a:r>
              <a:rPr sz="1200" dirty="0">
                <a:latin typeface="Calibri"/>
                <a:cs typeface="Calibri"/>
              </a:rPr>
              <a:t>(SUBJECT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CODE-</a:t>
            </a:r>
            <a:r>
              <a:rPr sz="1200" spc="-20" dirty="0">
                <a:latin typeface="Calibri"/>
                <a:cs typeface="Calibri"/>
              </a:rPr>
              <a:t>843)</a:t>
            </a:r>
            <a:endParaRPr sz="1200">
              <a:latin typeface="Calibri"/>
              <a:cs typeface="Calibri"/>
            </a:endParaRPr>
          </a:p>
          <a:p>
            <a:pPr marL="339725" algn="ctr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CLASS XII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SESSION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2025-</a:t>
            </a:r>
            <a:r>
              <a:rPr sz="1200" b="1" spc="-10" dirty="0">
                <a:latin typeface="Calibri"/>
                <a:cs typeface="Calibri"/>
              </a:rPr>
              <a:t>2026)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46140" y="1321181"/>
            <a:ext cx="930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Max.Marks:50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150" y="1291082"/>
            <a:ext cx="6102350" cy="195072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63525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Max.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Time:2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Hours</a:t>
            </a:r>
            <a:endParaRPr sz="1200">
              <a:latin typeface="Calibri"/>
              <a:cs typeface="Calibri"/>
            </a:endParaRPr>
          </a:p>
          <a:p>
            <a:pPr marL="263525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General</a:t>
            </a:r>
            <a:r>
              <a:rPr sz="1200" spc="-10" dirty="0">
                <a:solidFill>
                  <a:srgbClr val="528135"/>
                </a:solidFill>
                <a:latin typeface="Calibri"/>
                <a:cs typeface="Calibri"/>
              </a:rPr>
              <a:t> Instructions:</a:t>
            </a:r>
            <a:endParaRPr sz="1200">
              <a:latin typeface="Calibri"/>
              <a:cs typeface="Calibri"/>
            </a:endParaRPr>
          </a:p>
          <a:p>
            <a:pPr marL="264160" indent="-229235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64160" algn="l"/>
              </a:tabLst>
            </a:pPr>
            <a:r>
              <a:rPr sz="1200" dirty="0">
                <a:latin typeface="Calibri"/>
                <a:cs typeface="Calibri"/>
              </a:rPr>
              <a:t>Please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instructions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carefully.</a:t>
            </a:r>
            <a:endParaRPr sz="1200">
              <a:latin typeface="Calibri"/>
              <a:cs typeface="Calibri"/>
            </a:endParaRPr>
          </a:p>
          <a:p>
            <a:pPr marL="263525" indent="-250825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63525" algn="l"/>
              </a:tabLst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Paper</a:t>
            </a:r>
            <a:r>
              <a:rPr sz="1200" spc="-10" dirty="0">
                <a:latin typeface="Calibri"/>
                <a:cs typeface="Calibri"/>
              </a:rPr>
              <a:t> consists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21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questions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sections 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B.</a:t>
            </a:r>
            <a:endParaRPr sz="1200">
              <a:latin typeface="Calibri"/>
              <a:cs typeface="Calibri"/>
            </a:endParaRPr>
          </a:p>
          <a:p>
            <a:pPr marL="263525" indent="-250825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63525" algn="l"/>
              </a:tabLst>
            </a:pPr>
            <a:r>
              <a:rPr sz="1200" spc="-10" dirty="0">
                <a:latin typeface="Calibri"/>
                <a:cs typeface="Calibri"/>
              </a:rPr>
              <a:t>Section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 </a:t>
            </a:r>
            <a:r>
              <a:rPr sz="1200" dirty="0">
                <a:latin typeface="Calibri"/>
                <a:cs typeface="Calibri"/>
              </a:rPr>
              <a:t>whereas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Subjective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questions.</a:t>
            </a:r>
            <a:endParaRPr sz="1200">
              <a:latin typeface="Calibri"/>
              <a:cs typeface="Calibri"/>
            </a:endParaRPr>
          </a:p>
          <a:p>
            <a:pPr marL="263525" marR="5080" indent="-232410">
              <a:lnSpc>
                <a:spcPts val="1700"/>
              </a:lnSpc>
              <a:spcBef>
                <a:spcPts val="75"/>
              </a:spcBef>
              <a:buAutoNum type="arabicPeriod"/>
              <a:tabLst>
                <a:tab pos="263525" algn="l"/>
              </a:tabLst>
            </a:pPr>
            <a:r>
              <a:rPr sz="1200" b="1" dirty="0">
                <a:latin typeface="Calibri"/>
                <a:cs typeface="Calibri"/>
              </a:rPr>
              <a:t>Out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given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(5+16=)21 </a:t>
            </a:r>
            <a:r>
              <a:rPr sz="1200" b="1" dirty="0">
                <a:latin typeface="Calibri"/>
                <a:cs typeface="Calibri"/>
              </a:rPr>
              <a:t>questions,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candidate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(5+10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=)15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questions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 </a:t>
            </a:r>
            <a:r>
              <a:rPr sz="1200" b="1" dirty="0">
                <a:latin typeface="Calibri"/>
                <a:cs typeface="Calibri"/>
              </a:rPr>
              <a:t>allotted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(maximum)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time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hours.</a:t>
            </a:r>
            <a:endParaRPr sz="1200">
              <a:latin typeface="Calibri"/>
              <a:cs typeface="Calibri"/>
            </a:endParaRPr>
          </a:p>
          <a:p>
            <a:pPr marL="264160" indent="-229235">
              <a:lnSpc>
                <a:spcPct val="100000"/>
              </a:lnSpc>
              <a:spcBef>
                <a:spcPts val="140"/>
              </a:spcBef>
              <a:buFont typeface="Calibri"/>
              <a:buAutoNum type="arabicPeriod"/>
              <a:tabLst>
                <a:tab pos="264160" algn="l"/>
              </a:tabLst>
            </a:pPr>
            <a:r>
              <a:rPr sz="1200" spc="-10" dirty="0">
                <a:latin typeface="Calibri"/>
                <a:cs typeface="Calibri"/>
              </a:rPr>
              <a:t>Allquestionsofaparticularsectionmustbeattemptedinthecorrectorder.</a:t>
            </a:r>
            <a:endParaRPr sz="1200">
              <a:latin typeface="Calibri"/>
              <a:cs typeface="Calibri"/>
            </a:endParaRPr>
          </a:p>
          <a:p>
            <a:pPr marL="264160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64160" algn="l"/>
              </a:tabLst>
            </a:pPr>
            <a:r>
              <a:rPr sz="1200" b="1" dirty="0">
                <a:latin typeface="Calibri"/>
                <a:cs typeface="Calibri"/>
              </a:rPr>
              <a:t>SECTION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A-</a:t>
            </a:r>
            <a:r>
              <a:rPr sz="1200" b="1" spc="-10" dirty="0">
                <a:latin typeface="Calibri"/>
                <a:cs typeface="Calibri"/>
              </a:rPr>
              <a:t>OBJECTIVE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QUESTIONS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(24MARKS):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375" y="3216021"/>
            <a:ext cx="4594860" cy="23787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600075" indent="-358775">
              <a:lnSpc>
                <a:spcPct val="100000"/>
              </a:lnSpc>
              <a:spcBef>
                <a:spcPts val="335"/>
              </a:spcBef>
              <a:buSzPct val="91666"/>
              <a:buFont typeface="Calibri"/>
              <a:buAutoNum type="romanLcPeriod"/>
              <a:tabLst>
                <a:tab pos="600075" algn="l"/>
              </a:tabLst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05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questions.</a:t>
            </a:r>
            <a:endParaRPr sz="1200">
              <a:latin typeface="Calibri"/>
              <a:cs typeface="Calibri"/>
            </a:endParaRPr>
          </a:p>
          <a:p>
            <a:pPr marL="600075" indent="-358775">
              <a:lnSpc>
                <a:spcPct val="100000"/>
              </a:lnSpc>
              <a:spcBef>
                <a:spcPts val="235"/>
              </a:spcBef>
              <a:buSzPct val="91666"/>
              <a:buFont typeface="Calibri"/>
              <a:buAutoNum type="romanLcPeriod"/>
              <a:tabLst>
                <a:tab pos="600075" algn="l"/>
              </a:tabLst>
            </a:pPr>
            <a:r>
              <a:rPr sz="1200" dirty="0">
                <a:latin typeface="Calibri"/>
                <a:cs typeface="Calibri"/>
              </a:rPr>
              <a:t>Marks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allotted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mentioned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against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question/part.</a:t>
            </a:r>
            <a:endParaRPr sz="1200">
              <a:latin typeface="Calibri"/>
              <a:cs typeface="Calibri"/>
            </a:endParaRPr>
          </a:p>
          <a:p>
            <a:pPr marL="600075" indent="-358775">
              <a:lnSpc>
                <a:spcPct val="100000"/>
              </a:lnSpc>
              <a:spcBef>
                <a:spcPts val="260"/>
              </a:spcBef>
              <a:buSzPct val="91666"/>
              <a:buFont typeface="Calibri"/>
              <a:buAutoNum type="romanLcPeriod"/>
              <a:tabLst>
                <a:tab pos="600075" algn="l"/>
              </a:tabLst>
            </a:pP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negative</a:t>
            </a:r>
            <a:r>
              <a:rPr sz="1200" spc="-10" dirty="0">
                <a:latin typeface="Calibri"/>
                <a:cs typeface="Calibri"/>
              </a:rPr>
              <a:t> marking.</a:t>
            </a:r>
            <a:endParaRPr sz="1200">
              <a:latin typeface="Calibri"/>
              <a:cs typeface="Calibri"/>
            </a:endParaRPr>
          </a:p>
          <a:p>
            <a:pPr marL="600075" indent="-358775">
              <a:lnSpc>
                <a:spcPct val="100000"/>
              </a:lnSpc>
              <a:spcBef>
                <a:spcPts val="235"/>
              </a:spcBef>
              <a:buSzPct val="91666"/>
              <a:buFont typeface="Calibri"/>
              <a:buAutoNum type="romanLcPeriod"/>
              <a:tabLst>
                <a:tab pos="600075" algn="l"/>
              </a:tabLst>
            </a:pPr>
            <a:r>
              <a:rPr sz="1200" dirty="0">
                <a:latin typeface="Calibri"/>
                <a:cs typeface="Calibri"/>
              </a:rPr>
              <a:t>Do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 per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instructions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given.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 startAt="7"/>
              <a:tabLst>
                <a:tab pos="241935" algn="l"/>
              </a:tabLst>
            </a:pPr>
            <a:r>
              <a:rPr sz="1200" b="1" spc="-10" dirty="0">
                <a:latin typeface="Calibri"/>
                <a:cs typeface="Calibri"/>
              </a:rPr>
              <a:t>SECTIONB–SUBJECTIVE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QUESTIONS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(26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MARKS):</a:t>
            </a:r>
            <a:endParaRPr sz="1200">
              <a:latin typeface="Calibri"/>
              <a:cs typeface="Calibri"/>
            </a:endParaRPr>
          </a:p>
          <a:p>
            <a:pPr marL="600075" lvl="1" indent="-301625">
              <a:lnSpc>
                <a:spcPct val="100000"/>
              </a:lnSpc>
              <a:spcBef>
                <a:spcPts val="235"/>
              </a:spcBef>
              <a:buSzPct val="91666"/>
              <a:buFont typeface="Calibri"/>
              <a:buAutoNum type="romanLcPeriod"/>
              <a:tabLst>
                <a:tab pos="600075" algn="l"/>
              </a:tabLst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16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questions.</a:t>
            </a:r>
            <a:endParaRPr sz="1200">
              <a:latin typeface="Calibri"/>
              <a:cs typeface="Calibri"/>
            </a:endParaRPr>
          </a:p>
          <a:p>
            <a:pPr marL="600075" lvl="1" indent="-336550">
              <a:lnSpc>
                <a:spcPct val="100000"/>
              </a:lnSpc>
              <a:spcBef>
                <a:spcPts val="235"/>
              </a:spcBef>
              <a:buSzPct val="91666"/>
              <a:buFont typeface="Calibri"/>
              <a:buAutoNum type="romanLcPeriod"/>
              <a:tabLst>
                <a:tab pos="60007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candidate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10questions.</a:t>
            </a:r>
            <a:endParaRPr sz="1200">
              <a:latin typeface="Calibri"/>
              <a:cs typeface="Calibri"/>
            </a:endParaRPr>
          </a:p>
          <a:p>
            <a:pPr marL="600075" lvl="1" indent="-368300">
              <a:lnSpc>
                <a:spcPct val="100000"/>
              </a:lnSpc>
              <a:spcBef>
                <a:spcPts val="260"/>
              </a:spcBef>
              <a:buSzPct val="91666"/>
              <a:buFont typeface="Calibri"/>
              <a:buAutoNum type="romanLcPeriod"/>
              <a:tabLst>
                <a:tab pos="600075" algn="l"/>
              </a:tabLst>
            </a:pPr>
            <a:r>
              <a:rPr sz="1200" dirty="0">
                <a:latin typeface="Calibri"/>
                <a:cs typeface="Calibri"/>
              </a:rPr>
              <a:t>Do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 per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instructions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given.</a:t>
            </a:r>
            <a:endParaRPr sz="1200">
              <a:latin typeface="Calibri"/>
              <a:cs typeface="Calibri"/>
            </a:endParaRPr>
          </a:p>
          <a:p>
            <a:pPr marL="600075" lvl="1" indent="-365125">
              <a:lnSpc>
                <a:spcPct val="100000"/>
              </a:lnSpc>
              <a:spcBef>
                <a:spcPts val="235"/>
              </a:spcBef>
              <a:buSzPct val="91666"/>
              <a:buFont typeface="Calibri"/>
              <a:buAutoNum type="romanLcPeriod"/>
              <a:tabLst>
                <a:tab pos="600075" algn="l"/>
              </a:tabLst>
            </a:pPr>
            <a:r>
              <a:rPr sz="1200" dirty="0">
                <a:latin typeface="Calibri"/>
                <a:cs typeface="Calibri"/>
              </a:rPr>
              <a:t>Marks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allotted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mentioned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against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question/part.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181860">
              <a:lnSpc>
                <a:spcPct val="100000"/>
              </a:lnSpc>
              <a:spcBef>
                <a:spcPts val="5"/>
              </a:spcBef>
            </a:pP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SECTIONA:OBJECTIVETYPEQUESTIONS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73417" y="5618098"/>
          <a:ext cx="6365875" cy="4305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250">
                <a:tc>
                  <a:txBody>
                    <a:bodyPr/>
                    <a:lstStyle/>
                    <a:p>
                      <a:pPr marR="118110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Answerany4outofthegiven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6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questions</a:t>
                      </a:r>
                      <a:r>
                        <a:rPr sz="12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Employability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Skills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(1x4=4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marks)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9685">
                <a:tc>
                  <a:txBody>
                    <a:bodyPr/>
                    <a:lstStyle/>
                    <a:p>
                      <a:pPr marR="163830" algn="r">
                        <a:lnSpc>
                          <a:spcPts val="142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direct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indirect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sentence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“He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offered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coffee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me”.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3050" indent="-18097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7305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He,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coffee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2415" indent="-18034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272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He,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me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3685" indent="-18161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7368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Coffee,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me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2415" indent="-18034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72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Coffee,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he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4950">
                <a:tc>
                  <a:txBody>
                    <a:bodyPr/>
                    <a:lstStyle/>
                    <a:p>
                      <a:pPr marR="144780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"She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completed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assignments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because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wanted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earn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bonus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from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305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her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manager."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sentence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given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above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example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of: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3050" indent="-180975">
                        <a:lnSpc>
                          <a:spcPct val="100000"/>
                        </a:lnSpc>
                        <a:spcBef>
                          <a:spcPts val="234"/>
                        </a:spcBef>
                        <a:buAutoNum type="alphaLcPeriod"/>
                        <a:tabLst>
                          <a:tab pos="27305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Intrinsic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motivation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2415" indent="-18034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72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Extrinsic</a:t>
                      </a:r>
                      <a:r>
                        <a:rPr sz="1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motivation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3685" indent="-18161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27368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External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motivation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2415" indent="-18034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72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Lack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motivation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9050">
                <a:tc>
                  <a:txBody>
                    <a:bodyPr/>
                    <a:lstStyle/>
                    <a:p>
                      <a:pPr marR="132080" algn="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iii.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Statement1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12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Personality</a:t>
                      </a:r>
                      <a:r>
                        <a:rPr sz="12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65" dirty="0">
                          <a:latin typeface="Calibri"/>
                          <a:cs typeface="Calibri"/>
                        </a:rPr>
                        <a:t>development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65" dirty="0">
                          <a:latin typeface="Calibri"/>
                          <a:cs typeface="Calibri"/>
                        </a:rPr>
                        <a:t>occurs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ongoing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interaction</a:t>
                      </a:r>
                      <a:r>
                        <a:rPr sz="12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temperament,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305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spc="-60" dirty="0">
                          <a:latin typeface="Calibri"/>
                          <a:cs typeface="Calibri"/>
                        </a:rPr>
                        <a:t>character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environment.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b="1" spc="-30" dirty="0">
                          <a:latin typeface="Calibri"/>
                          <a:cs typeface="Calibri"/>
                        </a:rPr>
                        <a:t>Statement2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:Culture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not</a:t>
                      </a:r>
                      <a:r>
                        <a:rPr sz="12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play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role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shaping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personalities.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3050" indent="-18097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27305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Both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correct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2415" indent="-18034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724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Both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Statement2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incorrect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73685" indent="-18161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7368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correct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but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incorrect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158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43660" y="1946910"/>
          <a:ext cx="4919980" cy="66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4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3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250">
                <a:tc>
                  <a:txBody>
                    <a:bodyPr/>
                    <a:lstStyle/>
                    <a:p>
                      <a:pPr marL="1587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A.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Copy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text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1.Ctrl+v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587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Cut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text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2.Ctrl+c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587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Paste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text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3.Ctrl+x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3417" y="457200"/>
          <a:ext cx="6365875" cy="6019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d.</a:t>
                      </a:r>
                      <a:r>
                        <a:rPr sz="1200" spc="1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correct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but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incorrect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3075">
                <a:tc>
                  <a:txBody>
                    <a:bodyPr/>
                    <a:lstStyle/>
                    <a:p>
                      <a:pPr marR="50165"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Match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following: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31140" indent="-139065">
                        <a:lnSpc>
                          <a:spcPct val="100000"/>
                        </a:lnSpc>
                        <a:buAutoNum type="alphaLcPeriod"/>
                        <a:tabLst>
                          <a:tab pos="2311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-2;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B- 3;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C–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140" indent="-13906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2311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A-3; B-1; C-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775" indent="-13970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317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A-1;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B-3;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140" indent="-13906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311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A-1;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B-2;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C–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7675">
                <a:tc>
                  <a:txBody>
                    <a:bodyPr/>
                    <a:lstStyle/>
                    <a:p>
                      <a:pPr marR="55244"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Aamir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been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entrepreneur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15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years.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business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culture,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where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people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 marR="60960">
                        <a:lnSpc>
                          <a:spcPts val="1700"/>
                        </a:lnSpc>
                        <a:spcBef>
                          <a:spcPts val="7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working</a:t>
                      </a:r>
                      <a:r>
                        <a:rPr sz="12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him</a:t>
                      </a:r>
                      <a:r>
                        <a:rPr sz="12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free</a:t>
                      </a:r>
                      <a:r>
                        <a:rPr sz="12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give</a:t>
                      </a:r>
                      <a:r>
                        <a:rPr sz="12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feedback</a:t>
                      </a:r>
                      <a:r>
                        <a:rPr sz="12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his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work</a:t>
                      </a:r>
                      <a:r>
                        <a:rPr sz="12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share</a:t>
                      </a:r>
                      <a:r>
                        <a:rPr sz="12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new</a:t>
                      </a:r>
                      <a:r>
                        <a:rPr sz="12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ideas</a:t>
                      </a:r>
                      <a:r>
                        <a:rPr sz="12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business.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attitude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you witness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Aamir?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140" indent="-13906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3114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Barrier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140" indent="-13906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23114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Perseverance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775" indent="-13970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3177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Competitiveness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140" indent="-13906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2311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Interpersonal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skills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90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Jaanvi’s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children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grown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up.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lot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clothes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small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them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now.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should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Jaanvi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these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old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clothes?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140" indent="-13906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2311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Throw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them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trash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can.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140" indent="-13906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311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Donate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them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make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bags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them.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775" indent="-13970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2317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Keep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them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even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though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small.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1140" indent="-13906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2311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Burn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them.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8585" algn="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73417" y="6701155"/>
          <a:ext cx="6365875" cy="3232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0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marL="3810"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Answer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given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questions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(1x5=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5marks)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175">
                <a:tc rowSpan="2">
                  <a:txBody>
                    <a:bodyPr/>
                    <a:lstStyle/>
                    <a:p>
                      <a:pPr marL="98425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Sponsors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defines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problem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project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objectives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40740">
                        <a:lnSpc>
                          <a:spcPts val="1275"/>
                        </a:lnSpc>
                        <a:spcBef>
                          <a:spcPts val="2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perspective.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5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Economic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2320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906270" algn="l"/>
                          <a:tab pos="282130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Feedback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c.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d.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Collection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R="74930"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primary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goal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storytelling?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2721610">
                        <a:lnSpc>
                          <a:spcPct val="116500"/>
                        </a:lnSpc>
                        <a:spcBef>
                          <a:spcPts val="2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confuse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audience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complex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charts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entertain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audience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anecdotes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1835150">
                        <a:lnSpc>
                          <a:spcPts val="1700"/>
                        </a:lnSpc>
                        <a:spcBef>
                          <a:spcPts val="7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communicate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insights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findings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effectively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data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hide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information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audience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9050">
                <a:tc>
                  <a:txBody>
                    <a:bodyPr/>
                    <a:lstStyle/>
                    <a:p>
                      <a:pPr marR="78105" algn="ct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iii.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Match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following: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4"/>
                        </a:spcBef>
                        <a:tabLst>
                          <a:tab pos="279209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option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should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taken?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A.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Clustering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  <a:tabLst>
                          <a:tab pos="278892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group?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B.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Regression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278892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category?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C.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Anomaly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  <a:tabLst>
                          <a:tab pos="277304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unusual?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D.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Classification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320484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much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many?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E.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Recommendation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159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3417" y="457200"/>
          <a:ext cx="6365875" cy="9471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6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1→D,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2→B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,3→E,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4→A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,5→C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1→C,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2→D,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3→B,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4→E,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5→A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1→A,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2→B,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3→C,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4→E,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5→D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1→E,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2→A,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3→D,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4→C,</a:t>
                      </a:r>
                      <a:r>
                        <a:rPr sz="1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5→B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9685">
                <a:tc>
                  <a:txBody>
                    <a:bodyPr/>
                    <a:lstStyle/>
                    <a:p>
                      <a:pPr marL="63500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Choose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incorrect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related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preprocessing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stage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vision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40640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enhances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acquired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image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40640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Noise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reduction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normalization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often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employed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images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3975" marR="143510" indent="406400">
                        <a:lnSpc>
                          <a:spcPct val="116300"/>
                        </a:lnSpc>
                        <a:buAutoNum type="alphaLcPeriod"/>
                        <a:tabLst>
                          <a:tab pos="46037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Techniques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like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histogram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equalization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applied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adjust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distribution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pixel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intensities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40640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Edge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corner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 ensured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images.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L="79375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difference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between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classification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detection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is: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57480" indent="-15430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arenR"/>
                        <a:tabLst>
                          <a:tab pos="15748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Classification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works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grayscale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images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63830" indent="-16065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arenR"/>
                        <a:tabLst>
                          <a:tab pos="16383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Detection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identifies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colours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9225" indent="-14605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arenR"/>
                        <a:tabLst>
                          <a:tab pos="14922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Classification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labels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whole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image,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finds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multiple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objects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63830" indent="-16065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arenR"/>
                        <a:tabLst>
                          <a:tab pos="16383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Detection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requires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algorithm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63500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layer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directly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produces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predictions?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Input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LayerB)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Hidden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Layer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Output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LayerD)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Bias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Layer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47625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Answer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given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questions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(1x5=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5marks)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R="84455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  <a:tabLst>
                          <a:tab pos="1384300" algn="l"/>
                        </a:tabLst>
                      </a:pPr>
                      <a:r>
                        <a:rPr sz="12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empowers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computer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vision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systems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extract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valuable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insights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 marR="39370">
                        <a:lnSpc>
                          <a:spcPct val="116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drive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intelligent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decision-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making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various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applications,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ranging from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autonomous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driving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medical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diagnostics.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  <a:tabLst>
                          <a:tab pos="188658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Low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level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processing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b.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High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insights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188658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High-level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processing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d.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None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above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3125">
                <a:tc>
                  <a:txBody>
                    <a:bodyPr/>
                    <a:lstStyle/>
                    <a:p>
                      <a:pPr marR="81280" algn="r">
                        <a:lnSpc>
                          <a:spcPts val="142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city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government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collected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traffic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accidents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intersections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high-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 marR="401320">
                        <a:lnSpc>
                          <a:spcPct val="116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risk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areas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prioritize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safety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improvements.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analyzed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identify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patterns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trends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accident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occurrence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severity.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Subsequently,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they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 marR="422275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developed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storytelling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report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present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their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findings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city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officials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and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propose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targeted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interventions.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primary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purpose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city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government's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storytelling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report?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arenR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analyze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public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transportation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usage.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UcParenR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high-risk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areas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traffic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accidents.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arenR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assess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levels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city.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UcParenR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evaluate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performance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road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maintenance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crews.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R="84455" algn="r">
                        <a:lnSpc>
                          <a:spcPts val="1420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iii.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commonly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recognition?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59"/>
                        </a:spcBef>
                        <a:buAutoNum type="alphaUcPeriod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Feedforward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34"/>
                        </a:spcBef>
                        <a:buAutoNum type="alphaUcPeriod"/>
                        <a:tabLst>
                          <a:tab pos="46037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Convolutional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59"/>
                        </a:spcBef>
                        <a:buAutoNum type="alphaUcPeriod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Recurrent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34"/>
                        </a:spcBef>
                        <a:buAutoNum type="alphaUcPeriod"/>
                        <a:tabLst>
                          <a:tab pos="46037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Perceptron.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R="78740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Match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choose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correct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options: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0504" indent="-8572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romanLcPeriod"/>
                        <a:tabLst>
                          <a:tab pos="230504" algn="l"/>
                          <a:tab pos="18326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Descriptive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approach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A.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Statistical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Analysis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romanLcPeriod"/>
                        <a:tabLst>
                          <a:tab pos="46037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Diagnostic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approach</a:t>
                      </a:r>
                      <a:r>
                        <a:rPr sz="1200" spc="150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Current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Status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 indent="-31432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romanLcPeriod"/>
                        <a:tabLst>
                          <a:tab pos="460375" algn="l"/>
                          <a:tab pos="18326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Predictive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approach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C.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solve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it?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3417" y="457200"/>
          <a:ext cx="6365875" cy="3267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89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20"/>
                        </a:lnSpc>
                        <a:tabLst>
                          <a:tab pos="460375" algn="l"/>
                        </a:tabLst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iv.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Prescriptive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approach</a:t>
                      </a:r>
                      <a:r>
                        <a:rPr sz="12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Probabilities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action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228981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a.(i)—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B,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(iii)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(iv)—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b.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(iii)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(iv)—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C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260"/>
                        </a:spcBef>
                        <a:tabLst>
                          <a:tab pos="22898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c.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B,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(iii)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(iv)—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d.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C,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(iii)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(iv)—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9050">
                <a:tc>
                  <a:txBody>
                    <a:bodyPr/>
                    <a:lstStyle/>
                    <a:p>
                      <a:pPr marR="83820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decision-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making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inputs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X1=1,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X2=0,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X3=1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weights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W1=5,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W2=2,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W3=4,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bias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-3,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output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sum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before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activation?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6230" indent="-17018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arenR"/>
                        <a:tabLst>
                          <a:tab pos="316230" algn="l"/>
                        </a:tabLst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11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09880" indent="-16383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UcParenR"/>
                        <a:tabLst>
                          <a:tab pos="309880" algn="l"/>
                        </a:tabLst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6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09880" indent="-16383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UcParenR"/>
                        <a:tabLst>
                          <a:tab pos="309880" algn="l"/>
                        </a:tabLst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23215" indent="-17716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arenR"/>
                        <a:tabLst>
                          <a:tab pos="3232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9050">
                <a:tc>
                  <a:txBody>
                    <a:bodyPr/>
                    <a:lstStyle/>
                    <a:p>
                      <a:pPr marR="78740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2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memorizes</a:t>
                      </a:r>
                      <a:r>
                        <a:rPr sz="12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training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instead</a:t>
                      </a:r>
                      <a:r>
                        <a:rPr sz="12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learning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patterns,</a:t>
                      </a:r>
                      <a:r>
                        <a:rPr sz="12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is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called: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6230" indent="-17018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arenR"/>
                        <a:tabLst>
                          <a:tab pos="31623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Regularization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09880" indent="-16383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UcParenR"/>
                        <a:tabLst>
                          <a:tab pos="30988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Overfitting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09880" indent="-16383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arenR"/>
                        <a:tabLst>
                          <a:tab pos="3098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Forward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Propagation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23215" indent="-17716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UcParenR"/>
                        <a:tabLst>
                          <a:tab pos="32321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Undertraining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3417" y="3947795"/>
          <a:ext cx="6365875" cy="4870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marL="85725">
                        <a:lnSpc>
                          <a:spcPts val="1175"/>
                        </a:lnSpc>
                      </a:pPr>
                      <a:r>
                        <a:rPr sz="1000" b="1" spc="-25" dirty="0">
                          <a:latin typeface="Calibri"/>
                          <a:cs typeface="Calibri"/>
                        </a:rPr>
                        <a:t>Q.4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Answerany5outofthegiven6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questions(1x5=</a:t>
                      </a:r>
                      <a:r>
                        <a:rPr sz="1200" b="1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5marks)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34925">
                        <a:lnSpc>
                          <a:spcPts val="1175"/>
                        </a:lnSpc>
                      </a:pPr>
                      <a:r>
                        <a:rPr sz="10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technique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commonly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analyzing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large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datasets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discover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patterns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relationships?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84150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3850004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a)Linear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regression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b) Data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mining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84150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3850004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c)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Decision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trees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d) Naive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Bayes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7425">
                <a:tc>
                  <a:txBody>
                    <a:bodyPr/>
                    <a:lstStyle/>
                    <a:p>
                      <a:pPr marL="9525">
                        <a:lnSpc>
                          <a:spcPts val="1175"/>
                        </a:lnSpc>
                      </a:pPr>
                      <a:r>
                        <a:rPr sz="10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icons: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3325495" algn="l"/>
                        </a:tabLst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(a)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(b)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8890">
                        <a:lnSpc>
                          <a:spcPts val="1175"/>
                        </a:lnSpc>
                      </a:pPr>
                      <a:r>
                        <a:rPr sz="10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k-fold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cross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validation,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represent?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18326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number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subsets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b.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number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experiments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  <a:tabLst>
                          <a:tab pos="137541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number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folds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d.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above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>
                        <a:lnSpc>
                          <a:spcPts val="1175"/>
                        </a:lnSpc>
                      </a:pPr>
                      <a:r>
                        <a:rPr sz="10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 the role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activation functions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in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networks?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7050" indent="-38100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eriod"/>
                        <a:tabLst>
                          <a:tab pos="52705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determine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learning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rate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7050" indent="-38100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UcPeriod"/>
                        <a:tabLst>
                          <a:tab pos="52705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introduce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non-linearity,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allowing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learn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complex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patterns.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7050" indent="-38100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UcPeriod"/>
                        <a:tabLst>
                          <a:tab pos="52705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control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size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27050" indent="-38100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eriod"/>
                        <a:tabLst>
                          <a:tab pos="52705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define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input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features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L="9525">
                        <a:lnSpc>
                          <a:spcPts val="1175"/>
                        </a:lnSpc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biases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included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neurons?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6230" indent="-170180">
                        <a:lnSpc>
                          <a:spcPct val="100000"/>
                        </a:lnSpc>
                        <a:spcBef>
                          <a:spcPts val="234"/>
                        </a:spcBef>
                        <a:buAutoNum type="alphaUcParenR"/>
                        <a:tabLst>
                          <a:tab pos="31623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eliminate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weights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09880" indent="-16383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arenR"/>
                        <a:tabLst>
                          <a:tab pos="3098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allow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shifting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decision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boundaries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09880" indent="-16383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UcParenR"/>
                        <a:tabLst>
                          <a:tab pos="3098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fix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activation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23215" indent="-177165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UcParenR"/>
                        <a:tabLst>
                          <a:tab pos="32321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stop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backpropagation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735" y="5462396"/>
            <a:ext cx="1059751" cy="5264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1989" y="5637921"/>
            <a:ext cx="304796" cy="32204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160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161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3417" y="457200"/>
          <a:ext cx="6365875" cy="1717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17675">
                <a:tc>
                  <a:txBody>
                    <a:bodyPr/>
                    <a:lstStyle/>
                    <a:p>
                      <a:pPr>
                        <a:lnSpc>
                          <a:spcPts val="1180"/>
                        </a:lnSpc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Given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list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types,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categorize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each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Structured,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Unstructured,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Semi-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Structured.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incorrect.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 marR="470534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a.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customer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database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fields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Name,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Address,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Phone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Number,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Email.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unStructured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 marR="302895" indent="151130">
                        <a:lnSpc>
                          <a:spcPct val="116500"/>
                        </a:lnSpc>
                        <a:spcBef>
                          <a:spcPts val="20"/>
                        </a:spcBef>
                        <a:buAutoNum type="alphaLcPeriod" startAt="2"/>
                        <a:tabLst>
                          <a:tab pos="2971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JSON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containing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product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information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attributes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like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name,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price,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specifications.</a:t>
                      </a:r>
                      <a:r>
                        <a:rPr sz="12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Semi-Structured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81940" indent="-13589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eriod" startAt="2"/>
                        <a:tabLst>
                          <a:tab pos="2819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Audio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recordings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customer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service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calls.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Unstructured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97180" indent="-15113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eriod" startAt="2"/>
                        <a:tabLst>
                          <a:tab pos="29718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sales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report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Excel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format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rows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columns.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Structured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3417" y="2394585"/>
          <a:ext cx="6365875" cy="5607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250">
                <a:tc>
                  <a:txBody>
                    <a:bodyPr/>
                    <a:lstStyle/>
                    <a:p>
                      <a:pPr marR="76835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Answerany5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outofthegiven6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questions(1x5=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marks)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R="84455" algn="r">
                        <a:lnSpc>
                          <a:spcPts val="142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machine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learning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algorithms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commonly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generative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AI?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8760" indent="-22923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arenR"/>
                        <a:tabLst>
                          <a:tab pos="23876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Support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Vector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Machines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(SVM)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8125" indent="-22860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arenR"/>
                        <a:tabLst>
                          <a:tab pos="23812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Decision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Trees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9395" indent="-22987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arenR"/>
                        <a:tabLst>
                          <a:tab pos="23939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Generative Adversarial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(GANs)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VariationalAutoencoders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(VAEs)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8125" indent="-22860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lphaLcParenR"/>
                        <a:tabLst>
                          <a:tab pos="23812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Random</a:t>
                      </a:r>
                      <a:r>
                        <a:rPr sz="1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Forests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R="81280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True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False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24765">
                        <a:lnSpc>
                          <a:spcPts val="1700"/>
                        </a:lnSpc>
                        <a:spcBef>
                          <a:spcPts val="7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Real-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analytics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involves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processing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analyzing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generated,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any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delay.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4950">
                <a:tc>
                  <a:txBody>
                    <a:bodyPr/>
                    <a:lstStyle/>
                    <a:p>
                      <a:pPr marR="84455" algn="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iii.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correct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537210">
                        <a:lnSpc>
                          <a:spcPts val="1700"/>
                        </a:lnSpc>
                        <a:spcBef>
                          <a:spcPts val="7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Testingdataistheoneonwhichwetrainandfitourmodelbasicallytofitthe</a:t>
                      </a:r>
                      <a:r>
                        <a:rPr sz="1200" spc="3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parameters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Testing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evaluate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model's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performance.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Testing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provides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measure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well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generalizes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new,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unseen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data.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3025" marR="2261235" indent="-70485">
                        <a:lnSpc>
                          <a:spcPts val="1700"/>
                        </a:lnSpc>
                        <a:spcBef>
                          <a:spcPts val="75"/>
                        </a:spcBef>
                        <a:tabLst>
                          <a:tab pos="2172335" algn="l"/>
                          <a:tab pos="235712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1)and3)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b.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1)and2)only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c.1),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2)and3)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	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d.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2)and3)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only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R="78740" algn="r">
                        <a:lnSpc>
                          <a:spcPts val="142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term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describes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process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extracting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useful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information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large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datasets?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208089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a)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analytics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b)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warehousing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208089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c)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integration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d)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virtualization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R="83820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True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False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storytelling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involves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presenting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raw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analysis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interpretation.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R="78740" algn="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generative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known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its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application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text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generation?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26390" indent="-18034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lphaLcParenR"/>
                        <a:tabLst>
                          <a:tab pos="32639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Meta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AI’s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Voice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box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26390" indent="-180340">
                        <a:lnSpc>
                          <a:spcPct val="100000"/>
                        </a:lnSpc>
                        <a:spcBef>
                          <a:spcPts val="234"/>
                        </a:spcBef>
                        <a:buAutoNum type="alphaLcParenR"/>
                        <a:tabLst>
                          <a:tab pos="32639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Google’s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Lumiere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27025" indent="-180975">
                        <a:lnSpc>
                          <a:spcPct val="100000"/>
                        </a:lnSpc>
                        <a:spcBef>
                          <a:spcPts val="259"/>
                        </a:spcBef>
                        <a:buAutoNum type="alphaLcParenR"/>
                        <a:tabLst>
                          <a:tab pos="32702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Open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AI’s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Chat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GPT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26390" indent="-180340">
                        <a:lnSpc>
                          <a:spcPct val="100000"/>
                        </a:lnSpc>
                        <a:spcBef>
                          <a:spcPts val="234"/>
                        </a:spcBef>
                        <a:buAutoNum type="alphaLcParenR"/>
                        <a:tabLst>
                          <a:tab pos="32639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Stability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62292" y="7990840"/>
            <a:ext cx="5027930" cy="85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685">
              <a:lnSpc>
                <a:spcPct val="100000"/>
              </a:lnSpc>
              <a:spcBef>
                <a:spcPts val="100"/>
              </a:spcBef>
            </a:pP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SECTIONB:SUBJECTIVETYPEQUESTIONS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81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out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given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5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questions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Employability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(2x3=6marks)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question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20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30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words.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73417" y="8867140"/>
          <a:ext cx="6365875" cy="1082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2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1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497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acronym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"RESPECT"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active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listening,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"R"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for?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Explain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06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Rajesh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middle-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aged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frequently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checks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doors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locked,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even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just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locked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them.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feels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anxious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doesn’t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check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multiple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times.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Suggest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way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address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behavior.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162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3417" y="457200"/>
          <a:ext cx="6365875" cy="876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2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1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marL="6350">
                        <a:lnSpc>
                          <a:spcPts val="142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primary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purpose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worksheet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spreadsheet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software?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aim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Credit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Guarantee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Fund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Scheme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Micro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Small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Enterprises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green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jobs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contribute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health?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562292" y="1534159"/>
            <a:ext cx="4592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Answerany4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outofthegiven6 questionsin20–</a:t>
            </a:r>
            <a:r>
              <a:rPr sz="1200" b="1" dirty="0">
                <a:latin typeface="Calibri"/>
                <a:cs typeface="Calibri"/>
              </a:rPr>
              <a:t>30words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each(2x4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=8marks)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73417" y="1765935"/>
          <a:ext cx="6365875" cy="3037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2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1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3520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Q.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11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Write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short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steps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done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during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Preparation.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 marL="6350">
                        <a:lnSpc>
                          <a:spcPts val="142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2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Write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four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applications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vision.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2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Describe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Freytag's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Pyramid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its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application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storytelling.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Why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Big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Analytics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important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modern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industries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decision-making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processes?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4950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scientist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working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healthcare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company,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tasked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developing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131445">
                        <a:lnSpc>
                          <a:spcPct val="117000"/>
                        </a:lnSpc>
                        <a:spcBef>
                          <a:spcPts val="1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predict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likelihood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patient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having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heart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attack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based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their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medical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history.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dataset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been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provided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contains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various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features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age,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gender,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family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medical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history,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blood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pressure, cholesterol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levels,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previous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medical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conditions.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task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determine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which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would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build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accurately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predict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whether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patient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risk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having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heart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attack.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How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"Creative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Horizons"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ensure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their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AI-generated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content's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originality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copyright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compliance?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62292" y="5005323"/>
            <a:ext cx="47040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Answerany3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outofthegiven5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questionsin50–</a:t>
            </a:r>
            <a:r>
              <a:rPr sz="1200" b="1" dirty="0">
                <a:latin typeface="Calibri"/>
                <a:cs typeface="Calibri"/>
              </a:rPr>
              <a:t>80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wordseach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(4x3=12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marks)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73417" y="5237098"/>
          <a:ext cx="6505575" cy="4764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5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0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75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1767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hosting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cultural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event,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keeping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everyone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safe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top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159385">
                        <a:lnSpc>
                          <a:spcPct val="117300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priority! A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state-of-the-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security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system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utilizes different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"FEATURE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EXTRACTION”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analyseslive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video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feeds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potential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issues.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feature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extraction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technique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situation.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1918335">
                        <a:lnSpc>
                          <a:spcPct val="116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large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bag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left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unattended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near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crowded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entrance.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tries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climb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near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blind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spot.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1297940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group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starts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pushing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shoving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congested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area.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wanted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distinctive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scarf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enters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venue.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330">
                <a:tc rowSpan="6"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marR="76200">
                        <a:lnSpc>
                          <a:spcPts val="141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Giv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0" marR="762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x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data: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349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6">
                  <a:txBody>
                    <a:bodyPr/>
                    <a:lstStyle/>
                    <a:p>
                      <a:pPr marL="3810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7620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44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47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762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46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48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8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7620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48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55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7620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50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58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21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marR="762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52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18100"/>
                        </a:lnSpc>
                        <a:spcBef>
                          <a:spcPts val="200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Usin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RMS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6350">
                      <a:solidFill>
                        <a:srgbClr val="000000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49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8105" marR="225425" indent="-10795">
                        <a:lnSpc>
                          <a:spcPct val="118100"/>
                        </a:lnSpc>
                        <a:spcBef>
                          <a:spcPts val="20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regression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equation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y=0.7x+17.8y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0.7x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17.8y=0.7x+17.8,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calculate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(Root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Mean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Square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Error).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6350">
                        <a:lnSpc>
                          <a:spcPts val="1420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Explain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four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feature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V’s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related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data.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706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Discuss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different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types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networks,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including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feedforward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neural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313055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networks,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convolutional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networks,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recurrent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networks.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Provide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examples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real-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world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applications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where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each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used.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163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3417" y="457200"/>
          <a:ext cx="6423025" cy="1076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5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7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6325">
                <a:tc>
                  <a:txBody>
                    <a:bodyPr/>
                    <a:lstStyle/>
                    <a:p>
                      <a:pPr marL="6350">
                        <a:lnSpc>
                          <a:spcPts val="1420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research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team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using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Generative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synthetic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training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medical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imaging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algorithms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detect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rare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diseases.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However,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concerns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about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the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119380">
                        <a:lnSpc>
                          <a:spcPct val="117200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potential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biases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inaccuracies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steps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research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team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take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mitigate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biases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ensure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accuracy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reliability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synthetic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Generative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medical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imaging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applications?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164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283841" y="438531"/>
            <a:ext cx="29343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Calibri"/>
                <a:cs typeface="Calibri"/>
              </a:rPr>
              <a:t>ARTIFICIAL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INTELLIGENCE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(SUBJECT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CODE-843)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542" y="665340"/>
            <a:ext cx="5558790" cy="179536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 marL="898525" algn="ctr">
              <a:lnSpc>
                <a:spcPts val="1390"/>
              </a:lnSpc>
            </a:pPr>
            <a:r>
              <a:rPr sz="1200" spc="-10" dirty="0">
                <a:latin typeface="Calibri"/>
                <a:cs typeface="Calibri"/>
              </a:rPr>
              <a:t>MARKING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SCHEME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 XII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(SESSION </a:t>
            </a:r>
            <a:r>
              <a:rPr sz="1200" spc="-20" dirty="0">
                <a:latin typeface="Calibri"/>
                <a:cs typeface="Calibri"/>
              </a:rPr>
              <a:t>2025-</a:t>
            </a:r>
            <a:r>
              <a:rPr sz="1200" spc="-10" dirty="0">
                <a:latin typeface="Calibri"/>
                <a:cs typeface="Calibri"/>
              </a:rPr>
              <a:t>2026)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292" y="862711"/>
            <a:ext cx="614997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  <a:tabLst>
                <a:tab pos="5224780" algn="l"/>
              </a:tabLst>
            </a:pPr>
            <a:r>
              <a:rPr sz="1200" b="1" spc="-10" dirty="0">
                <a:latin typeface="Calibri"/>
                <a:cs typeface="Calibri"/>
              </a:rPr>
              <a:t>Max.Time:2Hours</a:t>
            </a:r>
            <a:r>
              <a:rPr sz="1200" b="1" dirty="0">
                <a:latin typeface="Calibri"/>
                <a:cs typeface="Calibri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Max.Marks:50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12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A:</a:t>
            </a:r>
            <a:r>
              <a:rPr sz="12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OBJECTIVE</a:t>
            </a:r>
            <a:r>
              <a:rPr sz="12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TYPE</a:t>
            </a:r>
            <a:r>
              <a:rPr sz="12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79767" y="1578355"/>
          <a:ext cx="5746749" cy="1822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0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Q.No.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QUESTION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Marks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Coffee,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me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b.Extrinsic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motivation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iii.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correct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but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incorrect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2;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→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3;C→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d.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Interpersonal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skills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Donate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them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make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bags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them.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79767" y="3620515"/>
          <a:ext cx="5746749" cy="1543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Business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communicate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insights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findings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effectively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using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iii.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1→E,2→A,3→D,4→C,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5→B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Edge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corner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ensured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images.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c)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Classification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labels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whole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image,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finds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multiple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objects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Output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Layer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79767" y="5383148"/>
          <a:ext cx="5746749" cy="1543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Q.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High-level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processing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2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20"/>
                        </a:lnSpc>
                        <a:tabLst>
                          <a:tab pos="259715" algn="l"/>
                        </a:tabLst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B)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high-risk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areas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traffic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accidents.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iii.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Convolutional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(ii)—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A,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(iii)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(iv)—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C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B)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Overfitting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79767" y="7145908"/>
          <a:ext cx="5746749" cy="197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44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b)Datamining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a.</a:t>
                      </a:r>
                      <a:r>
                        <a:rPr sz="1200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Narrative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Visuals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iii.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above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>
                        <a:lnSpc>
                          <a:spcPts val="142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20"/>
                        </a:lnSpc>
                        <a:tabLst>
                          <a:tab pos="526415" algn="l"/>
                        </a:tabLst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B.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They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introduce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non-linearity,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allowing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learn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complex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patterns.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B)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allow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shifting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decision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boundaries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a.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customer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database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fields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Name,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Address,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Phone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Number,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Email.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unStructured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79767" y="9337420"/>
          <a:ext cx="5746749" cy="653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8440">
                <a:tc>
                  <a:txBody>
                    <a:bodyPr/>
                    <a:lstStyle/>
                    <a:p>
                      <a:pPr marL="92075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Q.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c)</a:t>
                      </a:r>
                      <a:r>
                        <a:rPr sz="1200" spc="16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Generative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Adversarial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(GANs)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Variational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Autoencoders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587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(VAEs)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165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9767" y="457200"/>
          <a:ext cx="5829300" cy="1101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2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2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(True)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iii.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2)and3)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only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iv.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  <a:tabLst>
                          <a:tab pos="459740" algn="l"/>
                        </a:tabLst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a)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Data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analytics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(False)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vi.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OpenAI’s</a:t>
                      </a:r>
                      <a:r>
                        <a:rPr sz="1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ChatGPT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433066" y="1759584"/>
            <a:ext cx="26346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B:</a:t>
            </a:r>
            <a:r>
              <a:rPr sz="12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SUBJECTIVE</a:t>
            </a:r>
            <a:r>
              <a:rPr sz="12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TYPE</a:t>
            </a:r>
            <a:r>
              <a:rPr sz="12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79767" y="2419985"/>
          <a:ext cx="5829300" cy="7534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250">
                <a:tc>
                  <a:txBody>
                    <a:bodyPr/>
                    <a:lstStyle/>
                    <a:p>
                      <a:pPr marL="38100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Q.No.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QUESTION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41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Marks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L="111125">
                        <a:lnSpc>
                          <a:spcPts val="1420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2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"R"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stands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spc="-10" dirty="0">
                          <a:latin typeface="Calibri"/>
                          <a:cs typeface="Calibri"/>
                        </a:rPr>
                        <a:t>Rapport.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active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listening,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building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Rapport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crucial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establishes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sense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trust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256540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understanding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between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speaker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listener.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encourages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open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communication,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where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both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parties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feel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valued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respected.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mark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word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‘</a:t>
                      </a:r>
                      <a:r>
                        <a:rPr sz="1200" b="1" i="1" dirty="0">
                          <a:latin typeface="Calibri"/>
                          <a:cs typeface="Calibri"/>
                        </a:rPr>
                        <a:t>Rapport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’;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mark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explanation)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1775">
                <a:tc>
                  <a:txBody>
                    <a:bodyPr/>
                    <a:lstStyle/>
                    <a:p>
                      <a:pPr marL="111125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Rajesh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could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benefit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Cognitive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Behavioral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Therapy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(CBT)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67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CBT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help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him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6065" indent="-227965">
                        <a:lnSpc>
                          <a:spcPct val="100000"/>
                        </a:lnSpc>
                        <a:spcBef>
                          <a:spcPts val="260"/>
                        </a:spcBef>
                        <a:buFont typeface="Wingdings"/>
                        <a:buChar char=""/>
                        <a:tabLst>
                          <a:tab pos="26606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recognize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6700" marR="529590" indent="-228600">
                        <a:lnSpc>
                          <a:spcPct val="116300"/>
                        </a:lnSpc>
                        <a:buFont typeface="Wingdings"/>
                        <a:buChar char=""/>
                        <a:tabLst>
                          <a:tab pos="26670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challenge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irrational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fears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lead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compulsive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checking behavior,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6700" marR="1536065" indent="-228600">
                        <a:lnSpc>
                          <a:spcPct val="116300"/>
                        </a:lnSpc>
                        <a:spcBef>
                          <a:spcPts val="25"/>
                        </a:spcBef>
                        <a:buFont typeface="Wingdings"/>
                        <a:buChar char=""/>
                        <a:tabLst>
                          <a:tab pos="26670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teaching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him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coping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strategies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reduce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anxiety. (Any2oftheabove–1markeach)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worksheet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used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 marR="86360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enter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organize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perform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calculations,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create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charts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grid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rows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columns.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 marR="810260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allows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users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analyze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manipulate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various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tasks. (1markeach)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Q.9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aim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Credit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Guarantee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Fund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Scheme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is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 marR="895350">
                        <a:lnSpc>
                          <a:spcPct val="116399"/>
                        </a:lnSpc>
                        <a:spcBef>
                          <a:spcPts val="2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collateral-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free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loans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micro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small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enterprises,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facilitating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access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capital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expansion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sustainability.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(Any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2;1markeach)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222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Green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jobs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community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health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 marR="2606040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reducing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pollution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promoting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cleaner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energy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sources,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leading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healthier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living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environments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and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 marR="1016635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decreased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incidence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health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problems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related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pollution.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(Any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2;1markeach)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9050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time-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consuming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stage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Preparation.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Here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is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 marR="29209">
                        <a:lnSpc>
                          <a:spcPts val="1680"/>
                        </a:lnSpc>
                        <a:spcBef>
                          <a:spcPts val="9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transformed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where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easier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work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Feature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Engineering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also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Preparation.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preparation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includes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 marR="478790" indent="370840">
                        <a:lnSpc>
                          <a:spcPct val="116300"/>
                        </a:lnSpc>
                        <a:buChar char="●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cleaning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(dealing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invalid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missing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values,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remove duplicates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give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suitable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format)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166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9767" y="457200"/>
          <a:ext cx="5851525" cy="73602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9740" indent="-370840">
                        <a:lnSpc>
                          <a:spcPts val="1420"/>
                        </a:lnSpc>
                        <a:buChar char="●"/>
                        <a:tabLst>
                          <a:tab pos="45974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combine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multiple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sources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(archives,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tables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platforms)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59740" indent="-370840">
                        <a:lnSpc>
                          <a:spcPct val="100000"/>
                        </a:lnSpc>
                        <a:spcBef>
                          <a:spcPts val="235"/>
                        </a:spcBef>
                        <a:buChar char="●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transform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meaningful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input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variables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4210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9740" indent="-456565">
                        <a:lnSpc>
                          <a:spcPts val="1415"/>
                        </a:lnSpc>
                        <a:buAutoNum type="arabicParenR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Facial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recognition: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Popular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platforms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like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Facebook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uses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facial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recognition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detect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users.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139700" indent="456565">
                        <a:lnSpc>
                          <a:spcPts val="1700"/>
                        </a:lnSpc>
                        <a:spcBef>
                          <a:spcPts val="75"/>
                        </a:spcBef>
                        <a:buAutoNum type="arabicParenR" startAt="2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Healthcare: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Helps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evaluating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cancerous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tumours,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diseases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abnormalities.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&amp; tracking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medical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imaging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59740" indent="-456565">
                        <a:lnSpc>
                          <a:spcPct val="100000"/>
                        </a:lnSpc>
                        <a:spcBef>
                          <a:spcPts val="135"/>
                        </a:spcBef>
                        <a:buAutoNum type="arabicParenR" startAt="2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Surveillance: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Live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footage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CCTV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cameras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public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places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helps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to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60325">
                        <a:lnSpc>
                          <a:spcPts val="1700"/>
                        </a:lnSpc>
                        <a:spcBef>
                          <a:spcPts val="7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suspicious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behaviour,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dangerous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objects,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prevent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crimes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by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maintaining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law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order.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59740" indent="-456565">
                        <a:lnSpc>
                          <a:spcPct val="100000"/>
                        </a:lnSpc>
                        <a:spcBef>
                          <a:spcPts val="140"/>
                        </a:spcBef>
                        <a:buAutoNum type="arabicParenR" startAt="4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Fingerprint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recognition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biometrics: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Detects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fingerprints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biometrics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validate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user's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identity.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0" algn="just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Freytag's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Pyramid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narrative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structure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five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stages: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exposition,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rising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77800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action,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climax,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falling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action,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resolution.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storytelling,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serves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77800" marR="100965" algn="just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framework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structure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presentation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insights,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audience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through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compelling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narrative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journey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introduction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resolution.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9050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Big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Analytics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important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modern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industries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decision-making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because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it: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324485" indent="172085">
                        <a:lnSpc>
                          <a:spcPct val="116300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17526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Enables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Data-Driven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Decisions: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analyzing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vast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diverse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datasets, organizations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make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informed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decisions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based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insights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trends.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572770" indent="172085">
                        <a:lnSpc>
                          <a:spcPts val="1700"/>
                        </a:lnSpc>
                        <a:spcBef>
                          <a:spcPts val="75"/>
                        </a:spcBef>
                        <a:buAutoNum type="arabicPeriod"/>
                        <a:tabLst>
                          <a:tab pos="17526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Improves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Efficiency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Productivity: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Identifying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inefficiencies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optimizing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resource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allocation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helps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streamline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processes.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problem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binary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classification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feed-forward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network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multiple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hidden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layers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effective.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042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agency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should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implement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checks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verify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uniqueness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content,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trained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copyright-compliant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datasets,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proper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252095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attribution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licenses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AI-generated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outputs,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ensuring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compliance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with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copyright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laws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ethical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guidelines.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Texture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Analysis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3457575" indent="457200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Edge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Corner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03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Colour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based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extraction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14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6152515" cy="8764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95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many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phrases,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clauses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connect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these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are </a:t>
            </a:r>
            <a:r>
              <a:rPr sz="1150" dirty="0">
                <a:latin typeface="Calibri"/>
                <a:cs typeface="Calibri"/>
              </a:rPr>
              <a:t>known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supporting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speech.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Supporting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speech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examples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53670" indent="-140970">
              <a:lnSpc>
                <a:spcPct val="100000"/>
              </a:lnSpc>
              <a:spcBef>
                <a:spcPts val="245"/>
              </a:spcBef>
              <a:buAutoNum type="alphaLcPeriod"/>
              <a:tabLst>
                <a:tab pos="153670" algn="l"/>
              </a:tabLst>
            </a:pPr>
            <a:r>
              <a:rPr sz="1150" spc="-10" dirty="0">
                <a:latin typeface="Calibri"/>
                <a:cs typeface="Calibri"/>
              </a:rPr>
              <a:t>Articles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Conjunctions</a:t>
            </a:r>
            <a:endParaRPr sz="115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275"/>
              </a:spcBef>
              <a:buAutoNum type="alphaLcPeriod"/>
              <a:tabLst>
                <a:tab pos="144780" algn="l"/>
              </a:tabLst>
            </a:pPr>
            <a:r>
              <a:rPr sz="1150" spc="-10" dirty="0">
                <a:latin typeface="Calibri"/>
                <a:cs typeface="Calibri"/>
              </a:rPr>
              <a:t>Prepositions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Interjections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15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buAutoNum type="arabicPeriod" startAt="11"/>
              <a:tabLst>
                <a:tab pos="233679" algn="l"/>
              </a:tabLst>
            </a:pP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do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you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mean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by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Simple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sentence?</a:t>
            </a:r>
            <a:endParaRPr sz="1150">
              <a:latin typeface="Calibri"/>
              <a:cs typeface="Calibri"/>
            </a:endParaRPr>
          </a:p>
          <a:p>
            <a:pPr marL="12700" marR="59055">
              <a:lnSpc>
                <a:spcPts val="1650"/>
              </a:lnSpc>
              <a:spcBef>
                <a:spcPts val="80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simple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which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there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only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subject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 one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predicate,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finite verb.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115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buAutoNum type="arabicPeriod" startAt="12"/>
              <a:tabLst>
                <a:tab pos="233679" algn="l"/>
              </a:tabLst>
            </a:pP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do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you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mean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by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Complex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sentences?</a:t>
            </a:r>
            <a:endParaRPr sz="1150">
              <a:latin typeface="Calibri"/>
              <a:cs typeface="Calibri"/>
            </a:endParaRPr>
          </a:p>
          <a:p>
            <a:pPr marL="12700" marR="161290">
              <a:lnSpc>
                <a:spcPct val="118200"/>
              </a:lnSpc>
              <a:spcBef>
                <a:spcPts val="20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complex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one,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which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consists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two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coordinate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clauses,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joined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a </a:t>
            </a:r>
            <a:r>
              <a:rPr sz="1150" dirty="0">
                <a:latin typeface="Calibri"/>
                <a:cs typeface="Calibri"/>
              </a:rPr>
              <a:t>coordinating </a:t>
            </a:r>
            <a:r>
              <a:rPr sz="1150" spc="-10" dirty="0">
                <a:latin typeface="Calibri"/>
                <a:cs typeface="Calibri"/>
              </a:rPr>
              <a:t>conjunction.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15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buAutoNum type="arabicPeriod" startAt="13"/>
              <a:tabLst>
                <a:tab pos="233679" algn="l"/>
              </a:tabLst>
            </a:pPr>
            <a:r>
              <a:rPr sz="1150" b="1" dirty="0">
                <a:latin typeface="Calibri"/>
                <a:cs typeface="Calibri"/>
              </a:rPr>
              <a:t>How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many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types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objects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English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language?</a:t>
            </a:r>
            <a:endParaRPr sz="1150">
              <a:latin typeface="Calibri"/>
              <a:cs typeface="Calibri"/>
            </a:endParaRPr>
          </a:p>
          <a:p>
            <a:pPr marL="12700" marR="387350">
              <a:lnSpc>
                <a:spcPts val="1650"/>
              </a:lnSpc>
              <a:spcBef>
                <a:spcPts val="80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Object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normally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after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verb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phrase.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presence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absence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object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is </a:t>
            </a:r>
            <a:r>
              <a:rPr sz="1150" dirty="0">
                <a:latin typeface="Calibri"/>
                <a:cs typeface="Calibri"/>
              </a:rPr>
              <a:t>determined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verb’s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meaning.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There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two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types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objects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English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language</a:t>
            </a:r>
            <a:endParaRPr sz="1150">
              <a:latin typeface="Calibri"/>
              <a:cs typeface="Calibri"/>
            </a:endParaRPr>
          </a:p>
          <a:p>
            <a:pPr marL="12700" marR="275590" lvl="1" indent="147320">
              <a:lnSpc>
                <a:spcPts val="1630"/>
              </a:lnSpc>
              <a:buAutoNum type="alphaLcPeriod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Direct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Direct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objects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results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action,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direct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object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answers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questions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‘what’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or </a:t>
            </a:r>
            <a:r>
              <a:rPr sz="1150" dirty="0">
                <a:latin typeface="Calibri"/>
                <a:cs typeface="Calibri"/>
              </a:rPr>
              <a:t>‘whom’.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Ramesh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collected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honey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all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day.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hear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honey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becomes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direct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object.</a:t>
            </a:r>
            <a:endParaRPr sz="1150">
              <a:latin typeface="Calibri"/>
              <a:cs typeface="Calibri"/>
            </a:endParaRPr>
          </a:p>
          <a:p>
            <a:pPr marL="12700" marR="6350" lvl="1" indent="153670">
              <a:lnSpc>
                <a:spcPts val="1630"/>
              </a:lnSpc>
              <a:spcBef>
                <a:spcPts val="25"/>
              </a:spcBef>
              <a:buAutoNum type="alphaLcPeriod"/>
              <a:tabLst>
                <a:tab pos="166370" algn="l"/>
              </a:tabLst>
            </a:pPr>
            <a:r>
              <a:rPr sz="1150" b="1" dirty="0">
                <a:latin typeface="Calibri"/>
                <a:cs typeface="Calibri"/>
              </a:rPr>
              <a:t>Indirect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indirect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object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answers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questions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‘to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whom’,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‘for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whom’,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‘to what’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‘for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what’. </a:t>
            </a:r>
            <a:r>
              <a:rPr sz="1150" dirty="0">
                <a:latin typeface="Calibri"/>
                <a:cs typeface="Calibri"/>
              </a:rPr>
              <a:t>for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example,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“Imran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gave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gift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mother.”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verb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“gave”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50" dirty="0">
                <a:latin typeface="Calibri"/>
                <a:cs typeface="Calibri"/>
              </a:rPr>
              <a:t>there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two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objects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“gift”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“mother”.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150">
              <a:latin typeface="Calibri"/>
              <a:cs typeface="Calibri"/>
            </a:endParaRPr>
          </a:p>
          <a:p>
            <a:pPr marL="12700" marR="2371725" indent="220979">
              <a:lnSpc>
                <a:spcPct val="119800"/>
              </a:lnSpc>
              <a:buAutoNum type="arabicPeriod" startAt="14"/>
              <a:tabLst>
                <a:tab pos="233679" algn="l"/>
              </a:tabLst>
            </a:pP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difference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between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and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Passive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voice? </a:t>
            </a: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spc="-50" dirty="0">
                <a:latin typeface="Calibri"/>
                <a:cs typeface="Calibri"/>
              </a:rPr>
              <a:t>–</a:t>
            </a:r>
            <a:endParaRPr sz="1150">
              <a:latin typeface="Calibri"/>
              <a:cs typeface="Calibri"/>
            </a:endParaRPr>
          </a:p>
          <a:p>
            <a:pPr marL="160020" lvl="1" indent="-147320">
              <a:lnSpc>
                <a:spcPct val="100000"/>
              </a:lnSpc>
              <a:spcBef>
                <a:spcPts val="250"/>
              </a:spcBef>
              <a:buAutoNum type="alphaLcPeriod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Voice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where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subject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does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action,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known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voice.</a:t>
            </a:r>
            <a:endParaRPr sz="1150">
              <a:latin typeface="Calibri"/>
              <a:cs typeface="Calibri"/>
            </a:endParaRPr>
          </a:p>
          <a:p>
            <a:pPr marL="12700" marR="333375" lvl="1" indent="153670">
              <a:lnSpc>
                <a:spcPct val="118100"/>
              </a:lnSpc>
              <a:spcBef>
                <a:spcPts val="25"/>
              </a:spcBef>
              <a:buAutoNum type="alphaLcPeriod"/>
              <a:tabLst>
                <a:tab pos="166370" algn="l"/>
              </a:tabLst>
            </a:pPr>
            <a:r>
              <a:rPr sz="1150" b="1" dirty="0">
                <a:latin typeface="Calibri"/>
                <a:cs typeface="Calibri"/>
              </a:rPr>
              <a:t>Passive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Voice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which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subject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receives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action,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known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passive voice.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115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5"/>
              </a:spcBef>
              <a:buAutoNum type="arabicPeriod" startAt="15"/>
              <a:tabLst>
                <a:tab pos="233679" algn="l"/>
              </a:tabLst>
            </a:pP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English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grammar,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several</a:t>
            </a:r>
            <a:r>
              <a:rPr sz="1150" b="1" spc="6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type</a:t>
            </a:r>
            <a:r>
              <a:rPr sz="1150" b="1" spc="-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sentences?</a:t>
            </a:r>
            <a:endParaRPr sz="1150">
              <a:latin typeface="Calibri"/>
              <a:cs typeface="Calibri"/>
            </a:endParaRPr>
          </a:p>
          <a:p>
            <a:pPr marL="12700" marR="60960">
              <a:lnSpc>
                <a:spcPts val="1630"/>
              </a:lnSpc>
              <a:spcBef>
                <a:spcPts val="95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collection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expresses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idea.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have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or </a:t>
            </a:r>
            <a:r>
              <a:rPr sz="1150" dirty="0">
                <a:latin typeface="Calibri"/>
                <a:cs typeface="Calibri"/>
              </a:rPr>
              <a:t>pronoun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called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subject.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always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start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from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capital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period,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50" dirty="0">
                <a:latin typeface="Calibri"/>
                <a:cs typeface="Calibri"/>
              </a:rPr>
              <a:t>question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mark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exclamation.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“sentence”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from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Latin</a:t>
            </a:r>
            <a:r>
              <a:rPr sz="1150" spc="6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which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means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“to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feel”.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dirty="0">
                <a:latin typeface="Calibri"/>
                <a:cs typeface="Calibri"/>
              </a:rPr>
              <a:t>Type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Sentence</a:t>
            </a:r>
            <a:endParaRPr sz="1150">
              <a:latin typeface="Calibri"/>
              <a:cs typeface="Calibri"/>
            </a:endParaRPr>
          </a:p>
          <a:p>
            <a:pPr marL="12700" marR="163830" lvl="1" indent="147320">
              <a:lnSpc>
                <a:spcPct val="118200"/>
              </a:lnSpc>
              <a:spcBef>
                <a:spcPts val="25"/>
              </a:spcBef>
              <a:buAutoNum type="alphaLcPeriod"/>
              <a:tabLst>
                <a:tab pos="160020" algn="l"/>
              </a:tabLst>
            </a:pPr>
            <a:r>
              <a:rPr sz="1150" b="1" dirty="0">
                <a:latin typeface="Calibri"/>
                <a:cs typeface="Calibri"/>
              </a:rPr>
              <a:t>Declarative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Declarative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full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stop,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most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type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of </a:t>
            </a:r>
            <a:r>
              <a:rPr sz="1150" dirty="0">
                <a:latin typeface="Calibri"/>
                <a:cs typeface="Calibri"/>
              </a:rPr>
              <a:t>sentence.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example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my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work.</a:t>
            </a:r>
            <a:endParaRPr sz="1150">
              <a:latin typeface="Calibri"/>
              <a:cs typeface="Calibri"/>
            </a:endParaRPr>
          </a:p>
          <a:p>
            <a:pPr marL="12700" marR="135255" lvl="1" indent="153670">
              <a:lnSpc>
                <a:spcPts val="1650"/>
              </a:lnSpc>
              <a:spcBef>
                <a:spcPts val="80"/>
              </a:spcBef>
              <a:buAutoNum type="alphaLcPeriod"/>
              <a:tabLst>
                <a:tab pos="166370" algn="l"/>
              </a:tabLst>
            </a:pPr>
            <a:r>
              <a:rPr sz="1150" b="1" dirty="0">
                <a:latin typeface="Calibri"/>
                <a:cs typeface="Calibri"/>
              </a:rPr>
              <a:t>Interrogative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Interrogative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question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marks.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This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type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 </a:t>
            </a:r>
            <a:r>
              <a:rPr sz="1150" dirty="0">
                <a:latin typeface="Calibri"/>
                <a:cs typeface="Calibri"/>
              </a:rPr>
              <a:t>asks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question.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example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homework?</a:t>
            </a:r>
            <a:endParaRPr sz="1150">
              <a:latin typeface="Calibri"/>
              <a:cs typeface="Calibri"/>
            </a:endParaRPr>
          </a:p>
          <a:p>
            <a:pPr marL="12700" marR="372745" lvl="1" indent="134620">
              <a:lnSpc>
                <a:spcPts val="1630"/>
              </a:lnSpc>
              <a:buAutoNum type="alphaLcPeriod"/>
              <a:tabLst>
                <a:tab pos="147320" algn="l"/>
              </a:tabLst>
            </a:pPr>
            <a:r>
              <a:rPr sz="1150" b="1" dirty="0">
                <a:latin typeface="Calibri"/>
                <a:cs typeface="Calibri"/>
              </a:rPr>
              <a:t>Exclamatory Sentence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Exclamatory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ends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exclamation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mark.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This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 </a:t>
            </a:r>
            <a:r>
              <a:rPr sz="1150" dirty="0">
                <a:latin typeface="Calibri"/>
                <a:cs typeface="Calibri"/>
              </a:rPr>
              <a:t>expresses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strong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emotion.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example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first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class!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167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9767" y="457200"/>
          <a:ext cx="5768974" cy="9596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0245">
                <a:tc>
                  <a:txBody>
                    <a:bodyPr/>
                    <a:lstStyle/>
                    <a:p>
                      <a:pPr marL="6350">
                        <a:lnSpc>
                          <a:spcPts val="1420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just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Calculate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predicted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values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regression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equation: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44: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y=0.7(44)+17.8=51.8y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0.7(44)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17.8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51.8y=0.7(44)+17.8=51.8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132715" algn="just">
                        <a:lnSpc>
                          <a:spcPct val="116900"/>
                        </a:lnSpc>
                        <a:spcBef>
                          <a:spcPts val="1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46: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y=0.7(46)+17.8=53.2y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0.7(46)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17.8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53.2y=0.7(46)+17.8=53.2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48: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y=0.7(48)+17.8=54.6y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0.7(48)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17.8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54.6y=0.7(48)+17.8=54.6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50: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y=0.7(50)+17.8=56.0y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0.7(50)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17.8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56.0y=0.7(50)+17.8=56.0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52: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y=0.7(52)+17.8=57.4y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0.7(52)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17.8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57.4y=0.7(52)+17.8=57.4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Calculate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errors: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Error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(44,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47):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47−51.8=−4.847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51.8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4.847−51.8=−4.8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Error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(46,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48):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48−53.2=−5.248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53.2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5.248−53.2=−5.2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Error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(48,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55):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55−54.6=0.455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-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54.6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0.455−54.6=0.4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Error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(50,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58):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58−56.0=2.058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-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56.0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2.058−56.0=2.0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Error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(52,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49):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49−57.4=−8.449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57.4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8.449−57.4=−8.4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Calculate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squared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errors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mean: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Squared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errors: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23.04,27.04,0.16,4.00,70.5623.04,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27.04,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0.16,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4.00,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70.5623.04,27.04,0.16,4.00,70.56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Mean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squared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error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(MSE):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23.04+27.04+0.16+4.00+70.565=24.16\frac{23.04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27.04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0.16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4.00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70.56}{5}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24.16523.04+27.04+0.16+4.00+70.56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=24.16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Calculate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RMSE: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RMSE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MSE=24.16≈4.91\sqrt{MSE}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\sqrt{24.16} \approx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4.91MSE=24.16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≈4.91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20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7520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Q.19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V's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Big Data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are: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59740" indent="-45656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romanUcPeriod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Volume: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Refers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massive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amount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daily,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93345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ranging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terabytes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exabytes.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example,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328.77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million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terabytes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created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every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day.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marR="100965" indent="456565">
                        <a:lnSpc>
                          <a:spcPct val="117200"/>
                        </a:lnSpc>
                        <a:buAutoNum type="romanUcPeriod" startAt="2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Velocity: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Describes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speed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generated,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delivered,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analyzed.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instance,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Google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processes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40,000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search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queries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per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second.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305435" indent="456565">
                        <a:lnSpc>
                          <a:spcPct val="116300"/>
                        </a:lnSpc>
                        <a:buAutoNum type="romanUcPeriod" startAt="2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Variety: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Indicates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different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forms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including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structured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(e.g.,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databases),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semi-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structured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(e.g., XML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files), and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unstructured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data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(e.g.,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videos,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images,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posts).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59740" indent="-45656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romanUcPeriod" startAt="4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Veracity: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Focuses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accuracy,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quality,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trustworthiness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of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443230">
                        <a:lnSpc>
                          <a:spcPct val="116399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data.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involves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ensuring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reliable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suitable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analytical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addressing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inconsistencies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inaccuracies.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59740" indent="-456565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romanUcPeriod" startAt="5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Value: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Refers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insights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benefits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be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304165">
                        <a:lnSpc>
                          <a:spcPct val="116300"/>
                        </a:lnSpc>
                        <a:spcBef>
                          <a:spcPts val="3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extracted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deriving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value,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characteristics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hold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little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significance.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175" marR="223520" indent="456565">
                        <a:lnSpc>
                          <a:spcPct val="116300"/>
                        </a:lnSpc>
                        <a:spcBef>
                          <a:spcPts val="25"/>
                        </a:spcBef>
                        <a:buAutoNum type="romanUcPeriod" startAt="6"/>
                        <a:tabLst>
                          <a:tab pos="45974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Variability: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Highlights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inconsistencies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unpredictability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data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flow,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requiring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systems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adapt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extract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meaningful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insights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even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dynamic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conditions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8990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Feedforward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simplest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 marR="100965">
                        <a:lnSpc>
                          <a:spcPct val="116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general-purpose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learning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tasks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classification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and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regression.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Convolutional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(CNNs) are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specialized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168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9767" y="457200"/>
          <a:ext cx="5768974" cy="3435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recognition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tasks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applications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like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facial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recognition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and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Recurrent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networks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(RNNs)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designed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for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0" marR="387350">
                        <a:lnSpc>
                          <a:spcPct val="1163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sequential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processing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applications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speech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recognition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language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translation.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2385">
                <a:tc>
                  <a:txBody>
                    <a:bodyPr/>
                    <a:lstStyle/>
                    <a:p>
                      <a:pPr marL="6350">
                        <a:lnSpc>
                          <a:spcPts val="1415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Q.21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41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research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team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take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steps: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6700" marR="128270" indent="-114300">
                        <a:lnSpc>
                          <a:spcPct val="116300"/>
                        </a:lnSpc>
                        <a:buChar char="•"/>
                        <a:tabLst>
                          <a:tab pos="26670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Ensure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training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Generative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model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represent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diverse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range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demographics,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including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underrepresented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670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groups,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mitigate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biases.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6700" marR="127000" indent="-114300">
                        <a:lnSpc>
                          <a:spcPct val="116300"/>
                        </a:lnSpc>
                        <a:buChar char="•"/>
                        <a:tabLst>
                          <a:tab pos="26670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Validate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synthetic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medical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ensure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accuracy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reliability.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6700" marR="449580" indent="-114300">
                        <a:lnSpc>
                          <a:spcPct val="116300"/>
                        </a:lnSpc>
                        <a:spcBef>
                          <a:spcPts val="30"/>
                        </a:spcBef>
                        <a:buChar char="•"/>
                        <a:tabLst>
                          <a:tab pos="266700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Involve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domain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experts,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medical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professionals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imaging specialists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66700" marR="409575" indent="-114300" algn="just">
                        <a:lnSpc>
                          <a:spcPct val="116300"/>
                        </a:lnSpc>
                        <a:spcBef>
                          <a:spcPts val="25"/>
                        </a:spcBef>
                        <a:buChar char="•"/>
                        <a:tabLst>
                          <a:tab pos="26670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Continuously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refine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improve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Generative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based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feedback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domain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experts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performance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medical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imaging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algorithms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trained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synthetic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data.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415"/>
                        </a:lnSpc>
                      </a:pPr>
                      <a:r>
                        <a:rPr sz="12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5928360" cy="189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2065">
              <a:lnSpc>
                <a:spcPct val="118100"/>
              </a:lnSpc>
              <a:spcBef>
                <a:spcPts val="95"/>
              </a:spcBef>
            </a:pPr>
            <a:r>
              <a:rPr sz="1150" b="1" dirty="0">
                <a:latin typeface="Calibri"/>
                <a:cs typeface="Calibri"/>
              </a:rPr>
              <a:t>d.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Imperative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Sentence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Imperative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end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exclamation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mark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full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stop.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This </a:t>
            </a:r>
            <a:r>
              <a:rPr sz="1150" dirty="0">
                <a:latin typeface="Calibri"/>
                <a:cs typeface="Calibri"/>
              </a:rPr>
              <a:t>sentence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shows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order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command,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request,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advice.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example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homework.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latin typeface="Calibri"/>
                <a:cs typeface="Calibri"/>
              </a:rPr>
              <a:t>16.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Paragraphs?</a:t>
            </a:r>
            <a:endParaRPr sz="1150">
              <a:latin typeface="Calibri"/>
              <a:cs typeface="Calibri"/>
            </a:endParaRPr>
          </a:p>
          <a:p>
            <a:pPr marL="12700" marR="191135">
              <a:lnSpc>
                <a:spcPts val="1660"/>
              </a:lnSpc>
              <a:spcBef>
                <a:spcPts val="70"/>
              </a:spcBef>
            </a:pPr>
            <a:r>
              <a:rPr sz="1150" b="1" dirty="0">
                <a:latin typeface="Calibri"/>
                <a:cs typeface="Calibri"/>
              </a:rPr>
              <a:t>Answer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–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group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 forms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paragraph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paragraphs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helps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reader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read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the </a:t>
            </a:r>
            <a:r>
              <a:rPr sz="1150" dirty="0">
                <a:latin typeface="Calibri"/>
                <a:cs typeface="Calibri"/>
              </a:rPr>
              <a:t>sections,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because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break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text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different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sections.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150" dirty="0">
                <a:latin typeface="Calibri"/>
                <a:cs typeface="Calibri"/>
              </a:rPr>
              <a:t>If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you’re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writing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about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school,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first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paragraph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could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consist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describing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the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ts val="1650"/>
              </a:lnSpc>
              <a:spcBef>
                <a:spcPts val="80"/>
              </a:spcBef>
            </a:pPr>
            <a:r>
              <a:rPr sz="1150" dirty="0">
                <a:latin typeface="Calibri"/>
                <a:cs typeface="Calibri"/>
              </a:rPr>
              <a:t>name,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location,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size,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other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information.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can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express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like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about </a:t>
            </a:r>
            <a:r>
              <a:rPr sz="1150" dirty="0">
                <a:latin typeface="Calibri"/>
                <a:cs typeface="Calibri"/>
              </a:rPr>
              <a:t>your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school in 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next </a:t>
            </a:r>
            <a:r>
              <a:rPr sz="1150" spc="-10" dirty="0">
                <a:latin typeface="Calibri"/>
                <a:cs typeface="Calibri"/>
              </a:rPr>
              <a:t>paragraph.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64026" y="10291762"/>
            <a:ext cx="2222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r>
              <a:rPr sz="1050" spc="-25" dirty="0">
                <a:latin typeface="Calibri"/>
                <a:cs typeface="Calibri"/>
              </a:rPr>
              <a:t>16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658876"/>
            <a:ext cx="6098540" cy="937577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46355" algn="ctr">
              <a:lnSpc>
                <a:spcPct val="100000"/>
              </a:lnSpc>
              <a:spcBef>
                <a:spcPts val="540"/>
              </a:spcBef>
            </a:pPr>
            <a:r>
              <a:rPr sz="1600" b="1" dirty="0">
                <a:latin typeface="Calibri"/>
                <a:cs typeface="Calibri"/>
              </a:rPr>
              <a:t>UNIT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:Self-Management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Skills </a:t>
            </a:r>
            <a:r>
              <a:rPr sz="1600" b="1" spc="-20" dirty="0">
                <a:latin typeface="Calibri"/>
                <a:cs typeface="Calibri"/>
              </a:rPr>
              <a:t>Notes</a:t>
            </a:r>
            <a:endParaRPr sz="16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330"/>
              </a:spcBef>
              <a:buFont typeface="Calibri"/>
              <a:buAutoNum type="arabicPeriod"/>
              <a:tabLst>
                <a:tab pos="161290" algn="l"/>
              </a:tabLst>
            </a:pPr>
            <a:r>
              <a:rPr sz="1200" spc="-10" dirty="0">
                <a:latin typeface="Calibri"/>
                <a:cs typeface="Calibri"/>
              </a:rPr>
              <a:t>Introduction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Management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7300"/>
              </a:lnSpc>
              <a:spcBef>
                <a:spcPts val="210"/>
              </a:spcBef>
            </a:pPr>
            <a:r>
              <a:rPr sz="1200" dirty="0">
                <a:latin typeface="Calibri"/>
                <a:cs typeface="Calibri"/>
              </a:rPr>
              <a:t>Definition: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Self-management,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self-</a:t>
            </a:r>
            <a:r>
              <a:rPr sz="1200" dirty="0">
                <a:latin typeface="Calibri"/>
                <a:cs typeface="Calibri"/>
              </a:rPr>
              <a:t>control,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one’s emotions,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motivating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oneself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towards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academic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Importance:</a:t>
            </a:r>
            <a:endParaRPr sz="1200">
              <a:latin typeface="Calibri"/>
              <a:cs typeface="Calibri"/>
            </a:endParaRPr>
          </a:p>
          <a:p>
            <a:pPr marL="12700" marR="474980" lvl="1" indent="82550">
              <a:lnSpc>
                <a:spcPct val="116500"/>
              </a:lnSpc>
              <a:spcBef>
                <a:spcPts val="2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strong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self-management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paying </a:t>
            </a:r>
            <a:r>
              <a:rPr sz="1200" dirty="0">
                <a:latin typeface="Calibri"/>
                <a:cs typeface="Calibri"/>
              </a:rPr>
              <a:t>attention,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obeying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teachers/elders,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discipline.</a:t>
            </a:r>
            <a:endParaRPr sz="120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work.</a:t>
            </a:r>
            <a:endParaRPr sz="1200">
              <a:latin typeface="Calibri"/>
              <a:cs typeface="Calibri"/>
            </a:endParaRPr>
          </a:p>
          <a:p>
            <a:pPr marL="12700" marR="249554" lvl="1" indent="82550">
              <a:lnSpc>
                <a:spcPct val="116300"/>
              </a:lnSpc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Needed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 success 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 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life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timeliness,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discipline,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problem-</a:t>
            </a:r>
            <a:r>
              <a:rPr sz="1200" dirty="0">
                <a:latin typeface="Calibri"/>
                <a:cs typeface="Calibri"/>
              </a:rPr>
              <a:t>solving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habits.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70"/>
              </a:spcBef>
              <a:buFont typeface="Calibri"/>
              <a:buChar char="-"/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Core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Aspects:</a:t>
            </a:r>
            <a:endParaRPr sz="120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4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thinking: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Believing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happy.</a:t>
            </a:r>
            <a:endParaRPr sz="120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orientation: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Dreaming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results.</a:t>
            </a:r>
            <a:endParaRPr sz="120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awareness: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strengths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effectively.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Attitude</a:t>
            </a:r>
            <a:endParaRPr sz="1200">
              <a:latin typeface="Calibri"/>
              <a:cs typeface="Calibri"/>
            </a:endParaRPr>
          </a:p>
          <a:p>
            <a:pPr marL="12700" marR="23495">
              <a:lnSpc>
                <a:spcPct val="116500"/>
              </a:lnSpc>
              <a:spcBef>
                <a:spcPts val="195"/>
              </a:spcBef>
            </a:pPr>
            <a:r>
              <a:rPr sz="1200" spc="-10" dirty="0">
                <a:latin typeface="Calibri"/>
                <a:cs typeface="Calibri"/>
              </a:rPr>
              <a:t>Motivation: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'motive'.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towards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goal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Motivation:</a:t>
            </a:r>
            <a:endParaRPr sz="1200">
              <a:latin typeface="Calibri"/>
              <a:cs typeface="Calibri"/>
            </a:endParaRPr>
          </a:p>
          <a:p>
            <a:pPr marL="12700" marR="400685" indent="82550">
              <a:lnSpc>
                <a:spcPts val="1700"/>
              </a:lnSpc>
              <a:spcBef>
                <a:spcPts val="7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Intrinsic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enjoyment,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satisfaction,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meaningful.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135"/>
              </a:spcBef>
              <a:buChar char="-"/>
              <a:tabLst>
                <a:tab pos="95250" algn="l"/>
              </a:tabLst>
            </a:pPr>
            <a:r>
              <a:rPr sz="1200" spc="-10" dirty="0">
                <a:latin typeface="Calibri"/>
                <a:cs typeface="Calibri"/>
              </a:rPr>
              <a:t>Extrinsic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external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rewards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incentives.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salary,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recognition,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prizes.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32384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Attitude: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happier,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success,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Ways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Attitude: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routine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affirmations.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Feed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positivity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(books,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music,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movies).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proactive,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solutions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instead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problems.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failures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Work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cheerfully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towards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goals.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4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Exercise,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yoga,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meditation,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fresh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air.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Healthy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diet,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adequate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sleep.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Organise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academic/work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life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10" dirty="0">
                <a:latin typeface="Calibri"/>
                <a:cs typeface="Calibri"/>
              </a:rPr>
              <a:t> stress.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Take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holidays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refresh.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0"/>
              </a:spcBef>
              <a:buFont typeface="Calibri"/>
              <a:buChar char="-"/>
            </a:pPr>
            <a:endParaRPr sz="1200">
              <a:latin typeface="Calibri"/>
              <a:cs typeface="Calibri"/>
            </a:endParaRPr>
          </a:p>
          <a:p>
            <a:pPr marL="12700" marR="36512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Stress: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upset,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annoyed,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hopeless.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occurs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as </a:t>
            </a:r>
            <a:r>
              <a:rPr sz="1200" dirty="0">
                <a:latin typeface="Calibri"/>
                <a:cs typeface="Calibri"/>
              </a:rPr>
              <a:t>expected.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healthy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balance.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Ways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</a:t>
            </a:r>
            <a:r>
              <a:rPr sz="1200" spc="-10" dirty="0">
                <a:latin typeface="Calibri"/>
                <a:cs typeface="Calibri"/>
              </a:rPr>
              <a:t> Stress: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Stay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-10" dirty="0">
                <a:latin typeface="Calibri"/>
                <a:cs typeface="Calibri"/>
              </a:rPr>
              <a:t> situations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calmly.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02523" y="416916"/>
            <a:ext cx="1732914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TABLE</a:t>
            </a:r>
            <a:r>
              <a:rPr sz="1550" b="1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550" b="1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CONTENTS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65558" y="4831274"/>
            <a:ext cx="2487295" cy="241300"/>
          </a:xfrm>
          <a:custGeom>
            <a:avLst/>
            <a:gdLst/>
            <a:ahLst/>
            <a:cxnLst/>
            <a:rect l="l" t="t" r="r" b="b"/>
            <a:pathLst>
              <a:path w="2487295" h="241300">
                <a:moveTo>
                  <a:pt x="2486910" y="0"/>
                </a:moveTo>
                <a:lnTo>
                  <a:pt x="0" y="0"/>
                </a:lnTo>
                <a:lnTo>
                  <a:pt x="0" y="240872"/>
                </a:lnTo>
                <a:lnTo>
                  <a:pt x="2486910" y="240872"/>
                </a:lnTo>
                <a:lnTo>
                  <a:pt x="248691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65558" y="6242846"/>
            <a:ext cx="3201035" cy="241300"/>
          </a:xfrm>
          <a:custGeom>
            <a:avLst/>
            <a:gdLst/>
            <a:ahLst/>
            <a:cxnLst/>
            <a:rect l="l" t="t" r="r" b="b"/>
            <a:pathLst>
              <a:path w="3201035" h="241300">
                <a:moveTo>
                  <a:pt x="3200509" y="0"/>
                </a:moveTo>
                <a:lnTo>
                  <a:pt x="0" y="0"/>
                </a:lnTo>
                <a:lnTo>
                  <a:pt x="0" y="241180"/>
                </a:lnTo>
                <a:lnTo>
                  <a:pt x="3200509" y="241180"/>
                </a:lnTo>
                <a:lnTo>
                  <a:pt x="3200509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87774" y="923712"/>
          <a:ext cx="6379845" cy="77927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6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66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084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PART</a:t>
                      </a:r>
                      <a:r>
                        <a:rPr sz="1550" b="1" u="sng" spc="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1</a:t>
                      </a:r>
                      <a:r>
                        <a:rPr sz="155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: </a:t>
                      </a:r>
                      <a:r>
                        <a:rPr sz="1550" b="1" dirty="0">
                          <a:latin typeface="Calibri"/>
                          <a:cs typeface="Calibri"/>
                        </a:rPr>
                        <a:t>EMPLOYABILITY </a:t>
                      </a:r>
                      <a:r>
                        <a:rPr sz="1550" b="1" spc="-10" dirty="0">
                          <a:latin typeface="Calibri"/>
                          <a:cs typeface="Calibri"/>
                        </a:rPr>
                        <a:t>SKILLS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SNO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TOPIC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PAGE</a:t>
                      </a:r>
                      <a:r>
                        <a:rPr sz="1550" b="1" u="sng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NO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909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Unit1:Communication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Skills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50" dirty="0">
                          <a:latin typeface="Calibri"/>
                          <a:cs typeface="Calibri"/>
                        </a:rPr>
                        <a:t>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Unit2:Self-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Management</a:t>
                      </a:r>
                      <a:r>
                        <a:rPr sz="155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Skills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16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3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Unit3:ICT</a:t>
                      </a:r>
                      <a:r>
                        <a:rPr sz="15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Skills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25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4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Unit4:Entrepreneurial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Skills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41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Unit5:Green</a:t>
                      </a:r>
                      <a:r>
                        <a:rPr sz="15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Skills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57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909">
                <a:tc gridSpan="3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PART 2</a:t>
                      </a:r>
                      <a:r>
                        <a:rPr sz="155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:</a:t>
                      </a:r>
                      <a:r>
                        <a:rPr sz="155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dirty="0">
                          <a:latin typeface="Calibri"/>
                          <a:cs typeface="Calibri"/>
                        </a:rPr>
                        <a:t>SUBJECT</a:t>
                      </a:r>
                      <a:r>
                        <a:rPr sz="155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dirty="0">
                          <a:latin typeface="Calibri"/>
                          <a:cs typeface="Calibri"/>
                        </a:rPr>
                        <a:t>SPECIFIC</a:t>
                      </a:r>
                      <a:r>
                        <a:rPr sz="155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spc="-10" dirty="0">
                          <a:latin typeface="Calibri"/>
                          <a:cs typeface="Calibri"/>
                        </a:rPr>
                        <a:t>SKILLS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SNO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TOPIC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PAGE</a:t>
                      </a:r>
                      <a:r>
                        <a:rPr sz="1550" b="1" u="sng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5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NO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Unit1:Python</a:t>
                      </a:r>
                      <a:r>
                        <a:rPr sz="15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Programming–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II*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65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2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820"/>
                        </a:lnSpc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Unit2:Data Science</a:t>
                      </a:r>
                      <a:r>
                        <a:rPr sz="1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Methodology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15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5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Analytic</a:t>
                      </a:r>
                      <a:endParaRPr sz="1550">
                        <a:latin typeface="Calibri"/>
                        <a:cs typeface="Calibri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Approach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5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Capstone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Project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71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133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3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Unit3:Making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Machines 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See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87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2909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4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Unit4:AI</a:t>
                      </a:r>
                      <a:r>
                        <a:rPr sz="1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5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Orange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5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Mining</a:t>
                      </a:r>
                      <a:r>
                        <a:rPr sz="155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Tool*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101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Unit5:Introduction</a:t>
                      </a:r>
                      <a:r>
                        <a:rPr sz="15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Big</a:t>
                      </a:r>
                      <a:r>
                        <a:rPr sz="1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5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55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Analytics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105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6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Unit6:Understanding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5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Networks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118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7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Unit7:Generative</a:t>
                      </a:r>
                      <a:r>
                        <a:rPr sz="15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35" dirty="0">
                          <a:latin typeface="Calibri"/>
                          <a:cs typeface="Calibri"/>
                        </a:rPr>
                        <a:t>AI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130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8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Unit8:Data</a:t>
                      </a:r>
                      <a:r>
                        <a:rPr sz="15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Storytelling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50" spc="-25" dirty="0">
                          <a:latin typeface="Calibri"/>
                          <a:cs typeface="Calibri"/>
                        </a:rPr>
                        <a:t>148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22909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5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9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SAMPLE</a:t>
                      </a:r>
                      <a:r>
                        <a:rPr sz="15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20" dirty="0">
                          <a:latin typeface="Calibri"/>
                          <a:cs typeface="Calibri"/>
                        </a:rPr>
                        <a:t>PAPER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64026" y="10291762"/>
            <a:ext cx="2222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r>
              <a:rPr sz="1050" spc="-25" dirty="0">
                <a:latin typeface="Calibri"/>
                <a:cs typeface="Calibri"/>
              </a:rPr>
              <a:t>17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6115685" cy="97053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95250" indent="-82550">
              <a:lnSpc>
                <a:spcPct val="100000"/>
              </a:lnSpc>
              <a:spcBef>
                <a:spcPts val="3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0" dirty="0">
                <a:latin typeface="Calibri"/>
                <a:cs typeface="Calibri"/>
              </a:rPr>
              <a:t> accomplishment sheet.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instead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past.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Talk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friends.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Practise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meditation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yoga.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Orientation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25"/>
              </a:spcBef>
            </a:pPr>
            <a:r>
              <a:rPr sz="1200" dirty="0">
                <a:latin typeface="Calibri"/>
                <a:cs typeface="Calibri"/>
              </a:rPr>
              <a:t>Definition: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orientation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achieve </a:t>
            </a:r>
            <a:r>
              <a:rPr sz="1200" dirty="0">
                <a:latin typeface="Calibri"/>
                <a:cs typeface="Calibri"/>
              </a:rPr>
              <a:t>them.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process.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Oriented:</a:t>
            </a:r>
            <a:endParaRPr sz="1200" dirty="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Set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 </a:t>
            </a:r>
            <a:r>
              <a:rPr sz="1200" spc="-10" dirty="0">
                <a:latin typeface="Calibri"/>
                <a:cs typeface="Calibri"/>
              </a:rPr>
              <a:t>goals.</a:t>
            </a:r>
            <a:endParaRPr sz="1200" dirty="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Prepare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(what,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resources).</a:t>
            </a:r>
            <a:endParaRPr sz="1200" dirty="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tools.</a:t>
            </a:r>
            <a:endParaRPr sz="1200" dirty="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1290" algn="l"/>
              </a:tabLst>
            </a:pPr>
            <a:r>
              <a:rPr sz="1200" spc="-10" dirty="0">
                <a:latin typeface="Calibri"/>
                <a:cs typeface="Calibri"/>
              </a:rPr>
              <a:t>Communicate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mentors 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peers.</a:t>
            </a:r>
            <a:endParaRPr sz="1200" dirty="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calendar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progress.</a:t>
            </a:r>
            <a:endParaRPr sz="1200" dirty="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Work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believe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dreams.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</a:pPr>
            <a:endParaRPr sz="1200" dirty="0">
              <a:latin typeface="Calibri"/>
              <a:cs typeface="Calibri"/>
            </a:endParaRPr>
          </a:p>
          <a:p>
            <a:pPr marL="12700" marR="9652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Goal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success.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SMART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goals. </a:t>
            </a:r>
            <a:r>
              <a:rPr sz="1200" dirty="0">
                <a:latin typeface="Calibri"/>
                <a:cs typeface="Calibri"/>
              </a:rPr>
              <a:t>SMART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Goals:</a:t>
            </a:r>
            <a:endParaRPr sz="1200" dirty="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defined.</a:t>
            </a:r>
            <a:endParaRPr sz="1200" dirty="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M: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Measurable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quantifiable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progress.</a:t>
            </a:r>
            <a:endParaRPr sz="1200" dirty="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4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A: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Action-</a:t>
            </a:r>
            <a:r>
              <a:rPr sz="1200" dirty="0">
                <a:latin typeface="Calibri"/>
                <a:cs typeface="Calibri"/>
              </a:rPr>
              <a:t>oriented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them.</a:t>
            </a:r>
            <a:endParaRPr sz="1200" dirty="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59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Realistic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attainable.</a:t>
            </a:r>
            <a:endParaRPr sz="1200" dirty="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34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T: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deadlines.</a:t>
            </a:r>
            <a:endParaRPr sz="12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70"/>
              </a:spcBef>
              <a:buFont typeface="Calibri"/>
              <a:buChar char="-"/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Examples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Result-</a:t>
            </a:r>
            <a:r>
              <a:rPr sz="1200" dirty="0">
                <a:latin typeface="Calibri"/>
                <a:cs typeface="Calibri"/>
              </a:rPr>
              <a:t>Oriented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Goals:</a:t>
            </a:r>
            <a:endParaRPr sz="1200" dirty="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marks.</a:t>
            </a:r>
            <a:endParaRPr sz="1200" dirty="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athlete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daily.</a:t>
            </a:r>
            <a:endParaRPr sz="1200" dirty="0">
              <a:latin typeface="Calibri"/>
              <a:cs typeface="Calibri"/>
            </a:endParaRPr>
          </a:p>
          <a:p>
            <a:pPr marL="95250" lvl="1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traveller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destination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time.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Awareness</a:t>
            </a:r>
            <a:endParaRPr sz="1200" dirty="0">
              <a:latin typeface="Calibri"/>
              <a:cs typeface="Calibri"/>
            </a:endParaRPr>
          </a:p>
          <a:p>
            <a:pPr marL="12700" marR="534670">
              <a:lnSpc>
                <a:spcPct val="116500"/>
              </a:lnSpc>
              <a:spcBef>
                <a:spcPts val="200"/>
              </a:spcBef>
            </a:pPr>
            <a:r>
              <a:rPr sz="1200" dirty="0">
                <a:latin typeface="Calibri"/>
                <a:cs typeface="Calibri"/>
              </a:rPr>
              <a:t>Definition: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awareness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own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habits,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traits, </a:t>
            </a:r>
            <a:r>
              <a:rPr sz="1200" dirty="0">
                <a:latin typeface="Calibri"/>
                <a:cs typeface="Calibri"/>
              </a:rPr>
              <a:t>behaviours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feelings.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towards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Awareness: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Step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aware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emotions.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Step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habit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feelings.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Step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awareness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life.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  <a:buFont typeface="Calibri"/>
              <a:buChar char="-"/>
            </a:pPr>
            <a:endParaRPr sz="1200" dirty="0">
              <a:latin typeface="Calibri"/>
              <a:cs typeface="Calibri"/>
            </a:endParaRPr>
          </a:p>
          <a:p>
            <a:pPr marL="12700" marR="728345">
              <a:lnSpc>
                <a:spcPct val="1163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Personality: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feelings,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behaviours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unique.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Traits: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Relatively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lasting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distinguish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individuals.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(Big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Traits):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Openness: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Creative,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curious,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adventurous.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spc="-10" dirty="0">
                <a:latin typeface="Calibri"/>
                <a:cs typeface="Calibri"/>
              </a:rPr>
              <a:t>Conscientiousness: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disciplined,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responsible.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Extraversion: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Outgoing,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talkative,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energetic.</a:t>
            </a:r>
            <a:endParaRPr sz="1200" dirty="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spc="-10" dirty="0">
                <a:latin typeface="Calibri"/>
                <a:cs typeface="Calibri"/>
              </a:rPr>
              <a:t>Agreeableness: </a:t>
            </a:r>
            <a:r>
              <a:rPr sz="1200" dirty="0">
                <a:latin typeface="Calibri"/>
                <a:cs typeface="Calibri"/>
              </a:rPr>
              <a:t>Kind,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cooperative,</a:t>
            </a:r>
            <a:r>
              <a:rPr sz="1200" spc="-10" dirty="0">
                <a:latin typeface="Calibri"/>
                <a:cs typeface="Calibri"/>
              </a:rPr>
              <a:t> considerate.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3764026" y="10291762"/>
            <a:ext cx="2222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r>
              <a:rPr sz="1050" spc="-25" dirty="0">
                <a:latin typeface="Calibri"/>
                <a:cs typeface="Calibri"/>
              </a:rPr>
              <a:t>18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432181"/>
            <a:ext cx="5817235" cy="622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-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Neuroticism: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Anxious,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self-doubtful, </a:t>
            </a:r>
            <a:r>
              <a:rPr sz="1200" spc="-10" dirty="0">
                <a:latin typeface="Calibri"/>
                <a:cs typeface="Calibri"/>
              </a:rPr>
              <a:t>moody.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temperament,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culture.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Disorders</a:t>
            </a:r>
            <a:endParaRPr sz="1200">
              <a:latin typeface="Calibri"/>
              <a:cs typeface="Calibri"/>
            </a:endParaRPr>
          </a:p>
          <a:p>
            <a:pPr marL="12700" marR="95250">
              <a:lnSpc>
                <a:spcPct val="118200"/>
              </a:lnSpc>
              <a:spcBef>
                <a:spcPts val="170"/>
              </a:spcBef>
            </a:pPr>
            <a:r>
              <a:rPr sz="1200" dirty="0">
                <a:latin typeface="Calibri"/>
                <a:cs typeface="Calibri"/>
              </a:rPr>
              <a:t>Definition: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long-term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unhealthy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feelings,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dirty="0">
                <a:latin typeface="Calibri"/>
                <a:cs typeface="Calibri"/>
              </a:rPr>
              <a:t>behaviours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expectations.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Cluster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(Suspicious):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Paranoid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Distrust,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suspicion.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spc="-10" dirty="0">
                <a:latin typeface="Calibri"/>
                <a:cs typeface="Calibri"/>
              </a:rPr>
              <a:t>Schizoid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Detached,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aloof,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emotionally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cold.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5"/>
              </a:spcBef>
              <a:buChar char="-"/>
              <a:tabLst>
                <a:tab pos="95250" algn="l"/>
              </a:tabLst>
            </a:pPr>
            <a:r>
              <a:rPr sz="1200" spc="-10" dirty="0">
                <a:latin typeface="Calibri"/>
                <a:cs typeface="Calibri"/>
              </a:rPr>
              <a:t>Schizotypal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Odd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beliefs,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inappropriate emotions,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avoids</a:t>
            </a:r>
            <a:r>
              <a:rPr sz="1200" spc="-10" dirty="0">
                <a:latin typeface="Calibri"/>
                <a:cs typeface="Calibri"/>
              </a:rPr>
              <a:t> relationships.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Font typeface="Calibri"/>
              <a:buChar char="-"/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Cluster B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(Emotional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Impulsive):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spc="-10" dirty="0">
                <a:latin typeface="Calibri"/>
                <a:cs typeface="Calibri"/>
              </a:rPr>
              <a:t>Antisocial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Disregards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rules,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aggressive,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impulsive.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Borderline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Instability,</a:t>
            </a:r>
            <a:r>
              <a:rPr sz="1200" spc="-10" dirty="0">
                <a:latin typeface="Calibri"/>
                <a:cs typeface="Calibri"/>
              </a:rPr>
              <a:t> emptiness, </a:t>
            </a:r>
            <a:r>
              <a:rPr sz="1200" dirty="0">
                <a:latin typeface="Calibri"/>
                <a:cs typeface="Calibri"/>
              </a:rPr>
              <a:t>fear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abandonment,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harm.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spc="-10" dirty="0">
                <a:latin typeface="Calibri"/>
                <a:cs typeface="Calibri"/>
              </a:rPr>
              <a:t>Histrionic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dramatic,</a:t>
            </a:r>
            <a:r>
              <a:rPr sz="1200" spc="-10" dirty="0">
                <a:latin typeface="Calibri"/>
                <a:cs typeface="Calibri"/>
              </a:rPr>
              <a:t> attention-seeking.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Narcissistic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Extreme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importance,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empathy.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Calibri"/>
              <a:buChar char="-"/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Cluster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(Anxious):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Avoidant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inept,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fears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rejection,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inadequate.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4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Dependent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Excessive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reliance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confidence.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spc="-10" dirty="0">
                <a:latin typeface="Calibri"/>
                <a:cs typeface="Calibri"/>
              </a:rPr>
              <a:t>Obsessive-compulsive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Extreme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perfectionism,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rigid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adherence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rules.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Calibri"/>
              <a:buChar char="-"/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Overcome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Disorders: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Talk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someone,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feelings.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physical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health.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confidence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difficulties.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35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hobbies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(music,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dance,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art).</a:t>
            </a:r>
            <a:endParaRPr sz="1200">
              <a:latin typeface="Calibri"/>
              <a:cs typeface="Calibri"/>
            </a:endParaRPr>
          </a:p>
          <a:p>
            <a:pPr marL="95250" indent="-82550">
              <a:lnSpc>
                <a:spcPct val="100000"/>
              </a:lnSpc>
              <a:spcBef>
                <a:spcPts val="260"/>
              </a:spcBef>
              <a:buChar char="-"/>
              <a:tabLst>
                <a:tab pos="95250" algn="l"/>
              </a:tabLst>
            </a:pPr>
            <a:r>
              <a:rPr sz="1200" dirty="0">
                <a:latin typeface="Calibri"/>
                <a:cs typeface="Calibri"/>
              </a:rPr>
              <a:t>Stay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242" y="7091934"/>
            <a:ext cx="5554345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latin typeface="Calibri"/>
                <a:cs typeface="Calibri"/>
              </a:rPr>
              <a:t>MCQ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8100"/>
              </a:lnSpc>
              <a:spcBef>
                <a:spcPts val="5"/>
              </a:spcBef>
              <a:tabLst>
                <a:tab pos="2971800" algn="l"/>
              </a:tabLst>
            </a:pPr>
            <a:r>
              <a:rPr sz="1200" b="1" dirty="0">
                <a:latin typeface="Calibri"/>
                <a:cs typeface="Calibri"/>
              </a:rPr>
              <a:t>1. Self-management,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also </a:t>
            </a:r>
            <a:r>
              <a:rPr sz="1200" b="1" spc="-10" dirty="0">
                <a:latin typeface="Calibri"/>
                <a:cs typeface="Calibri"/>
              </a:rPr>
              <a:t>known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ability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effectively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control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one’s </a:t>
            </a:r>
            <a:r>
              <a:rPr sz="1200" b="1" dirty="0">
                <a:latin typeface="Calibri"/>
                <a:cs typeface="Calibri"/>
              </a:rPr>
              <a:t>emotions,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behavior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thoughts.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41776" y="7912607"/>
            <a:ext cx="132588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 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innovative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7912607"/>
            <a:ext cx="988060" cy="883919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control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Design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control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8803640"/>
            <a:ext cx="4797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43450" algn="l"/>
              </a:tabLst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oneself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well,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needs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1776" y="8986266"/>
            <a:ext cx="1311275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Orientation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8986266"/>
            <a:ext cx="1214120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Thinking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</a:t>
            </a:r>
            <a:r>
              <a:rPr sz="1200" spc="-10" dirty="0">
                <a:latin typeface="Calibri"/>
                <a:cs typeface="Calibri"/>
              </a:rPr>
              <a:t> Awareness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/>
          <p:nvPr/>
        </p:nvSpPr>
        <p:spPr>
          <a:xfrm>
            <a:off x="3764026" y="10291762"/>
            <a:ext cx="2222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r>
              <a:rPr sz="1050" spc="-25" dirty="0">
                <a:latin typeface="Calibri"/>
                <a:cs typeface="Calibri"/>
              </a:rPr>
              <a:t>19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432181"/>
            <a:ext cx="354520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91229" algn="l"/>
              </a:tabLst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derived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242" y="611886"/>
            <a:ext cx="612140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Motive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Motive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9541" y="644906"/>
            <a:ext cx="2217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Motion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14010" y="644906"/>
            <a:ext cx="13258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1286256"/>
            <a:ext cx="2857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motivation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employability Skills?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1776" y="1472564"/>
            <a:ext cx="141287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Extrinsic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1472564"/>
            <a:ext cx="138430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Intrinsic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2323083"/>
            <a:ext cx="5705475" cy="45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  <a:tabLst>
                <a:tab pos="1109345" algn="l"/>
              </a:tabLst>
            </a:pPr>
            <a:r>
              <a:rPr sz="1200" b="1" dirty="0">
                <a:latin typeface="Calibri"/>
                <a:cs typeface="Calibri"/>
              </a:rPr>
              <a:t>5.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includes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activities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there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apparent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reward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derives </a:t>
            </a:r>
            <a:r>
              <a:rPr sz="1200" b="1" dirty="0">
                <a:latin typeface="Calibri"/>
                <a:cs typeface="Calibri"/>
              </a:rPr>
              <a:t>enjoyment and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satisfaction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doing</a:t>
            </a:r>
            <a:r>
              <a:rPr sz="1200" b="1" spc="-20" dirty="0">
                <a:latin typeface="Calibri"/>
                <a:cs typeface="Calibri"/>
              </a:rPr>
              <a:t> them.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41776" y="2755646"/>
            <a:ext cx="141287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Extrinsic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2755646"/>
            <a:ext cx="1384935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Intrinsic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Intrinsic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3613149"/>
            <a:ext cx="609917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956944" algn="l"/>
              </a:tabLst>
            </a:pPr>
            <a:r>
              <a:rPr sz="1200" b="1" dirty="0">
                <a:latin typeface="Calibri"/>
                <a:cs typeface="Calibri"/>
              </a:rPr>
              <a:t>6.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arises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because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incentives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external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rewards.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Lack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incentives </a:t>
            </a:r>
            <a:r>
              <a:rPr sz="1200" b="1" dirty="0">
                <a:latin typeface="Calibri"/>
                <a:cs typeface="Calibri"/>
              </a:rPr>
              <a:t>may lead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frustration.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41776" y="4035425"/>
            <a:ext cx="141287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Extrinsic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7242" y="4035425"/>
            <a:ext cx="1412875" cy="8832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Intrinsic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Extrinsic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7242" y="4925948"/>
            <a:ext cx="5961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3945" algn="l"/>
              </a:tabLst>
            </a:pPr>
            <a:r>
              <a:rPr sz="1200" b="1" dirty="0">
                <a:latin typeface="Calibri"/>
                <a:cs typeface="Calibri"/>
              </a:rPr>
              <a:t>7. A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attitude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happier,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build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maintain</a:t>
            </a:r>
            <a:r>
              <a:rPr sz="1200" b="1" spc="-10" dirty="0">
                <a:latin typeface="Calibri"/>
                <a:cs typeface="Calibri"/>
              </a:rPr>
              <a:t> relationships.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41776" y="5105653"/>
            <a:ext cx="132588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attitude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5105653"/>
            <a:ext cx="1253490" cy="8826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Negative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attitude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attitude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attitude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7242" y="5966459"/>
            <a:ext cx="4157345" cy="32327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64465" indent="-151765">
              <a:lnSpc>
                <a:spcPct val="100000"/>
              </a:lnSpc>
              <a:spcBef>
                <a:spcPts val="335"/>
              </a:spcBef>
              <a:buAutoNum type="arabicPeriod" startAt="8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maintain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positive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attitude.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morning</a:t>
            </a:r>
            <a:r>
              <a:rPr sz="1200" spc="-10" dirty="0">
                <a:latin typeface="Calibri"/>
                <a:cs typeface="Calibri"/>
              </a:rPr>
              <a:t> routine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Feed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positivity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Be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proactive,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constructive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things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35"/>
              </a:spcBef>
              <a:buAutoNum type="arabicPeriod" startAt="9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maintain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positive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outlook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20" dirty="0">
                <a:latin typeface="Calibri"/>
                <a:cs typeface="Calibri"/>
              </a:rPr>
              <a:t> run.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Physical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exercise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fresh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holidays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friends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Healthy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Adequate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sleep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Organize </a:t>
            </a:r>
            <a:r>
              <a:rPr sz="1200" spc="-10" dirty="0">
                <a:latin typeface="Calibri"/>
                <a:cs typeface="Calibri"/>
              </a:rPr>
              <a:t>academic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life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10.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identify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stress?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7242" y="9170860"/>
            <a:ext cx="115125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Annoyed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69541" y="9203943"/>
            <a:ext cx="3895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Hopeless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Upset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above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3764026" y="10291762"/>
            <a:ext cx="2222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r>
              <a:rPr sz="1050" spc="-25" dirty="0">
                <a:latin typeface="Calibri"/>
                <a:cs typeface="Calibri"/>
              </a:rPr>
              <a:t>20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2303780" cy="21628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11.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stress?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positive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12.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become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result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oriented?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calendar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10" dirty="0">
                <a:latin typeface="Calibri"/>
                <a:cs typeface="Calibri"/>
              </a:rPr>
              <a:t> resources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tools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41776" y="611886"/>
            <a:ext cx="1977389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accomplishment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41776" y="1685289"/>
            <a:ext cx="238950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20" dirty="0">
                <a:latin typeface="Calibri"/>
                <a:cs typeface="Calibri"/>
              </a:rPr>
              <a:t> hard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2572766"/>
            <a:ext cx="4652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13.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smart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methods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goals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self –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-10" dirty="0">
                <a:latin typeface="Calibri"/>
                <a:cs typeface="Calibri"/>
              </a:rPr>
              <a:t> skills?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41776" y="2755646"/>
            <a:ext cx="154051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Realistic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242" y="2755646"/>
            <a:ext cx="2540635" cy="10960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Measurable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bound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dirty="0">
                <a:latin typeface="Calibri"/>
                <a:cs typeface="Calibri"/>
              </a:rPr>
              <a:t>14.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Examples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result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oriented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goals?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3825874"/>
            <a:ext cx="5647055" cy="17373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exam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athlete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day</a:t>
            </a:r>
            <a:endParaRPr sz="1200">
              <a:latin typeface="Calibri"/>
              <a:cs typeface="Calibri"/>
            </a:endParaRPr>
          </a:p>
          <a:p>
            <a:pPr marL="148590" indent="-13589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traveler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destination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city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hours.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  <a:tabLst>
                <a:tab pos="3623310" algn="l"/>
              </a:tabLst>
            </a:pPr>
            <a:r>
              <a:rPr sz="1200" b="1" dirty="0">
                <a:latin typeface="Calibri"/>
                <a:cs typeface="Calibri"/>
              </a:rPr>
              <a:t>15.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aware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own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values,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likes,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dislikes,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strengths,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shortcomings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an </a:t>
            </a:r>
            <a:r>
              <a:rPr sz="1200" b="1" dirty="0">
                <a:latin typeface="Calibri"/>
                <a:cs typeface="Calibri"/>
              </a:rPr>
              <a:t>individual. It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denotes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 you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41776" y="5537453"/>
            <a:ext cx="91440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Control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Aware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242" y="5537453"/>
            <a:ext cx="106997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Confident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</a:t>
            </a:r>
            <a:r>
              <a:rPr sz="1200" spc="-10" dirty="0">
                <a:latin typeface="Calibri"/>
                <a:cs typeface="Calibri"/>
              </a:rPr>
              <a:t> Motivated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Aware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6395084"/>
            <a:ext cx="573087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1235710" algn="l"/>
              </a:tabLst>
            </a:pPr>
            <a:r>
              <a:rPr sz="1200" b="1" dirty="0">
                <a:latin typeface="Calibri"/>
                <a:cs typeface="Calibri"/>
              </a:rPr>
              <a:t>16. A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performance,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increased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productivity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and </a:t>
            </a:r>
            <a:r>
              <a:rPr sz="1200" b="1" dirty="0">
                <a:latin typeface="Calibri"/>
                <a:cs typeface="Calibri"/>
              </a:rPr>
              <a:t>cordial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relationships </a:t>
            </a:r>
            <a:r>
              <a:rPr sz="1200" b="1" dirty="0">
                <a:latin typeface="Calibri"/>
                <a:cs typeface="Calibri"/>
              </a:rPr>
              <a:t>with </a:t>
            </a:r>
            <a:r>
              <a:rPr sz="1200" b="1" spc="-10" dirty="0">
                <a:latin typeface="Calibri"/>
                <a:cs typeface="Calibri"/>
              </a:rPr>
              <a:t>others.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6817105"/>
            <a:ext cx="656590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Positive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Positive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69541" y="6850380"/>
            <a:ext cx="4527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Negative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7242" y="7492110"/>
            <a:ext cx="342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17.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parameters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personality?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1776" y="7677911"/>
            <a:ext cx="200025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Consciousness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Neuroticism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7242" y="7677911"/>
            <a:ext cx="186118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Openness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Agreeableness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Extraversion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8562340"/>
            <a:ext cx="3122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18.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disorders?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41776" y="8748394"/>
            <a:ext cx="205549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0" dirty="0">
                <a:latin typeface="Calibri"/>
                <a:cs typeface="Calibri"/>
              </a:rPr>
              <a:t> Antisocial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 </a:t>
            </a:r>
            <a:r>
              <a:rPr sz="1200" spc="-10" dirty="0">
                <a:latin typeface="Calibri"/>
                <a:cs typeface="Calibri"/>
              </a:rPr>
              <a:t>disorder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7242" y="8748394"/>
            <a:ext cx="2000885" cy="8801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Paranoid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disorder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disorder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3764026" y="10291762"/>
            <a:ext cx="2222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r>
              <a:rPr sz="1050" spc="-25" dirty="0">
                <a:latin typeface="Calibri"/>
                <a:cs typeface="Calibri"/>
              </a:rPr>
              <a:t>21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432181"/>
            <a:ext cx="4076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19.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overcome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10" dirty="0">
                <a:latin typeface="Calibri"/>
                <a:cs typeface="Calibri"/>
              </a:rPr>
              <a:t> disorders?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41776" y="611886"/>
            <a:ext cx="120523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confidence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7242" y="611886"/>
            <a:ext cx="1282065" cy="8826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Talk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someone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hobbies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1502409"/>
            <a:ext cx="5391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20.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following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 parameter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describe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 </a:t>
            </a:r>
            <a:r>
              <a:rPr sz="1200" b="1" spc="-10" dirty="0">
                <a:latin typeface="Calibri"/>
                <a:cs typeface="Calibri"/>
              </a:rPr>
              <a:t>individual’s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personality?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1685289"/>
            <a:ext cx="112712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confidence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Neuroticism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26995" y="1715134"/>
            <a:ext cx="38284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Openness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Neuroticism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Agreeableness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2356484"/>
            <a:ext cx="53790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21.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following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characterized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extreme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feeling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self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importance?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41776" y="2542921"/>
            <a:ext cx="210566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Borderline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disorder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242" y="2542921"/>
            <a:ext cx="213741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Narcissistic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disorder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Dependent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disorder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Narcissistic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disorder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3393313"/>
            <a:ext cx="6082665" cy="45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22.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Ravi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feelings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emptiness,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abandonment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suicide.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disorder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this?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3825874"/>
            <a:ext cx="82169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Borderline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Borderline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69541" y="3855719"/>
            <a:ext cx="3540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Dependent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Avoidant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Obsessive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7242" y="4497070"/>
            <a:ext cx="5544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23.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Mona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sister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overcome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disorder.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should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do?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1776" y="4677028"/>
            <a:ext cx="154114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hobbies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7242" y="4677028"/>
            <a:ext cx="1747520" cy="8858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Talk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her</a:t>
            </a:r>
            <a:r>
              <a:rPr sz="1200" spc="-10" dirty="0">
                <a:latin typeface="Calibri"/>
                <a:cs typeface="Calibri"/>
              </a:rPr>
              <a:t> sister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confidence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5966459"/>
            <a:ext cx="6123305" cy="387477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LONG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QUESTIONS: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self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awareness?</a:t>
            </a:r>
            <a:endParaRPr sz="1200">
              <a:latin typeface="Calibri"/>
              <a:cs typeface="Calibri"/>
            </a:endParaRPr>
          </a:p>
          <a:p>
            <a:pPr marL="12700" marR="610235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awareness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own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habits,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traits, </a:t>
            </a:r>
            <a:r>
              <a:rPr sz="1200" dirty="0">
                <a:latin typeface="Calibri"/>
                <a:cs typeface="Calibri"/>
              </a:rPr>
              <a:t>behaviors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feelings.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2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improve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Self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Skills?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oneself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64465" lvl="1" indent="-151765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Positive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Thinking: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happy.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Result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orientation: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dream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results.</a:t>
            </a:r>
            <a:endParaRPr sz="1200">
              <a:latin typeface="Calibri"/>
              <a:cs typeface="Calibri"/>
            </a:endParaRPr>
          </a:p>
          <a:p>
            <a:pPr marL="12700" marR="620395" lvl="1" indent="13906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Self-awareness: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aware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one’s strengths.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motivation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Employability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Skills?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‘motivation’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‘motive.’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 </a:t>
            </a:r>
            <a:r>
              <a:rPr sz="1200" dirty="0">
                <a:latin typeface="Calibri"/>
                <a:cs typeface="Calibri"/>
              </a:rPr>
              <a:t>directing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toward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There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two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Motivation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2700" marR="7747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a.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Intrinsic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reward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provide </a:t>
            </a:r>
            <a:r>
              <a:rPr sz="1200" dirty="0">
                <a:latin typeface="Calibri"/>
                <a:cs typeface="Calibri"/>
              </a:rPr>
              <a:t>enjoyment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satisfaction.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64026" y="10291762"/>
            <a:ext cx="2222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r>
              <a:rPr sz="1050" spc="-25" dirty="0">
                <a:latin typeface="Calibri"/>
                <a:cs typeface="Calibri"/>
              </a:rPr>
              <a:t>22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6115050" cy="943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815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Extrinsic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arises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incentives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external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rewards.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motivation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 </a:t>
            </a:r>
            <a:r>
              <a:rPr sz="1200" dirty="0">
                <a:latin typeface="Calibri"/>
                <a:cs typeface="Calibri"/>
              </a:rPr>
              <a:t>incentives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frustration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4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maintain 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positive</a:t>
            </a:r>
            <a:r>
              <a:rPr sz="1200" b="1" spc="-10" dirty="0">
                <a:latin typeface="Calibri"/>
                <a:cs typeface="Calibri"/>
              </a:rPr>
              <a:t> attitude?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Following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attitude.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morning</a:t>
            </a:r>
            <a:r>
              <a:rPr sz="1200" spc="-10" dirty="0">
                <a:latin typeface="Calibri"/>
                <a:cs typeface="Calibri"/>
              </a:rPr>
              <a:t> routine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Feed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positivity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constructive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things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0" dirty="0">
                <a:latin typeface="Calibri"/>
                <a:cs typeface="Calibri"/>
              </a:rPr>
              <a:t> failures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Move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towards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dreams.</a:t>
            </a:r>
            <a:endParaRPr sz="1200">
              <a:latin typeface="Calibri"/>
              <a:cs typeface="Calibri"/>
            </a:endParaRPr>
          </a:p>
          <a:p>
            <a:pPr marL="132080" lvl="1" indent="-11938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32080" algn="l"/>
              </a:tabLst>
            </a:pPr>
            <a:r>
              <a:rPr sz="1200" dirty="0">
                <a:latin typeface="Calibri"/>
                <a:cs typeface="Calibri"/>
              </a:rPr>
              <a:t>Physical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exercise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fresh</a:t>
            </a:r>
            <a:r>
              <a:rPr sz="1200" spc="-25" dirty="0">
                <a:latin typeface="Calibri"/>
                <a:cs typeface="Calibri"/>
              </a:rPr>
              <a:t> air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Healthy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diet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Organize </a:t>
            </a:r>
            <a:r>
              <a:rPr sz="1200" spc="-10" dirty="0">
                <a:latin typeface="Calibri"/>
                <a:cs typeface="Calibri"/>
              </a:rPr>
              <a:t>academic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life</a:t>
            </a:r>
            <a:endParaRPr sz="1200">
              <a:latin typeface="Calibri"/>
              <a:cs typeface="Calibri"/>
            </a:endParaRPr>
          </a:p>
          <a:p>
            <a:pPr marL="119380" lvl="1" indent="-1066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19380" algn="l"/>
              </a:tabLst>
            </a:pPr>
            <a:r>
              <a:rPr sz="1200" dirty="0">
                <a:latin typeface="Calibri"/>
                <a:cs typeface="Calibri"/>
              </a:rPr>
              <a:t>Adequate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sleep</a:t>
            </a:r>
            <a:endParaRPr sz="1200">
              <a:latin typeface="Calibri"/>
              <a:cs typeface="Calibri"/>
            </a:endParaRPr>
          </a:p>
          <a:p>
            <a:pPr marL="123189" lvl="1" indent="-110489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23189" algn="l"/>
              </a:tabLst>
            </a:pPr>
            <a:r>
              <a:rPr sz="1200" dirty="0">
                <a:latin typeface="Calibri"/>
                <a:cs typeface="Calibri"/>
              </a:rPr>
              <a:t>Holidays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friends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5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stress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it?</a:t>
            </a:r>
            <a:endParaRPr sz="1200">
              <a:latin typeface="Calibri"/>
              <a:cs typeface="Calibri"/>
            </a:endParaRPr>
          </a:p>
          <a:p>
            <a:pPr marL="12700" marR="202946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upset,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annoyed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hopeless.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below.</a:t>
            </a:r>
            <a:endParaRPr sz="1200">
              <a:latin typeface="Calibri"/>
              <a:cs typeface="Calibri"/>
            </a:endParaRPr>
          </a:p>
          <a:p>
            <a:pPr marL="158115" lvl="1" indent="-145415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158115" algn="l"/>
              </a:tabLst>
            </a:pP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attitude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consider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wrong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you’ve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spc="-10" dirty="0">
                <a:latin typeface="Calibri"/>
                <a:cs typeface="Calibri"/>
              </a:rPr>
              <a:t>understood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situation,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resolving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simple.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59"/>
              </a:spcBef>
              <a:buAutoNum type="alphaLcPeriod" startAt="2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0" dirty="0">
                <a:latin typeface="Calibri"/>
                <a:cs typeface="Calibri"/>
              </a:rPr>
              <a:t> accomplishment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achievements.</a:t>
            </a:r>
            <a:endParaRPr sz="1200">
              <a:latin typeface="Calibri"/>
              <a:cs typeface="Calibri"/>
            </a:endParaRPr>
          </a:p>
          <a:p>
            <a:pPr marL="12700" marR="386715" lvl="1" indent="135890">
              <a:lnSpc>
                <a:spcPts val="1700"/>
              </a:lnSpc>
              <a:spcBef>
                <a:spcPts val="75"/>
              </a:spcBef>
              <a:buAutoNum type="alphaLcPeriod" startAt="2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Whenever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negative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accomplishment sheet.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135"/>
              </a:spcBef>
              <a:buAutoNum type="alphaLcPeriod" startAt="2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Keep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Pondering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upset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helpless.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34"/>
              </a:spcBef>
              <a:buAutoNum type="alphaLcPeriod" startAt="2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Talk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comfort.</a:t>
            </a:r>
            <a:endParaRPr sz="1200">
              <a:latin typeface="Calibri"/>
              <a:cs typeface="Calibri"/>
            </a:endParaRPr>
          </a:p>
          <a:p>
            <a:pPr marL="12700" marR="4130040" lvl="1" indent="119380">
              <a:lnSpc>
                <a:spcPct val="116300"/>
              </a:lnSpc>
              <a:spcBef>
                <a:spcPts val="25"/>
              </a:spcBef>
              <a:buAutoNum type="alphaLcPeriod" startAt="2"/>
              <a:tabLst>
                <a:tab pos="132080" algn="l"/>
              </a:tabLst>
            </a:pPr>
            <a:r>
              <a:rPr sz="1200" dirty="0">
                <a:latin typeface="Calibri"/>
                <a:cs typeface="Calibri"/>
              </a:rPr>
              <a:t>Practice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meditation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yoga. </a:t>
            </a:r>
            <a:r>
              <a:rPr sz="1200" dirty="0">
                <a:latin typeface="Calibri"/>
                <a:cs typeface="Calibri"/>
              </a:rPr>
              <a:t>Health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safety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tools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200">
              <a:latin typeface="Calibri"/>
              <a:cs typeface="Calibri"/>
            </a:endParaRPr>
          </a:p>
          <a:p>
            <a:pPr marL="12700" marR="2995295" indent="151765">
              <a:lnSpc>
                <a:spcPct val="118200"/>
              </a:lnSpc>
              <a:buAutoNum type="arabicPeriod" startAt="6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 become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result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oriented?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2700" marR="139065" lvl="1" indent="151765">
              <a:lnSpc>
                <a:spcPts val="1680"/>
              </a:lnSpc>
              <a:spcBef>
                <a:spcPts val="90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Set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clear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goals: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targets.</a:t>
            </a:r>
            <a:endParaRPr sz="1200">
              <a:latin typeface="Calibri"/>
              <a:cs typeface="Calibri"/>
            </a:endParaRPr>
          </a:p>
          <a:p>
            <a:pPr marL="12700" marR="62865" lvl="1" indent="158115">
              <a:lnSpc>
                <a:spcPts val="1680"/>
              </a:lnSpc>
              <a:spcBef>
                <a:spcPts val="1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Prepare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plan: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describes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organisation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meet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objectives.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target.</a:t>
            </a:r>
            <a:endParaRPr sz="1200">
              <a:latin typeface="Calibri"/>
              <a:cs typeface="Calibri"/>
            </a:endParaRPr>
          </a:p>
          <a:p>
            <a:pPr marL="12700" marR="471805" lvl="1" indent="139065">
              <a:lnSpc>
                <a:spcPts val="1680"/>
              </a:lnSpc>
              <a:spcBef>
                <a:spcPts val="20"/>
              </a:spcBef>
              <a:buAutoNum type="alphaLcPeriod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right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resources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tools: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needed</a:t>
            </a:r>
            <a:r>
              <a:rPr sz="1200" spc="-25" dirty="0">
                <a:latin typeface="Calibri"/>
                <a:cs typeface="Calibri"/>
              </a:rPr>
              <a:t> to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available.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00" spc="-10" dirty="0">
                <a:latin typeface="Calibri"/>
                <a:cs typeface="Calibri"/>
              </a:rPr>
              <a:t>Employability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Course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Self-management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course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7.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goals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daily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life?</a:t>
            </a:r>
            <a:endParaRPr sz="1200">
              <a:latin typeface="Calibri"/>
              <a:cs typeface="Calibri"/>
            </a:endParaRPr>
          </a:p>
          <a:p>
            <a:pPr marL="12700" marR="247015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we </a:t>
            </a:r>
            <a:r>
              <a:rPr sz="1200" dirty="0">
                <a:latin typeface="Calibri"/>
                <a:cs typeface="Calibri"/>
              </a:rPr>
              <a:t>measure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success.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64026" y="10291762"/>
            <a:ext cx="2222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r>
              <a:rPr sz="1050" spc="-25" dirty="0">
                <a:latin typeface="Calibri"/>
                <a:cs typeface="Calibri"/>
              </a:rPr>
              <a:t>23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6094095" cy="9654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6690" indent="151765">
              <a:lnSpc>
                <a:spcPct val="116300"/>
              </a:lnSpc>
              <a:spcBef>
                <a:spcPts val="100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Specific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Vague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attain.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Specific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concrete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target.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Hence,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purpose.</a:t>
            </a:r>
            <a:endParaRPr sz="1200">
              <a:latin typeface="Calibri"/>
              <a:cs typeface="Calibri"/>
            </a:endParaRPr>
          </a:p>
          <a:p>
            <a:pPr marL="12700" marR="270510" indent="158115">
              <a:lnSpc>
                <a:spcPct val="116300"/>
              </a:lnSpc>
              <a:spcBef>
                <a:spcPts val="2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Measurable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measurable.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measurable </a:t>
            </a:r>
            <a:r>
              <a:rPr sz="1200" dirty="0">
                <a:latin typeface="Calibri"/>
                <a:cs typeface="Calibri"/>
              </a:rPr>
              <a:t>terms,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not.</a:t>
            </a:r>
            <a:endParaRPr sz="1200">
              <a:latin typeface="Calibri"/>
              <a:cs typeface="Calibri"/>
            </a:endParaRPr>
          </a:p>
          <a:p>
            <a:pPr marL="12700" marR="429895" indent="13906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51765" algn="l"/>
              </a:tabLst>
            </a:pPr>
            <a:r>
              <a:rPr sz="1200" b="1" spc="-10" dirty="0">
                <a:latin typeface="Calibri"/>
                <a:cs typeface="Calibri"/>
              </a:rPr>
              <a:t>Action-</a:t>
            </a:r>
            <a:r>
              <a:rPr sz="1200" b="1" dirty="0">
                <a:latin typeface="Calibri"/>
                <a:cs typeface="Calibri"/>
              </a:rPr>
              <a:t>oriented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own.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should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action-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goal.</a:t>
            </a:r>
            <a:endParaRPr sz="1200">
              <a:latin typeface="Calibri"/>
              <a:cs typeface="Calibri"/>
            </a:endParaRPr>
          </a:p>
          <a:p>
            <a:pPr marL="170815" indent="-158115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Realistic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damaging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self-efficacy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setting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ourselves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failure.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realistically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attainable.</a:t>
            </a:r>
            <a:endParaRPr sz="1200">
              <a:latin typeface="Calibri"/>
              <a:cs typeface="Calibri"/>
            </a:endParaRPr>
          </a:p>
          <a:p>
            <a:pPr marL="12700" marR="50800" indent="151765">
              <a:lnSpc>
                <a:spcPct val="116300"/>
              </a:lnSpc>
              <a:spcBef>
                <a:spcPts val="25"/>
              </a:spcBef>
              <a:buAutoNum type="alphaLcPeriod" startAt="5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Timely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deadlines.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However,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deadlines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25" dirty="0">
                <a:latin typeface="Calibri"/>
                <a:cs typeface="Calibri"/>
              </a:rPr>
              <a:t> set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deadline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limit.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dirty="0">
                <a:latin typeface="Calibri"/>
                <a:cs typeface="Calibri"/>
              </a:rPr>
              <a:t>8.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examples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result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oriented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goals?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oriented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follows</a:t>
            </a:r>
            <a:endParaRPr sz="1200">
              <a:latin typeface="Calibri"/>
              <a:cs typeface="Calibri"/>
            </a:endParaRPr>
          </a:p>
          <a:p>
            <a:pPr marL="157480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exam.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athlete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day.</a:t>
            </a:r>
            <a:endParaRPr sz="1200">
              <a:latin typeface="Calibri"/>
              <a:cs typeface="Calibri"/>
            </a:endParaRPr>
          </a:p>
          <a:p>
            <a:pPr marL="148590" indent="-13589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traveler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destination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three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hours.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3985260" indent="151765">
              <a:lnSpc>
                <a:spcPct val="116300"/>
              </a:lnSpc>
              <a:buAutoNum type="arabicPeriod" startAt="9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towards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self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awareness?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gaining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greater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awareness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10" dirty="0">
                <a:latin typeface="Calibri"/>
                <a:cs typeface="Calibri"/>
              </a:rPr>
              <a:t> emotions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habit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feelings.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40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expanding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practice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life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beyond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feelings.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0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0" dirty="0">
                <a:latin typeface="Calibri"/>
                <a:cs typeface="Calibri"/>
              </a:rPr>
              <a:t> Personality?</a:t>
            </a:r>
            <a:endParaRPr sz="1200">
              <a:latin typeface="Calibri"/>
              <a:cs typeface="Calibri"/>
            </a:endParaRPr>
          </a:p>
          <a:p>
            <a:pPr marL="12700" marR="164465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feelings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unique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2137410" indent="227965">
              <a:lnSpc>
                <a:spcPct val="116300"/>
              </a:lnSpc>
              <a:spcBef>
                <a:spcPts val="5"/>
              </a:spcBef>
              <a:buAutoNum type="arabicPeriod" startAt="11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Factors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10" dirty="0">
                <a:latin typeface="Calibri"/>
                <a:cs typeface="Calibri"/>
              </a:rPr>
              <a:t> development?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2700" marR="5715" lvl="1" indent="151765">
              <a:lnSpc>
                <a:spcPct val="116300"/>
              </a:lnSpc>
              <a:spcBef>
                <a:spcPts val="2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Openness: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experience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generally,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creative,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curious,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active, </a:t>
            </a:r>
            <a:r>
              <a:rPr sz="1200" dirty="0">
                <a:latin typeface="Calibri"/>
                <a:cs typeface="Calibri"/>
              </a:rPr>
              <a:t>flexible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adventurous.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meeting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open-</a:t>
            </a:r>
            <a:r>
              <a:rPr sz="1200" spc="-10" dirty="0">
                <a:latin typeface="Calibri"/>
                <a:cs typeface="Calibri"/>
              </a:rPr>
              <a:t>minded.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Modules</a:t>
            </a:r>
            <a:endParaRPr sz="1200">
              <a:latin typeface="Calibri"/>
              <a:cs typeface="Calibri"/>
            </a:endParaRPr>
          </a:p>
          <a:p>
            <a:pPr marL="12700" marR="5080" lvl="1" indent="158115">
              <a:lnSpc>
                <a:spcPts val="1680"/>
              </a:lnSpc>
              <a:spcBef>
                <a:spcPts val="90"/>
              </a:spcBef>
              <a:buAutoNum type="alphaLcPeriod" startAt="2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Consciousness: </a:t>
            </a:r>
            <a:r>
              <a:rPr sz="1200" spc="-10" dirty="0">
                <a:latin typeface="Calibri"/>
                <a:cs typeface="Calibri"/>
              </a:rPr>
              <a:t>Individuals,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listen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 </a:t>
            </a:r>
            <a:r>
              <a:rPr sz="1200" spc="-10" dirty="0">
                <a:latin typeface="Calibri"/>
                <a:cs typeface="Calibri"/>
              </a:rPr>
              <a:t>conscience,</a:t>
            </a:r>
            <a:r>
              <a:rPr sz="1200" dirty="0">
                <a:latin typeface="Calibri"/>
                <a:cs typeface="Calibri"/>
              </a:rPr>
              <a:t> are self-</a:t>
            </a:r>
            <a:r>
              <a:rPr sz="1200" spc="-10" dirty="0">
                <a:latin typeface="Calibri"/>
                <a:cs typeface="Calibri"/>
              </a:rPr>
              <a:t>disciplined,</a:t>
            </a:r>
            <a:r>
              <a:rPr sz="1200" dirty="0">
                <a:latin typeface="Calibri"/>
                <a:cs typeface="Calibri"/>
              </a:rPr>
              <a:t> do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 work </a:t>
            </a:r>
            <a:r>
              <a:rPr sz="1200" spc="-25" dirty="0">
                <a:latin typeface="Calibri"/>
                <a:cs typeface="Calibri"/>
              </a:rPr>
              <a:t>on </a:t>
            </a:r>
            <a:r>
              <a:rPr sz="1200" dirty="0">
                <a:latin typeface="Calibri"/>
                <a:cs typeface="Calibri"/>
              </a:rPr>
              <a:t>time,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themselves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others’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feelings.</a:t>
            </a:r>
            <a:endParaRPr sz="1200">
              <a:latin typeface="Calibri"/>
              <a:cs typeface="Calibri"/>
            </a:endParaRPr>
          </a:p>
          <a:p>
            <a:pPr marL="12700" marR="369570" lvl="1" indent="139065">
              <a:lnSpc>
                <a:spcPts val="1680"/>
              </a:lnSpc>
              <a:spcBef>
                <a:spcPts val="15"/>
              </a:spcBef>
              <a:buAutoNum type="alphaLcPeriod" startAt="2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Extraversion: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Extroverts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individuals,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around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are, </a:t>
            </a:r>
            <a:r>
              <a:rPr sz="1200" dirty="0">
                <a:latin typeface="Calibri"/>
                <a:cs typeface="Calibri"/>
              </a:rPr>
              <a:t>generally,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talkative.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lively,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200" dirty="0">
                <a:latin typeface="Calibri"/>
                <a:cs typeface="Calibri"/>
              </a:rPr>
              <a:t>confident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extrovert.</a:t>
            </a:r>
            <a:endParaRPr sz="1200">
              <a:latin typeface="Calibri"/>
              <a:cs typeface="Calibri"/>
            </a:endParaRPr>
          </a:p>
          <a:p>
            <a:pPr marL="12700" marR="34925" lvl="1" indent="158115">
              <a:lnSpc>
                <a:spcPct val="116300"/>
              </a:lnSpc>
              <a:buAutoNum type="alphaLcPeriod" startAt="4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Agreeableness: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generally,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kind,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sympathetic,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cooperative, </a:t>
            </a:r>
            <a:r>
              <a:rPr sz="1200" dirty="0">
                <a:latin typeface="Calibri"/>
                <a:cs typeface="Calibri"/>
              </a:rPr>
              <a:t>warm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considerate.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accommodate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themselves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0" dirty="0">
                <a:latin typeface="Calibri"/>
                <a:cs typeface="Calibri"/>
              </a:rPr>
              <a:t> situation.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who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generally,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agreeable.</a:t>
            </a:r>
            <a:endParaRPr sz="1200">
              <a:latin typeface="Calibri"/>
              <a:cs typeface="Calibri"/>
            </a:endParaRPr>
          </a:p>
          <a:p>
            <a:pPr marL="12700" marR="128270" lvl="1" indent="151765">
              <a:lnSpc>
                <a:spcPts val="1680"/>
              </a:lnSpc>
              <a:spcBef>
                <a:spcPts val="90"/>
              </a:spcBef>
              <a:buAutoNum type="alphaLcPeriod" startAt="5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Neuroticism: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Neuroticism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wherein,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individuals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tendency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towards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anxiety,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self-</a:t>
            </a:r>
            <a:r>
              <a:rPr sz="1200" dirty="0">
                <a:latin typeface="Calibri"/>
                <a:cs typeface="Calibri"/>
              </a:rPr>
              <a:t>doubt,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depression,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shyness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negative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feelings.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200" dirty="0">
                <a:latin typeface="Calibri"/>
                <a:cs typeface="Calibri"/>
              </a:rPr>
              <a:t>meeting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neuroticism.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12.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disorders?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64026" y="10291762"/>
            <a:ext cx="2222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00"/>
              </a:lnSpc>
            </a:pPr>
            <a:r>
              <a:rPr sz="1050" spc="-25" dirty="0">
                <a:latin typeface="Calibri"/>
                <a:cs typeface="Calibri"/>
              </a:rPr>
              <a:t>24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6124575" cy="943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8925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long-term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are </a:t>
            </a:r>
            <a:r>
              <a:rPr sz="1200" dirty="0">
                <a:latin typeface="Calibri"/>
                <a:cs typeface="Calibri"/>
              </a:rPr>
              <a:t>unhealthy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rigid.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i="1" spc="-10" dirty="0">
                <a:latin typeface="Calibri"/>
                <a:cs typeface="Calibri"/>
              </a:rPr>
              <a:t>Suspicious</a:t>
            </a:r>
            <a:endParaRPr sz="1200">
              <a:latin typeface="Calibri"/>
              <a:cs typeface="Calibri"/>
            </a:endParaRPr>
          </a:p>
          <a:p>
            <a:pPr marL="12700" marR="371475" indent="151765">
              <a:lnSpc>
                <a:spcPct val="116300"/>
              </a:lnSpc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Paranoid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especially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members,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partners,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paranoid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suffer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this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disorder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sensitive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keeping</a:t>
            </a:r>
            <a:r>
              <a:rPr sz="1200" spc="-10" dirty="0">
                <a:latin typeface="Calibri"/>
                <a:cs typeface="Calibri"/>
              </a:rPr>
              <a:t> emotions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against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others.</a:t>
            </a:r>
            <a:endParaRPr sz="1200">
              <a:latin typeface="Calibri"/>
              <a:cs typeface="Calibri"/>
            </a:endParaRPr>
          </a:p>
          <a:p>
            <a:pPr marL="12700" marR="20955" indent="158115">
              <a:lnSpc>
                <a:spcPct val="116300"/>
              </a:lnSpc>
              <a:buAutoNum type="alphaLcPeriod" startAt="2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Schizoid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‘schizoid’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tendency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focus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attention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inner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life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outside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world.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schizoid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personality</a:t>
            </a:r>
            <a:endParaRPr sz="1200">
              <a:latin typeface="Calibri"/>
              <a:cs typeface="Calibri"/>
            </a:endParaRPr>
          </a:p>
          <a:p>
            <a:pPr marL="12700" marR="22796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disorder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detached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aloof,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introspection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fantasy.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little </a:t>
            </a:r>
            <a:r>
              <a:rPr sz="1200" dirty="0">
                <a:latin typeface="Calibri"/>
                <a:cs typeface="Calibri"/>
              </a:rPr>
              <a:t>interest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seems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emotionally cold.</a:t>
            </a:r>
            <a:endParaRPr sz="1200">
              <a:latin typeface="Calibri"/>
              <a:cs typeface="Calibri"/>
            </a:endParaRPr>
          </a:p>
          <a:p>
            <a:pPr marL="12700" marR="46355" indent="139065">
              <a:lnSpc>
                <a:spcPct val="116300"/>
              </a:lnSpc>
              <a:spcBef>
                <a:spcPts val="30"/>
              </a:spcBef>
              <a:buAutoNum type="alphaLcPeriod" startAt="3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Schizotypal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may </a:t>
            </a:r>
            <a:r>
              <a:rPr sz="1200" dirty="0">
                <a:latin typeface="Calibri"/>
                <a:cs typeface="Calibri"/>
              </a:rPr>
              <a:t>influence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events.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frequently</a:t>
            </a:r>
            <a:r>
              <a:rPr sz="1200" spc="-10" dirty="0">
                <a:latin typeface="Calibri"/>
                <a:cs typeface="Calibri"/>
              </a:rPr>
              <a:t> misunderstand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have </a:t>
            </a:r>
            <a:r>
              <a:rPr sz="1200" dirty="0">
                <a:latin typeface="Calibri"/>
                <a:cs typeface="Calibri"/>
              </a:rPr>
              <a:t>improper</a:t>
            </a:r>
            <a:r>
              <a:rPr sz="1200" spc="-10" dirty="0">
                <a:latin typeface="Calibri"/>
                <a:cs typeface="Calibri"/>
              </a:rPr>
              <a:t> emotional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reactions.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emotional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regular</a:t>
            </a:r>
            <a:r>
              <a:rPr sz="1200" spc="-10" dirty="0">
                <a:latin typeface="Calibri"/>
                <a:cs typeface="Calibri"/>
              </a:rPr>
              <a:t> basis.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i="1" spc="-10" dirty="0">
                <a:latin typeface="Calibri"/>
                <a:cs typeface="Calibri"/>
              </a:rPr>
              <a:t>Emotional</a:t>
            </a:r>
            <a:r>
              <a:rPr sz="1200" b="1" i="1" spc="-15" dirty="0">
                <a:latin typeface="Calibri"/>
                <a:cs typeface="Calibri"/>
              </a:rPr>
              <a:t> </a:t>
            </a:r>
            <a:r>
              <a:rPr sz="1200" b="1" i="1" dirty="0">
                <a:latin typeface="Calibri"/>
                <a:cs typeface="Calibri"/>
              </a:rPr>
              <a:t>and</a:t>
            </a:r>
            <a:r>
              <a:rPr sz="1200" b="1" i="1" spc="-30" dirty="0">
                <a:latin typeface="Calibri"/>
                <a:cs typeface="Calibri"/>
              </a:rPr>
              <a:t> </a:t>
            </a:r>
            <a:r>
              <a:rPr sz="1200" b="1" i="1" spc="-10" dirty="0">
                <a:latin typeface="Calibri"/>
                <a:cs typeface="Calibri"/>
              </a:rPr>
              <a:t>Impulsive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Antisocial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Antisocial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characterised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disregard</a:t>
            </a:r>
            <a:endParaRPr sz="1200">
              <a:latin typeface="Calibri"/>
              <a:cs typeface="Calibri"/>
            </a:endParaRPr>
          </a:p>
          <a:p>
            <a:pPr marL="12700" marR="9969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obligations.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obnoxious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aggressive,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rashly.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lack </a:t>
            </a:r>
            <a:r>
              <a:rPr sz="1200" dirty="0">
                <a:latin typeface="Calibri"/>
                <a:cs typeface="Calibri"/>
              </a:rPr>
              <a:t>guilt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mistakes.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steal,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may </a:t>
            </a:r>
            <a:r>
              <a:rPr sz="1200" dirty="0">
                <a:latin typeface="Calibri"/>
                <a:cs typeface="Calibri"/>
              </a:rPr>
              <a:t>become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alcoholics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drug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addicts.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tools</a:t>
            </a:r>
            <a:endParaRPr sz="1200">
              <a:latin typeface="Calibri"/>
              <a:cs typeface="Calibri"/>
            </a:endParaRPr>
          </a:p>
          <a:p>
            <a:pPr marL="12700" marR="240665" indent="158115">
              <a:lnSpc>
                <a:spcPts val="1680"/>
              </a:lnSpc>
              <a:spcBef>
                <a:spcPts val="95"/>
              </a:spcBef>
              <a:buAutoNum type="alphaLcPeriod" startAt="2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Borderline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Borderline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characterised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 </a:t>
            </a:r>
            <a:r>
              <a:rPr sz="1200" spc="-10" dirty="0">
                <a:latin typeface="Calibri"/>
                <a:cs typeface="Calibri"/>
              </a:rPr>
              <a:t>self-</a:t>
            </a:r>
            <a:r>
              <a:rPr sz="1200" dirty="0">
                <a:latin typeface="Calibri"/>
                <a:cs typeface="Calibri"/>
              </a:rPr>
              <a:t>worth,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leading 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feelings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emptiness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fears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abandonment.</a:t>
            </a:r>
            <a:endParaRPr sz="1200">
              <a:latin typeface="Calibri"/>
              <a:cs typeface="Calibri"/>
            </a:endParaRPr>
          </a:p>
          <a:p>
            <a:pPr marL="12700" marR="5080" indent="139065">
              <a:lnSpc>
                <a:spcPts val="1680"/>
              </a:lnSpc>
              <a:spcBef>
                <a:spcPts val="15"/>
              </a:spcBef>
              <a:buAutoNum type="alphaLcPeriod" startAt="2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Histrionic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histrionic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frequently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gain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attention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dramatic.</a:t>
            </a:r>
            <a:endParaRPr sz="1200">
              <a:latin typeface="Calibri"/>
              <a:cs typeface="Calibri"/>
            </a:endParaRPr>
          </a:p>
          <a:p>
            <a:pPr marL="12700" marR="55880" indent="158115">
              <a:lnSpc>
                <a:spcPts val="1680"/>
              </a:lnSpc>
              <a:spcBef>
                <a:spcPts val="15"/>
              </a:spcBef>
              <a:buAutoNum type="alphaLcPeriod" startAt="2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Narcissistic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narcissistic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believe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they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b="1" i="1" spc="-10" dirty="0">
                <a:latin typeface="Calibri"/>
                <a:cs typeface="Calibri"/>
              </a:rPr>
              <a:t>Anxious</a:t>
            </a:r>
            <a:endParaRPr sz="1200">
              <a:latin typeface="Calibri"/>
              <a:cs typeface="Calibri"/>
            </a:endParaRPr>
          </a:p>
          <a:p>
            <a:pPr marL="12700" marR="293370" indent="151765">
              <a:lnSpc>
                <a:spcPct val="117200"/>
              </a:lnSpc>
              <a:spcBef>
                <a:spcPts val="1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Avoidant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disease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socially </a:t>
            </a:r>
            <a:r>
              <a:rPr sz="1200" dirty="0">
                <a:latin typeface="Calibri"/>
                <a:cs typeface="Calibri"/>
              </a:rPr>
              <a:t>inexperienced,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ugly,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inferior,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afraid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embarrassed,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criticised,</a:t>
            </a:r>
            <a:r>
              <a:rPr sz="1200" spc="-25" dirty="0">
                <a:latin typeface="Calibri"/>
                <a:cs typeface="Calibri"/>
              </a:rPr>
              <a:t> or </a:t>
            </a:r>
            <a:r>
              <a:rPr sz="1200" dirty="0">
                <a:latin typeface="Calibri"/>
                <a:cs typeface="Calibri"/>
              </a:rPr>
              <a:t>rejected.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frequently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insufficient,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inferior,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unattractive.</a:t>
            </a:r>
            <a:endParaRPr sz="1200">
              <a:latin typeface="Calibri"/>
              <a:cs typeface="Calibri"/>
            </a:endParaRPr>
          </a:p>
          <a:p>
            <a:pPr marL="12700" marR="44450" indent="158115">
              <a:lnSpc>
                <a:spcPct val="116300"/>
              </a:lnSpc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Dependent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self-esteem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strong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assistance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daily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judgments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entrust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life</a:t>
            </a:r>
            <a:r>
              <a:rPr sz="1200" spc="-10" dirty="0">
                <a:latin typeface="Calibri"/>
                <a:cs typeface="Calibri"/>
              </a:rPr>
              <a:t> decisions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others.</a:t>
            </a:r>
            <a:endParaRPr sz="1200">
              <a:latin typeface="Calibri"/>
              <a:cs typeface="Calibri"/>
            </a:endParaRPr>
          </a:p>
          <a:p>
            <a:pPr marL="12700" marR="511809" indent="139065">
              <a:lnSpc>
                <a:spcPts val="1680"/>
              </a:lnSpc>
              <a:spcBef>
                <a:spcPts val="95"/>
              </a:spcBef>
              <a:buAutoNum type="alphaLcPeriod" startAt="3"/>
              <a:tabLst>
                <a:tab pos="151765" algn="l"/>
              </a:tabLst>
            </a:pPr>
            <a:r>
              <a:rPr sz="1200" b="1" spc="-10" dirty="0">
                <a:latin typeface="Calibri"/>
                <a:cs typeface="Calibri"/>
              </a:rPr>
              <a:t>Obsessive-</a:t>
            </a:r>
            <a:r>
              <a:rPr sz="1200" b="1" dirty="0">
                <a:latin typeface="Calibri"/>
                <a:cs typeface="Calibri"/>
              </a:rPr>
              <a:t>compulsive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disorder: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disorder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strict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their commitment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laws.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characterised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extreme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neatness,</a:t>
            </a:r>
            <a:endParaRPr sz="1200">
              <a:latin typeface="Calibri"/>
              <a:cs typeface="Calibri"/>
            </a:endParaRPr>
          </a:p>
          <a:p>
            <a:pPr marL="12700" marR="24765">
              <a:lnSpc>
                <a:spcPts val="1680"/>
              </a:lnSpc>
              <a:spcBef>
                <a:spcPts val="15"/>
              </a:spcBef>
            </a:pPr>
            <a:r>
              <a:rPr sz="1200" spc="-10" dirty="0">
                <a:latin typeface="Calibri"/>
                <a:cs typeface="Calibri"/>
              </a:rPr>
              <a:t>perfectionism,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strong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attention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they’re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perfection,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20" dirty="0">
                <a:latin typeface="Calibri"/>
                <a:cs typeface="Calibri"/>
              </a:rPr>
              <a:t> very </a:t>
            </a:r>
            <a:r>
              <a:rPr sz="1200" spc="-10" dirty="0">
                <a:latin typeface="Calibri"/>
                <a:cs typeface="Calibri"/>
              </a:rPr>
              <a:t>uncomfortable.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200">
              <a:latin typeface="Calibri"/>
              <a:cs typeface="Calibri"/>
            </a:endParaRPr>
          </a:p>
          <a:p>
            <a:pPr marL="12700" marR="2912110" indent="227965">
              <a:lnSpc>
                <a:spcPct val="116300"/>
              </a:lnSpc>
              <a:buAutoNum type="arabicPeriod" startAt="13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overcome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personality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disorders?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Talk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someone.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feelings.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Look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physical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body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mind.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confidence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-10" dirty="0">
                <a:latin typeface="Calibri"/>
                <a:cs typeface="Calibri"/>
              </a:rPr>
              <a:t> situations.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hobbies,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music,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painting.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therapeutic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effect.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Stay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choosing </a:t>
            </a:r>
            <a:r>
              <a:rPr sz="1200" dirty="0">
                <a:latin typeface="Calibri"/>
                <a:cs typeface="Calibri"/>
              </a:rPr>
              <a:t>words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‘challenges’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instead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‘problems’.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8642" y="457793"/>
            <a:ext cx="6132830" cy="269811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277110">
              <a:lnSpc>
                <a:spcPct val="100000"/>
              </a:lnSpc>
              <a:spcBef>
                <a:spcPts val="570"/>
              </a:spcBef>
            </a:pPr>
            <a:r>
              <a:rPr sz="1600" b="1" dirty="0">
                <a:latin typeface="Calibri"/>
                <a:cs typeface="Calibri"/>
              </a:rPr>
              <a:t>UNIT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3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:BASIC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ICT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SKILLS</a:t>
            </a:r>
            <a:endParaRPr sz="16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355"/>
              </a:spcBef>
            </a:pPr>
            <a:r>
              <a:rPr sz="1200" spc="-10" dirty="0">
                <a:latin typeface="Calibri"/>
                <a:cs typeface="Calibri"/>
              </a:rPr>
              <a:t>SPREADSHEET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APPLICATIONS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OpenOffice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OpenOffice package.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173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majority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capabilities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commercial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user-</a:t>
            </a:r>
            <a:r>
              <a:rPr sz="1200" dirty="0">
                <a:latin typeface="Calibri"/>
                <a:cs typeface="Calibri"/>
              </a:rPr>
              <a:t>friendly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OpenOffice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assists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computations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popular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because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features: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Built-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calculations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easier,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faster,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0" dirty="0">
                <a:latin typeface="Calibri"/>
                <a:cs typeface="Calibri"/>
              </a:rPr>
              <a:t> accurate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manipulated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exported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10" dirty="0">
                <a:latin typeface="Calibri"/>
                <a:cs typeface="Calibri"/>
              </a:rPr>
              <a:t> software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pictorial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charts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Formulae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automatically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recalculated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whenever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underlying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8642" y="6198234"/>
            <a:ext cx="6211570" cy="344932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WORKSHEET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OpenOffice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Calc: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OpenOffice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4.1.5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OpenOffice</a:t>
            </a:r>
            <a:r>
              <a:rPr sz="1200" spc="-20" dirty="0">
                <a:latin typeface="Calibri"/>
                <a:cs typeface="Calibri"/>
              </a:rPr>
              <a:t> Calc</a:t>
            </a:r>
            <a:endParaRPr sz="1200">
              <a:latin typeface="Calibri"/>
              <a:cs typeface="Calibri"/>
            </a:endParaRPr>
          </a:p>
          <a:p>
            <a:pPr marL="241300" marR="120650" indent="-228600">
              <a:lnSpc>
                <a:spcPts val="1680"/>
              </a:lnSpc>
              <a:spcBef>
                <a:spcPts val="90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workbook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named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Untitled1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 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OpenOffice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window COMPONENTS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 </a:t>
            </a:r>
            <a:r>
              <a:rPr sz="1200" spc="-10" dirty="0">
                <a:latin typeface="Calibri"/>
                <a:cs typeface="Calibri"/>
              </a:rPr>
              <a:t>SCREEN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1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Title</a:t>
            </a:r>
            <a:r>
              <a:rPr sz="1200" spc="-25" dirty="0">
                <a:latin typeface="Calibri"/>
                <a:cs typeface="Calibri"/>
              </a:rPr>
              <a:t> bar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Menu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bar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bar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Formatting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bar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4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Name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Box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Worksheet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tabs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WORKBOOK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workbook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are: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Spreadsheet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Document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drop-down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arrow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Spreadsheet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420" y="3272229"/>
            <a:ext cx="4944374" cy="279877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25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26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8642" y="488061"/>
            <a:ext cx="6053455" cy="901636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SAVING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WORKBOOK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Save</a:t>
            </a:r>
            <a:r>
              <a:rPr sz="1200" spc="-10" dirty="0">
                <a:latin typeface="Calibri"/>
                <a:cs typeface="Calibri"/>
              </a:rPr>
              <a:t> option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menu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icon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If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dialog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appear</a:t>
            </a:r>
            <a:endParaRPr sz="1200">
              <a:latin typeface="Calibri"/>
              <a:cs typeface="Calibri"/>
            </a:endParaRPr>
          </a:p>
          <a:p>
            <a:pPr marL="241300" marR="946150" indent="-228600">
              <a:lnSpc>
                <a:spcPct val="116500"/>
              </a:lnSpc>
              <a:spcBef>
                <a:spcPts val="2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choose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extension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.ods) SELECTING CELLS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You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ways: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Using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the 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mouse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wish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10" dirty="0">
                <a:latin typeface="Calibri"/>
                <a:cs typeface="Calibri"/>
              </a:rPr>
              <a:t> selection</a:t>
            </a:r>
            <a:r>
              <a:rPr sz="1200" spc="-20" dirty="0">
                <a:latin typeface="Calibri"/>
                <a:cs typeface="Calibri"/>
              </a:rPr>
              <a:t> from</a:t>
            </a:r>
            <a:endParaRPr sz="1200">
              <a:latin typeface="Calibri"/>
              <a:cs typeface="Calibri"/>
            </a:endParaRPr>
          </a:p>
          <a:p>
            <a:pPr marL="241300" marR="2124075" indent="-228600">
              <a:lnSpc>
                <a:spcPct val="116500"/>
              </a:lnSpc>
              <a:spcBef>
                <a:spcPts val="2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left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button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down,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mouse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Using</a:t>
            </a:r>
            <a:r>
              <a:rPr sz="1200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the</a:t>
            </a:r>
            <a:r>
              <a:rPr sz="1200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528135"/>
                </a:solidFill>
                <a:latin typeface="Calibri"/>
                <a:cs typeface="Calibri"/>
              </a:rPr>
              <a:t>Keyboard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Place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corner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selected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SHIFT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diagonally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opposite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corner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keys</a:t>
            </a:r>
            <a:endParaRPr sz="1200">
              <a:latin typeface="Calibri"/>
              <a:cs typeface="Calibri"/>
            </a:endParaRPr>
          </a:p>
          <a:p>
            <a:pPr marL="241300" marR="1736725" indent="-228600">
              <a:lnSpc>
                <a:spcPts val="1700"/>
              </a:lnSpc>
              <a:spcBef>
                <a:spcPts val="7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Release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SHIFT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selected </a:t>
            </a:r>
            <a:r>
              <a:rPr sz="1200" dirty="0">
                <a:latin typeface="Calibri"/>
                <a:cs typeface="Calibri"/>
              </a:rPr>
              <a:t>COPYING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cell(s)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contain(s)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copy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menu,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button,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C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cell(s)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241300" marR="902969" indent="-228600">
              <a:lnSpc>
                <a:spcPct val="116300"/>
              </a:lnSpc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menu,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button,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V </a:t>
            </a:r>
            <a:r>
              <a:rPr sz="1200" dirty="0">
                <a:latin typeface="Calibri"/>
                <a:cs typeface="Calibri"/>
              </a:rPr>
              <a:t>MOVING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cut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Edit menu,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button,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X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241300" marR="902969" indent="-228600">
              <a:lnSpc>
                <a:spcPct val="116300"/>
              </a:lnSpc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menu,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button,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V </a:t>
            </a:r>
            <a:r>
              <a:rPr sz="1200" spc="-10" dirty="0">
                <a:latin typeface="Calibri"/>
                <a:cs typeface="Calibri"/>
              </a:rPr>
              <a:t>INSERTING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DELETING</a:t>
            </a:r>
            <a:r>
              <a:rPr sz="1200" spc="-20" dirty="0">
                <a:latin typeface="Calibri"/>
                <a:cs typeface="Calibri"/>
              </a:rPr>
              <a:t> CELLS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To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insert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cells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block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menu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dialog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appears</a:t>
            </a:r>
            <a:endParaRPr sz="1200">
              <a:latin typeface="Calibri"/>
              <a:cs typeface="Calibri"/>
            </a:endParaRPr>
          </a:p>
          <a:p>
            <a:pPr marL="241300" marR="3199130" indent="-228600">
              <a:lnSpc>
                <a:spcPts val="1700"/>
              </a:lnSpc>
              <a:spcBef>
                <a:spcPts val="7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appropriate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5" dirty="0">
                <a:latin typeface="Calibri"/>
                <a:cs typeface="Calibri"/>
              </a:rPr>
              <a:t> OK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To</a:t>
            </a:r>
            <a:r>
              <a:rPr sz="1200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delete</a:t>
            </a:r>
            <a:r>
              <a:rPr sz="1200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528135"/>
                </a:solidFill>
                <a:latin typeface="Calibri"/>
                <a:cs typeface="Calibri"/>
              </a:rPr>
              <a:t>cells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14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block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menu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dialog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appears</a:t>
            </a:r>
            <a:endParaRPr sz="1200">
              <a:latin typeface="Calibri"/>
              <a:cs typeface="Calibri"/>
            </a:endParaRPr>
          </a:p>
          <a:p>
            <a:pPr marL="241300" marR="3199130" indent="-228600">
              <a:lnSpc>
                <a:spcPts val="1700"/>
              </a:lnSpc>
              <a:spcBef>
                <a:spcPts val="7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appropriate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5" dirty="0">
                <a:latin typeface="Calibri"/>
                <a:cs typeface="Calibri"/>
              </a:rPr>
              <a:t> OK </a:t>
            </a:r>
            <a:r>
              <a:rPr sz="1200" spc="-10" dirty="0">
                <a:latin typeface="Calibri"/>
                <a:cs typeface="Calibri"/>
              </a:rPr>
              <a:t>INSERTING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To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insert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rows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row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Insert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menu,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right-click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Rows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row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To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insert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columns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5074" y="386653"/>
            <a:ext cx="4577715" cy="7512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35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SYLLABUS</a:t>
            </a:r>
            <a:endParaRPr sz="1350">
              <a:latin typeface="Calibri"/>
              <a:cs typeface="Calibri"/>
            </a:endParaRPr>
          </a:p>
          <a:p>
            <a:pPr marL="1779270" marR="5080" indent="-543560">
              <a:lnSpc>
                <a:spcPts val="1920"/>
              </a:lnSpc>
              <a:spcBef>
                <a:spcPts val="80"/>
              </a:spcBef>
            </a:pPr>
            <a:r>
              <a:rPr sz="1350" b="1" dirty="0">
                <a:latin typeface="Calibri"/>
                <a:cs typeface="Calibri"/>
              </a:rPr>
              <a:t>ARTIFICIAL</a:t>
            </a:r>
            <a:r>
              <a:rPr sz="1350" b="1" spc="1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INTELLIGENCE</a:t>
            </a:r>
            <a:r>
              <a:rPr sz="1350" b="1" spc="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(SUBJECT</a:t>
            </a:r>
            <a:r>
              <a:rPr sz="1350" b="1" spc="1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CODE-</a:t>
            </a:r>
            <a:r>
              <a:rPr sz="1350" b="1" spc="-20" dirty="0">
                <a:latin typeface="Calibri"/>
                <a:cs typeface="Calibri"/>
              </a:rPr>
              <a:t>843) </a:t>
            </a:r>
            <a:r>
              <a:rPr sz="1350" b="1" dirty="0">
                <a:latin typeface="Calibri"/>
                <a:cs typeface="Calibri"/>
              </a:rPr>
              <a:t>CLASS–XII (SESSION</a:t>
            </a:r>
            <a:r>
              <a:rPr sz="1350" b="1" spc="35" dirty="0">
                <a:latin typeface="Calibri"/>
                <a:cs typeface="Calibri"/>
              </a:rPr>
              <a:t> </a:t>
            </a:r>
            <a:r>
              <a:rPr sz="1350" b="1" spc="-10" dirty="0">
                <a:latin typeface="Calibri"/>
                <a:cs typeface="Calibri"/>
              </a:rPr>
              <a:t>2025-</a:t>
            </a:r>
            <a:r>
              <a:rPr sz="1350" b="1" spc="-20" dirty="0">
                <a:latin typeface="Calibri"/>
                <a:cs typeface="Calibri"/>
              </a:rPr>
              <a:t>2026)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43942" y="5319256"/>
            <a:ext cx="1863089" cy="182880"/>
          </a:xfrm>
          <a:custGeom>
            <a:avLst/>
            <a:gdLst/>
            <a:ahLst/>
            <a:cxnLst/>
            <a:rect l="l" t="t" r="r" b="b"/>
            <a:pathLst>
              <a:path w="1863089" h="182879">
                <a:moveTo>
                  <a:pt x="1862743" y="0"/>
                </a:moveTo>
                <a:lnTo>
                  <a:pt x="0" y="0"/>
                </a:lnTo>
                <a:lnTo>
                  <a:pt x="0" y="182506"/>
                </a:lnTo>
                <a:lnTo>
                  <a:pt x="1862743" y="182506"/>
                </a:lnTo>
                <a:lnTo>
                  <a:pt x="1862743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56720" y="5319256"/>
            <a:ext cx="67945" cy="182880"/>
          </a:xfrm>
          <a:custGeom>
            <a:avLst/>
            <a:gdLst/>
            <a:ahLst/>
            <a:cxnLst/>
            <a:rect l="l" t="t" r="r" b="b"/>
            <a:pathLst>
              <a:path w="67945" h="182879">
                <a:moveTo>
                  <a:pt x="67938" y="0"/>
                </a:moveTo>
                <a:lnTo>
                  <a:pt x="0" y="0"/>
                </a:lnTo>
                <a:lnTo>
                  <a:pt x="0" y="182506"/>
                </a:lnTo>
                <a:lnTo>
                  <a:pt x="67938" y="182506"/>
                </a:lnTo>
                <a:lnTo>
                  <a:pt x="67938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76702" y="5319256"/>
            <a:ext cx="145415" cy="182880"/>
          </a:xfrm>
          <a:custGeom>
            <a:avLst/>
            <a:gdLst/>
            <a:ahLst/>
            <a:cxnLst/>
            <a:rect l="l" t="t" r="r" b="b"/>
            <a:pathLst>
              <a:path w="145414" h="182879">
                <a:moveTo>
                  <a:pt x="145140" y="0"/>
                </a:moveTo>
                <a:lnTo>
                  <a:pt x="0" y="0"/>
                </a:lnTo>
                <a:lnTo>
                  <a:pt x="0" y="182506"/>
                </a:lnTo>
                <a:lnTo>
                  <a:pt x="145140" y="182506"/>
                </a:lnTo>
                <a:lnTo>
                  <a:pt x="14514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72227" y="5421472"/>
            <a:ext cx="708025" cy="185420"/>
          </a:xfrm>
          <a:custGeom>
            <a:avLst/>
            <a:gdLst/>
            <a:ahLst/>
            <a:cxnLst/>
            <a:rect l="l" t="t" r="r" b="b"/>
            <a:pathLst>
              <a:path w="708025" h="185420">
                <a:moveTo>
                  <a:pt x="707484" y="0"/>
                </a:moveTo>
                <a:lnTo>
                  <a:pt x="0" y="0"/>
                </a:lnTo>
                <a:lnTo>
                  <a:pt x="0" y="185286"/>
                </a:lnTo>
                <a:lnTo>
                  <a:pt x="707484" y="185286"/>
                </a:lnTo>
                <a:lnTo>
                  <a:pt x="707484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3942" y="6660049"/>
            <a:ext cx="2397760" cy="182245"/>
          </a:xfrm>
          <a:custGeom>
            <a:avLst/>
            <a:gdLst/>
            <a:ahLst/>
            <a:cxnLst/>
            <a:rect l="l" t="t" r="r" b="b"/>
            <a:pathLst>
              <a:path w="2397760" h="182245">
                <a:moveTo>
                  <a:pt x="2397355" y="0"/>
                </a:moveTo>
                <a:lnTo>
                  <a:pt x="0" y="0"/>
                </a:lnTo>
                <a:lnTo>
                  <a:pt x="0" y="182198"/>
                </a:lnTo>
                <a:lnTo>
                  <a:pt x="2397355" y="182198"/>
                </a:lnTo>
                <a:lnTo>
                  <a:pt x="2397355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56720" y="6660049"/>
            <a:ext cx="67945" cy="182245"/>
          </a:xfrm>
          <a:custGeom>
            <a:avLst/>
            <a:gdLst/>
            <a:ahLst/>
            <a:cxnLst/>
            <a:rect l="l" t="t" r="r" b="b"/>
            <a:pathLst>
              <a:path w="67945" h="182245">
                <a:moveTo>
                  <a:pt x="67938" y="0"/>
                </a:moveTo>
                <a:lnTo>
                  <a:pt x="0" y="0"/>
                </a:lnTo>
                <a:lnTo>
                  <a:pt x="0" y="182198"/>
                </a:lnTo>
                <a:lnTo>
                  <a:pt x="67938" y="182198"/>
                </a:lnTo>
                <a:lnTo>
                  <a:pt x="67938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76702" y="6660049"/>
            <a:ext cx="145415" cy="182245"/>
          </a:xfrm>
          <a:custGeom>
            <a:avLst/>
            <a:gdLst/>
            <a:ahLst/>
            <a:cxnLst/>
            <a:rect l="l" t="t" r="r" b="b"/>
            <a:pathLst>
              <a:path w="145414" h="182245">
                <a:moveTo>
                  <a:pt x="145140" y="0"/>
                </a:moveTo>
                <a:lnTo>
                  <a:pt x="0" y="0"/>
                </a:lnTo>
                <a:lnTo>
                  <a:pt x="0" y="182198"/>
                </a:lnTo>
                <a:lnTo>
                  <a:pt x="145140" y="182198"/>
                </a:lnTo>
                <a:lnTo>
                  <a:pt x="14514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72227" y="6765044"/>
            <a:ext cx="708025" cy="182245"/>
          </a:xfrm>
          <a:custGeom>
            <a:avLst/>
            <a:gdLst/>
            <a:ahLst/>
            <a:cxnLst/>
            <a:rect l="l" t="t" r="r" b="b"/>
            <a:pathLst>
              <a:path w="708025" h="182245">
                <a:moveTo>
                  <a:pt x="707484" y="0"/>
                </a:moveTo>
                <a:lnTo>
                  <a:pt x="0" y="0"/>
                </a:lnTo>
                <a:lnTo>
                  <a:pt x="0" y="182198"/>
                </a:lnTo>
                <a:lnTo>
                  <a:pt x="707484" y="182198"/>
                </a:lnTo>
                <a:lnTo>
                  <a:pt x="707484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880418" y="1167673"/>
          <a:ext cx="6136005" cy="7597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1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14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00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100000"/>
                        </a:lnSpc>
                        <a:spcBef>
                          <a:spcPts val="895"/>
                        </a:spcBef>
                      </a:pPr>
                      <a:r>
                        <a:rPr sz="1150" b="1" spc="-10" dirty="0">
                          <a:latin typeface="Calibri"/>
                          <a:cs typeface="Calibri"/>
                        </a:rPr>
                        <a:t>UNITS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50" b="1" spc="-10" dirty="0">
                          <a:latin typeface="Calibri"/>
                          <a:cs typeface="Calibri"/>
                        </a:rPr>
                        <a:t>NO.OF</a:t>
                      </a:r>
                      <a:endParaRPr sz="1150">
                        <a:latin typeface="Calibri"/>
                        <a:cs typeface="Calibri"/>
                      </a:endParaRPr>
                    </a:p>
                    <a:p>
                      <a:pPr marL="13589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150" b="1" spc="-10" dirty="0">
                          <a:latin typeface="Calibri"/>
                          <a:cs typeface="Calibri"/>
                        </a:rPr>
                        <a:t>HOURS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895"/>
                        </a:spcBef>
                      </a:pPr>
                      <a:r>
                        <a:rPr sz="1150" b="1" dirty="0">
                          <a:latin typeface="Calibri"/>
                          <a:cs typeface="Calibri"/>
                        </a:rPr>
                        <a:t>MAX</a:t>
                      </a:r>
                      <a:r>
                        <a:rPr sz="115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b="1" spc="-10" dirty="0">
                          <a:latin typeface="Calibri"/>
                          <a:cs typeface="Calibri"/>
                        </a:rPr>
                        <a:t>MARKS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675">
                <a:tc rowSpan="7"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50" b="1" dirty="0">
                          <a:latin typeface="Calibri"/>
                          <a:cs typeface="Calibri"/>
                        </a:rPr>
                        <a:t>PART-</a:t>
                      </a:r>
                      <a:r>
                        <a:rPr sz="1150" b="1" spc="-50" dirty="0">
                          <a:latin typeface="Calibri"/>
                          <a:cs typeface="Calibri"/>
                        </a:rPr>
                        <a:t>A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b="1" spc="-10" dirty="0">
                          <a:latin typeface="Calibri"/>
                          <a:cs typeface="Calibri"/>
                        </a:rPr>
                        <a:t>EMPLOYABILITYSKILLS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Unit1:Communication</a:t>
                      </a:r>
                      <a:r>
                        <a:rPr sz="115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Skills-</a:t>
                      </a:r>
                      <a:r>
                        <a:rPr sz="1150" spc="-25" dirty="0">
                          <a:latin typeface="Calibri"/>
                          <a:cs typeface="Calibri"/>
                        </a:rPr>
                        <a:t>IV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15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Unit2:Self-Management</a:t>
                      </a:r>
                      <a:r>
                        <a:rPr sz="115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Skills-</a:t>
                      </a:r>
                      <a:r>
                        <a:rPr sz="1150" spc="-25" dirty="0">
                          <a:latin typeface="Calibri"/>
                          <a:cs typeface="Calibri"/>
                        </a:rPr>
                        <a:t>IV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Unit3:ICT</a:t>
                      </a:r>
                      <a:r>
                        <a:rPr sz="11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Skills-</a:t>
                      </a:r>
                      <a:r>
                        <a:rPr sz="1150" spc="-25" dirty="0">
                          <a:latin typeface="Calibri"/>
                          <a:cs typeface="Calibri"/>
                        </a:rPr>
                        <a:t>IV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15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Unit4:Entrepreneurial</a:t>
                      </a:r>
                      <a:r>
                        <a:rPr sz="115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Skills-</a:t>
                      </a:r>
                      <a:r>
                        <a:rPr sz="1150" spc="-25" dirty="0">
                          <a:latin typeface="Calibri"/>
                          <a:cs typeface="Calibri"/>
                        </a:rPr>
                        <a:t>IV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Unit5:Green</a:t>
                      </a:r>
                      <a:r>
                        <a:rPr sz="115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Skills-</a:t>
                      </a:r>
                      <a:r>
                        <a:rPr sz="1150" spc="-25" dirty="0">
                          <a:latin typeface="Calibri"/>
                          <a:cs typeface="Calibri"/>
                        </a:rPr>
                        <a:t>IV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355" algn="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b="1" spc="-20" dirty="0">
                          <a:latin typeface="Calibri"/>
                          <a:cs typeface="Calibri"/>
                        </a:rPr>
                        <a:t>TOTAL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b="1" spc="-25" dirty="0">
                          <a:latin typeface="Calibri"/>
                          <a:cs typeface="Calibri"/>
                        </a:rPr>
                        <a:t>60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b="1" spc="-25" dirty="0">
                          <a:latin typeface="Calibri"/>
                          <a:cs typeface="Calibri"/>
                        </a:rPr>
                        <a:t>10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7675">
                <a:tc rowSpan="11"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50" b="1" dirty="0">
                          <a:latin typeface="Calibri"/>
                          <a:cs typeface="Calibri"/>
                        </a:rPr>
                        <a:t>PART-</a:t>
                      </a:r>
                      <a:r>
                        <a:rPr sz="1150" b="1" spc="-50" dirty="0">
                          <a:latin typeface="Calibri"/>
                          <a:cs typeface="Calibri"/>
                        </a:rPr>
                        <a:t>B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b="1" spc="-10" dirty="0">
                          <a:latin typeface="Calibri"/>
                          <a:cs typeface="Calibri"/>
                        </a:rPr>
                        <a:t>SUBJECTSPECIFICSKILLS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685" algn="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b="1" spc="-25" dirty="0">
                          <a:latin typeface="Calibri"/>
                          <a:cs typeface="Calibri"/>
                        </a:rPr>
                        <a:t>Th.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b="1" spc="-10" dirty="0">
                          <a:latin typeface="Calibri"/>
                          <a:cs typeface="Calibri"/>
                        </a:rPr>
                        <a:t>Prac.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1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20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Unit1:Python</a:t>
                      </a:r>
                      <a:r>
                        <a:rPr sz="115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Programming–</a:t>
                      </a:r>
                      <a:r>
                        <a:rPr sz="1150" spc="-25" dirty="0">
                          <a:latin typeface="Calibri"/>
                          <a:cs typeface="Calibri"/>
                        </a:rPr>
                        <a:t>II*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8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920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8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  <a:spcBef>
                          <a:spcPts val="920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18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8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746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50" spc="-10" dirty="0">
                          <a:latin typeface="Calibri"/>
                          <a:cs typeface="Calibri"/>
                        </a:rPr>
                        <a:t>(*tobeevaluatedinpra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4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68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68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68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cticals</a:t>
                      </a:r>
                      <a:r>
                        <a:rPr sz="11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10" dirty="0">
                          <a:latin typeface="Calibri"/>
                          <a:cs typeface="Calibri"/>
                        </a:rPr>
                        <a:t>only)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Unit2:Data</a:t>
                      </a:r>
                      <a:r>
                        <a:rPr sz="11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Science</a:t>
                      </a:r>
                      <a:r>
                        <a:rPr sz="11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Methodology:</a:t>
                      </a:r>
                      <a:r>
                        <a:rPr sz="11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15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10" dirty="0">
                          <a:latin typeface="Calibri"/>
                          <a:cs typeface="Calibri"/>
                        </a:rPr>
                        <a:t>Analytic</a:t>
                      </a:r>
                      <a:endParaRPr sz="1150">
                        <a:latin typeface="Calibri"/>
                        <a:cs typeface="Calibri"/>
                      </a:endParaRPr>
                    </a:p>
                    <a:p>
                      <a:pPr marL="120014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Approach</a:t>
                      </a:r>
                      <a:r>
                        <a:rPr sz="11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Capstone</a:t>
                      </a:r>
                      <a:r>
                        <a:rPr sz="115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10" dirty="0">
                          <a:latin typeface="Calibri"/>
                          <a:cs typeface="Calibri"/>
                        </a:rPr>
                        <a:t>Project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8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8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7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Unit3:Making</a:t>
                      </a:r>
                      <a:r>
                        <a:rPr sz="115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Machines</a:t>
                      </a:r>
                      <a:r>
                        <a:rPr sz="11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25" dirty="0">
                          <a:latin typeface="Calibri"/>
                          <a:cs typeface="Calibri"/>
                        </a:rPr>
                        <a:t>See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27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Unit4:AI</a:t>
                      </a:r>
                      <a:r>
                        <a:rPr sz="11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1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Orange</a:t>
                      </a:r>
                      <a:r>
                        <a:rPr sz="11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1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Mining</a:t>
                      </a:r>
                      <a:r>
                        <a:rPr sz="115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20" dirty="0">
                          <a:latin typeface="Calibri"/>
                          <a:cs typeface="Calibri"/>
                        </a:rPr>
                        <a:t>Tool*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4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18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746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50" spc="-10" dirty="0">
                          <a:latin typeface="Calibri"/>
                          <a:cs typeface="Calibri"/>
                        </a:rPr>
                        <a:t>(*tobeevaluatedinpra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43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cticals</a:t>
                      </a:r>
                      <a:r>
                        <a:rPr sz="11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10" dirty="0">
                          <a:latin typeface="Calibri"/>
                          <a:cs typeface="Calibri"/>
                        </a:rPr>
                        <a:t>only)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47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Unit5:Introduction</a:t>
                      </a:r>
                      <a:r>
                        <a:rPr sz="11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5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Big</a:t>
                      </a:r>
                      <a:r>
                        <a:rPr sz="11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15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1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10" dirty="0">
                          <a:latin typeface="Calibri"/>
                          <a:cs typeface="Calibri"/>
                        </a:rPr>
                        <a:t>Analytics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7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47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Unit6:Understanding</a:t>
                      </a:r>
                      <a:r>
                        <a:rPr sz="115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dirty="0">
                          <a:latin typeface="Calibri"/>
                          <a:cs typeface="Calibri"/>
                        </a:rPr>
                        <a:t>Neural</a:t>
                      </a:r>
                      <a:r>
                        <a:rPr sz="115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10" dirty="0">
                          <a:latin typeface="Calibri"/>
                          <a:cs typeface="Calibri"/>
                        </a:rPr>
                        <a:t>Networks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8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8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Unit7:Generative</a:t>
                      </a:r>
                      <a:r>
                        <a:rPr sz="115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25" dirty="0">
                          <a:latin typeface="Calibri"/>
                          <a:cs typeface="Calibri"/>
                        </a:rPr>
                        <a:t>AI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spc="-25" dirty="0">
                          <a:latin typeface="Calibri"/>
                          <a:cs typeface="Calibri"/>
                        </a:rPr>
                        <a:t>12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7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47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0485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dirty="0">
                          <a:latin typeface="Calibri"/>
                          <a:cs typeface="Calibri"/>
                        </a:rPr>
                        <a:t>Unit8:Data</a:t>
                      </a:r>
                      <a:r>
                        <a:rPr sz="11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-10" dirty="0">
                          <a:latin typeface="Calibri"/>
                          <a:cs typeface="Calibri"/>
                        </a:rPr>
                        <a:t>Storytelling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5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4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50" spc="-50" dirty="0">
                          <a:latin typeface="Calibri"/>
                          <a:cs typeface="Calibri"/>
                        </a:rPr>
                        <a:t>5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27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8642" y="488061"/>
            <a:ext cx="6276975" cy="8981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66370" indent="-228600">
              <a:lnSpc>
                <a:spcPct val="1181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menu,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right-click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header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Insert Columns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spc="-10" dirty="0">
                <a:latin typeface="Calibri"/>
                <a:cs typeface="Calibri"/>
              </a:rPr>
              <a:t>DELETING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To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delete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rows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deleted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Right-click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header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endParaRPr sz="1200">
              <a:latin typeface="Calibri"/>
              <a:cs typeface="Calibri"/>
            </a:endParaRPr>
          </a:p>
          <a:p>
            <a:pPr marL="241300" marR="99060">
              <a:lnSpc>
                <a:spcPct val="116300"/>
              </a:lnSpc>
              <a:spcBef>
                <a:spcPts val="25"/>
              </a:spcBef>
            </a:pPr>
            <a:r>
              <a:rPr sz="1200" i="1" dirty="0">
                <a:latin typeface="Calibri"/>
                <a:cs typeface="Calibri"/>
              </a:rPr>
              <a:t>To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delete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multiple</a:t>
            </a:r>
            <a:r>
              <a:rPr sz="1200" i="1" spc="-4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rows,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select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them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using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4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CTRL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key,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or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by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dragging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mouse</a:t>
            </a:r>
            <a:r>
              <a:rPr sz="1200" i="1" spc="5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while</a:t>
            </a:r>
            <a:r>
              <a:rPr sz="1200" i="1" spc="-4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holding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left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mouse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button.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To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delete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columns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deleted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Right-click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header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endParaRPr sz="1200">
              <a:latin typeface="Calibri"/>
              <a:cs typeface="Calibri"/>
            </a:endParaRPr>
          </a:p>
          <a:p>
            <a:pPr marL="241300" marR="389255">
              <a:lnSpc>
                <a:spcPts val="1700"/>
              </a:lnSpc>
              <a:spcBef>
                <a:spcPts val="75"/>
              </a:spcBef>
            </a:pPr>
            <a:r>
              <a:rPr sz="1200" i="1" dirty="0">
                <a:latin typeface="Calibri"/>
                <a:cs typeface="Calibri"/>
              </a:rPr>
              <a:t>To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delete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multiple</a:t>
            </a:r>
            <a:r>
              <a:rPr sz="1200" i="1" spc="-4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columns,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select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them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using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CTRL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key,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or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by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dragging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mouse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while </a:t>
            </a:r>
            <a:r>
              <a:rPr sz="1200" i="1" dirty="0">
                <a:latin typeface="Calibri"/>
                <a:cs typeface="Calibri"/>
              </a:rPr>
              <a:t>holding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left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mouse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button.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CHANGING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HEIGHT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WIDTH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Changing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row</a:t>
            </a:r>
            <a:r>
              <a:rPr sz="1200" i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height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Dragging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row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Double-</a:t>
            </a:r>
            <a:r>
              <a:rPr sz="1200" dirty="0">
                <a:latin typeface="Calibri"/>
                <a:cs typeface="Calibri"/>
              </a:rPr>
              <a:t>clicking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height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contents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Selecting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Height,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OK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Changing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column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width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Dragging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column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header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Double-</a:t>
            </a:r>
            <a:r>
              <a:rPr sz="1200" dirty="0">
                <a:latin typeface="Calibri"/>
                <a:cs typeface="Calibri"/>
              </a:rPr>
              <a:t>clicking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column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width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contents</a:t>
            </a:r>
            <a:endParaRPr sz="1200">
              <a:latin typeface="Calibri"/>
              <a:cs typeface="Calibri"/>
            </a:endParaRPr>
          </a:p>
          <a:p>
            <a:pPr marL="241300" marR="1869439" lvl="1" indent="-228600">
              <a:lnSpc>
                <a:spcPct val="1163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Selecting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Width,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OK </a:t>
            </a:r>
            <a:r>
              <a:rPr sz="1200" dirty="0">
                <a:latin typeface="Calibri"/>
                <a:cs typeface="Calibri"/>
              </a:rPr>
              <a:t>FILTER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SORTING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Filtering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Filtering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criteria.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 </a:t>
            </a:r>
            <a:r>
              <a:rPr sz="1200" spc="-10" dirty="0">
                <a:latin typeface="Calibri"/>
                <a:cs typeface="Calibri"/>
              </a:rPr>
              <a:t>columns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satisfy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criteria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displayed.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filtering </a:t>
            </a:r>
            <a:r>
              <a:rPr sz="1200" spc="-10" dirty="0">
                <a:latin typeface="Calibri"/>
                <a:cs typeface="Calibri"/>
              </a:rPr>
              <a:t>methods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Calc: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AutoFilter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Filter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AutoFilter</a:t>
            </a:r>
            <a:endParaRPr sz="11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Filter &gt;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AutoFilter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Drop-down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appear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heading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drop-</a:t>
            </a:r>
            <a:r>
              <a:rPr sz="1200" dirty="0">
                <a:latin typeface="Calibri"/>
                <a:cs typeface="Calibri"/>
              </a:rPr>
              <a:t>down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item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Only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meeting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criteria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displayed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display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records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again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display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Standard</a:t>
            </a:r>
            <a:r>
              <a:rPr sz="1100" spc="-3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Filter</a:t>
            </a:r>
            <a:endParaRPr sz="11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Filter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Filter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dialog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appears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Connect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conditions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logical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operators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options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filter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records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28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8642" y="485059"/>
            <a:ext cx="6179820" cy="537337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80"/>
              </a:spcBef>
            </a:pP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Sorting</a:t>
            </a:r>
            <a:r>
              <a:rPr sz="1200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528135"/>
                </a:solidFill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Sorting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one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 column</a:t>
            </a:r>
            <a:endParaRPr sz="11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Enter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worksheet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sort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Sort</a:t>
            </a:r>
            <a:r>
              <a:rPr sz="1200" spc="-10" dirty="0">
                <a:latin typeface="Calibri"/>
                <a:cs typeface="Calibri"/>
              </a:rPr>
              <a:t> option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menu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Ascending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Descending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OK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Sorting</a:t>
            </a:r>
            <a:r>
              <a:rPr sz="1100" spc="-1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on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multiple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columns</a:t>
            </a:r>
            <a:endParaRPr sz="11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range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Sort</a:t>
            </a:r>
            <a:r>
              <a:rPr sz="1200" spc="-10" dirty="0">
                <a:latin typeface="Calibri"/>
                <a:cs typeface="Calibri"/>
              </a:rPr>
              <a:t> option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menu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Specify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order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Add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secondary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criteria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button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OK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80"/>
              </a:spcBef>
              <a:buFont typeface="Calibri"/>
              <a:buAutoNum type="arabicPeriod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FORMULAS </a:t>
            </a:r>
            <a:r>
              <a:rPr sz="1200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FUNCTIONS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Formulas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Formulas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arithmetic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operations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begin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symbol.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Formula components: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Values: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(45)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("Smiling")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Cell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Address: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B4,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A2:C6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spc="-10" dirty="0">
                <a:latin typeface="Calibri"/>
                <a:cs typeface="Calibri"/>
              </a:rPr>
              <a:t>Functions: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AVERAGE,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MAX,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Operators: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-,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*,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/,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240665" lvl="1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Parenthesis: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precedence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=(B2*B3)*2)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Mathematical</a:t>
            </a:r>
            <a:r>
              <a:rPr sz="1200" i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Operators</a:t>
            </a:r>
            <a:r>
              <a:rPr sz="1200" i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and</a:t>
            </a:r>
            <a:r>
              <a:rPr sz="1200" i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Precedence</a:t>
            </a:r>
            <a:endParaRPr sz="1200">
              <a:latin typeface="Calibri"/>
              <a:cs typeface="Calibri"/>
            </a:endParaRPr>
          </a:p>
          <a:p>
            <a:pPr marL="381000">
              <a:lnSpc>
                <a:spcPct val="100000"/>
              </a:lnSpc>
              <a:spcBef>
                <a:spcPts val="459"/>
              </a:spcBef>
              <a:tabLst>
                <a:tab pos="1174750" algn="l"/>
              </a:tabLst>
            </a:pPr>
            <a:r>
              <a:rPr sz="1200" b="1" spc="-10" dirty="0">
                <a:latin typeface="Calibri"/>
                <a:cs typeface="Calibri"/>
              </a:rPr>
              <a:t>Operation</a:t>
            </a:r>
            <a:r>
              <a:rPr sz="1200" b="1" dirty="0">
                <a:latin typeface="Calibri"/>
                <a:cs typeface="Calibri"/>
              </a:rPr>
              <a:t>	Operator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Precedence Example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Result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06767" y="5955029"/>
          <a:ext cx="3167380" cy="1157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6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31750">
                        <a:lnSpc>
                          <a:spcPts val="11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Exponent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1140"/>
                        </a:lnSpc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^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310" algn="ctr">
                        <a:lnSpc>
                          <a:spcPts val="1140"/>
                        </a:lnSpc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6710">
                        <a:lnSpc>
                          <a:spcPts val="114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=2^3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ts val="1140"/>
                        </a:lnSpc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Multiplication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34671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=3*5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Division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/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34671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=9/3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Addition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3467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=12+15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27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31750">
                        <a:lnSpc>
                          <a:spcPts val="1400"/>
                        </a:lnSpc>
                        <a:spcBef>
                          <a:spcPts val="8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Subtraction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1400"/>
                        </a:lnSpc>
                        <a:spcBef>
                          <a:spcPts val="8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R="67310" algn="ctr">
                        <a:lnSpc>
                          <a:spcPts val="1400"/>
                        </a:lnSpc>
                        <a:spcBef>
                          <a:spcPts val="85"/>
                        </a:spcBef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346710">
                        <a:lnSpc>
                          <a:spcPts val="1400"/>
                        </a:lnSpc>
                        <a:spcBef>
                          <a:spcPts val="8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=18-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ts val="1400"/>
                        </a:lnSpc>
                        <a:spcBef>
                          <a:spcPts val="85"/>
                        </a:spcBef>
                      </a:pPr>
                      <a:r>
                        <a:rPr sz="1200" spc="-5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68642" y="7119492"/>
            <a:ext cx="2726690" cy="131191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59"/>
              </a:spcBef>
            </a:pPr>
            <a:r>
              <a:rPr sz="1200" b="1" dirty="0">
                <a:latin typeface="Calibri"/>
                <a:cs typeface="Calibri"/>
              </a:rPr>
              <a:t>Order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evaluation: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54"/>
              </a:spcBef>
              <a:buAutoNum type="arabicPeriod"/>
              <a:tabLst>
                <a:tab pos="241935" algn="l"/>
              </a:tabLst>
            </a:pPr>
            <a:r>
              <a:rPr sz="1200" spc="-10" dirty="0">
                <a:latin typeface="Calibri"/>
                <a:cs typeface="Calibri"/>
              </a:rPr>
              <a:t>Operations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brackets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41935" algn="l"/>
              </a:tabLst>
            </a:pPr>
            <a:r>
              <a:rPr sz="1200" spc="-10" dirty="0">
                <a:latin typeface="Calibri"/>
                <a:cs typeface="Calibri"/>
              </a:rPr>
              <a:t>Exponents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5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Division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multiplication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(left to</a:t>
            </a:r>
            <a:r>
              <a:rPr sz="1200" spc="-10" dirty="0">
                <a:latin typeface="Calibri"/>
                <a:cs typeface="Calibri"/>
              </a:rPr>
              <a:t> right)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Addition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subtraction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(left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right)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Common</a:t>
            </a:r>
            <a:r>
              <a:rPr sz="1200" i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Formula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Errors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5817" y="8399144"/>
            <a:ext cx="506730" cy="7810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107950">
              <a:lnSpc>
                <a:spcPct val="138000"/>
              </a:lnSpc>
              <a:spcBef>
                <a:spcPts val="85"/>
              </a:spcBef>
            </a:pPr>
            <a:r>
              <a:rPr sz="1200" b="1" spc="-10" dirty="0">
                <a:latin typeface="Calibri"/>
                <a:cs typeface="Calibri"/>
              </a:rPr>
              <a:t>Error </a:t>
            </a:r>
            <a:r>
              <a:rPr sz="1200" spc="-25" dirty="0">
                <a:latin typeface="Calibri"/>
                <a:cs typeface="Calibri"/>
              </a:rPr>
              <a:t>### </a:t>
            </a:r>
            <a:r>
              <a:rPr sz="1200" spc="-10" dirty="0">
                <a:latin typeface="Calibri"/>
                <a:cs typeface="Calibri"/>
              </a:rPr>
              <a:t>#DIV/0!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0810" y="8399144"/>
            <a:ext cx="2582545" cy="78105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419860">
              <a:lnSpc>
                <a:spcPct val="100000"/>
              </a:lnSpc>
              <a:spcBef>
                <a:spcPts val="635"/>
              </a:spcBef>
            </a:pPr>
            <a:r>
              <a:rPr sz="1200" b="1" spc="-10" dirty="0">
                <a:latin typeface="Calibri"/>
                <a:cs typeface="Calibri"/>
              </a:rPr>
              <a:t>Reason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enough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display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value </a:t>
            </a:r>
            <a:r>
              <a:rPr sz="1200" dirty="0">
                <a:latin typeface="Calibri"/>
                <a:cs typeface="Calibri"/>
              </a:rPr>
              <a:t>Division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zero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5817" y="9222993"/>
            <a:ext cx="3873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#VALUE!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Invalid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argument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expected)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29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8642" y="488061"/>
            <a:ext cx="5964555" cy="914019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60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Text</a:t>
            </a:r>
            <a:r>
              <a:rPr sz="1200" i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Formulae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strings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joined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concatenation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operator).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"Keep"&amp;"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"&amp;"Smiling" </a:t>
            </a:r>
            <a:r>
              <a:rPr sz="1200" dirty="0">
                <a:latin typeface="Calibri"/>
                <a:cs typeface="Calibri"/>
              </a:rPr>
              <a:t>results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"Keep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Smiling".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Mathematical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operations cannot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strings.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Entering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a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Formula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</a:t>
            </a:r>
            <a:r>
              <a:rPr sz="1200" spc="-25" dirty="0">
                <a:latin typeface="Calibri"/>
                <a:cs typeface="Calibri"/>
              </a:rPr>
              <a:t> Bar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key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Cell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selected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Using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Functions</a:t>
            </a:r>
            <a:endParaRPr sz="1200">
              <a:latin typeface="Calibri"/>
              <a:cs typeface="Calibri"/>
            </a:endParaRPr>
          </a:p>
          <a:p>
            <a:pPr marL="241300" marR="864235">
              <a:lnSpc>
                <a:spcPts val="1700"/>
              </a:lnSpc>
              <a:spcBef>
                <a:spcPts val="75"/>
              </a:spcBef>
            </a:pPr>
            <a:r>
              <a:rPr sz="1200" spc="-10" dirty="0">
                <a:latin typeface="Calibri"/>
                <a:cs typeface="Calibri"/>
              </a:rPr>
              <a:t>Functions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predefined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calculations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arguments. </a:t>
            </a:r>
            <a:r>
              <a:rPr sz="1200" dirty="0">
                <a:latin typeface="Calibri"/>
                <a:cs typeface="Calibri"/>
              </a:rPr>
              <a:t>Format: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=function_name(Argument1;Argument2;Argument3;...)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0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SUM</a:t>
            </a:r>
            <a:r>
              <a:rPr sz="1100" spc="-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Function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Finds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=SUM(5,8,14,19)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returns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46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AVERAGE</a:t>
            </a:r>
            <a:r>
              <a:rPr sz="1100" spc="-5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Function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Finds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average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=AVERAGE(3,6,9)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returns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COUNT</a:t>
            </a:r>
            <a:r>
              <a:rPr sz="1100" spc="-5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Function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Counts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=COUNT(5,8,14,19)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returns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MAX</a:t>
            </a:r>
            <a:r>
              <a:rPr sz="1100" spc="-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Function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Finds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maximum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=MAX(74,102,134) </a:t>
            </a:r>
            <a:r>
              <a:rPr sz="1200" dirty="0">
                <a:latin typeface="Calibri"/>
                <a:cs typeface="Calibri"/>
              </a:rPr>
              <a:t>returns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134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100" dirty="0">
                <a:solidFill>
                  <a:srgbClr val="6FAC46"/>
                </a:solidFill>
                <a:latin typeface="Calibri"/>
                <a:cs typeface="Calibri"/>
              </a:rPr>
              <a:t>MIN</a:t>
            </a:r>
            <a:r>
              <a:rPr sz="1100" spc="-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6FAC46"/>
                </a:solidFill>
                <a:latin typeface="Calibri"/>
                <a:cs typeface="Calibri"/>
              </a:rPr>
              <a:t>Function</a:t>
            </a:r>
            <a:endParaRPr sz="1100">
              <a:latin typeface="Calibri"/>
              <a:cs typeface="Calibri"/>
            </a:endParaRPr>
          </a:p>
          <a:p>
            <a:pPr marL="241300" marR="1917700">
              <a:lnSpc>
                <a:spcPts val="1700"/>
              </a:lnSpc>
              <a:spcBef>
                <a:spcPts val="45"/>
              </a:spcBef>
            </a:pPr>
            <a:r>
              <a:rPr sz="1200" dirty="0">
                <a:latin typeface="Calibri"/>
                <a:cs typeface="Calibri"/>
              </a:rPr>
              <a:t>Finds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minimum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value.</a:t>
            </a:r>
            <a:r>
              <a:rPr sz="1200" spc="-10" dirty="0">
                <a:latin typeface="Calibri"/>
                <a:cs typeface="Calibri"/>
              </a:rPr>
              <a:t> Example: =MIN(74,102,134)</a:t>
            </a:r>
            <a:r>
              <a:rPr sz="1200" dirty="0">
                <a:latin typeface="Calibri"/>
                <a:cs typeface="Calibri"/>
              </a:rPr>
              <a:t> returns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74 </a:t>
            </a: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PROTECTION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0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Using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Tools</a:t>
            </a:r>
            <a:r>
              <a:rPr sz="1200" i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menu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protect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worksheet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document:</a:t>
            </a:r>
            <a:endParaRPr sz="1200">
              <a:latin typeface="Calibri"/>
              <a:cs typeface="Calibri"/>
            </a:endParaRPr>
          </a:p>
          <a:p>
            <a:pPr marL="241935" lvl="1" indent="-22923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Protect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document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Choose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Document</a:t>
            </a:r>
            <a:endParaRPr sz="1200">
              <a:latin typeface="Calibri"/>
              <a:cs typeface="Calibri"/>
            </a:endParaRPr>
          </a:p>
          <a:p>
            <a:pPr marL="241935" lvl="1" indent="-22923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Confirm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box</a:t>
            </a:r>
            <a:endParaRPr sz="1200">
              <a:latin typeface="Calibri"/>
              <a:cs typeface="Calibri"/>
            </a:endParaRPr>
          </a:p>
          <a:p>
            <a:pPr marL="241935" lvl="1" indent="-229235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(password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case</a:t>
            </a:r>
            <a:r>
              <a:rPr sz="1200" spc="-10" dirty="0">
                <a:latin typeface="Calibri"/>
                <a:cs typeface="Calibri"/>
              </a:rPr>
              <a:t> sensitive)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Protecting</a:t>
            </a:r>
            <a:r>
              <a:rPr sz="1200" i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while</a:t>
            </a:r>
            <a:r>
              <a:rPr sz="1200" i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Saving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20" dirty="0">
                <a:latin typeface="Calibri"/>
                <a:cs typeface="Calibri"/>
              </a:rPr>
              <a:t> menu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check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box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button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Enter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confirm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additional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permissions: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Open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read-only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endParaRPr sz="1200">
              <a:latin typeface="Calibri"/>
              <a:cs typeface="Calibri"/>
            </a:endParaRPr>
          </a:p>
          <a:p>
            <a:pPr marL="241300" marR="3816985" indent="-228600">
              <a:lnSpc>
                <a:spcPct val="116300"/>
              </a:lnSpc>
              <a:spcBef>
                <a:spcPts val="2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editing </a:t>
            </a:r>
            <a:r>
              <a:rPr sz="1200" dirty="0">
                <a:latin typeface="Calibri"/>
                <a:cs typeface="Calibri"/>
              </a:rPr>
              <a:t>SAVING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Saving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in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Microsoft</a:t>
            </a:r>
            <a:r>
              <a:rPr sz="1200" i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Excel</a:t>
            </a:r>
            <a:r>
              <a:rPr sz="1200" i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Format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20" dirty="0">
                <a:latin typeface="Calibri"/>
                <a:cs typeface="Calibri"/>
              </a:rPr>
              <a:t> menu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Change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Microsoft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Excel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97/2000/XP(xls)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filename,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Save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Saving in</a:t>
            </a:r>
            <a:r>
              <a:rPr sz="1200" i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528135"/>
                </a:solidFill>
                <a:latin typeface="Calibri"/>
                <a:cs typeface="Calibri"/>
              </a:rPr>
              <a:t>PDF</a:t>
            </a:r>
            <a:r>
              <a:rPr sz="1200" i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528135"/>
                </a:solidFill>
                <a:latin typeface="Calibri"/>
                <a:cs typeface="Calibri"/>
              </a:rPr>
              <a:t>format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Export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PDF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icon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25" dirty="0">
                <a:latin typeface="Calibri"/>
                <a:cs typeface="Calibri"/>
              </a:rPr>
              <a:t> bar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Export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dialog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box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dirty="0">
                <a:latin typeface="Calibri"/>
                <a:cs typeface="Calibri"/>
              </a:rPr>
              <a:t>Type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filename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OK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9625" y="676275"/>
            <a:ext cx="6124575" cy="19685"/>
            <a:chOff x="809625" y="676275"/>
            <a:chExt cx="6124575" cy="19685"/>
          </a:xfrm>
        </p:grpSpPr>
        <p:sp>
          <p:nvSpPr>
            <p:cNvPr id="3" name="object 3"/>
            <p:cNvSpPr/>
            <p:nvPr/>
          </p:nvSpPr>
          <p:spPr>
            <a:xfrm>
              <a:off x="809625" y="676274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30771" y="6766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942" y="676655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30771" y="67983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9942" y="6925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9942" y="692530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97242" y="736981"/>
            <a:ext cx="3109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Difference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Excel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LibreOffice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Calc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5817" y="910336"/>
            <a:ext cx="876935" cy="10325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22250">
              <a:lnSpc>
                <a:spcPct val="137800"/>
              </a:lnSpc>
              <a:spcBef>
                <a:spcPts val="90"/>
              </a:spcBef>
            </a:pPr>
            <a:r>
              <a:rPr sz="1200" b="1" spc="-10" dirty="0">
                <a:latin typeface="Calibri"/>
                <a:cs typeface="Calibri"/>
              </a:rPr>
              <a:t>Feature </a:t>
            </a:r>
            <a:r>
              <a:rPr sz="1200" spc="-10" dirty="0">
                <a:latin typeface="Calibri"/>
                <a:cs typeface="Calibri"/>
              </a:rPr>
              <a:t>Developer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Extension Paid/Free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00860" y="910336"/>
            <a:ext cx="1120775" cy="103251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635"/>
              </a:spcBef>
            </a:pPr>
            <a:r>
              <a:rPr sz="1200" b="1" dirty="0">
                <a:latin typeface="Calibri"/>
                <a:cs typeface="Calibri"/>
              </a:rPr>
              <a:t>MS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Excel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200" spc="-10" dirty="0">
                <a:latin typeface="Calibri"/>
                <a:cs typeface="Calibri"/>
              </a:rPr>
              <a:t>Microsoft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10" dirty="0">
                <a:latin typeface="Calibri"/>
                <a:cs typeface="Calibri"/>
              </a:rPr>
              <a:t>.xlsx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200" dirty="0">
                <a:latin typeface="Calibri"/>
                <a:cs typeface="Calibri"/>
              </a:rPr>
              <a:t>Paid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(licensed)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68751" y="910336"/>
            <a:ext cx="1680210" cy="103251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635"/>
              </a:spcBef>
            </a:pPr>
            <a:r>
              <a:rPr sz="1200" b="1" dirty="0">
                <a:latin typeface="Calibri"/>
                <a:cs typeface="Calibri"/>
              </a:rPr>
              <a:t>LibreOffice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Calc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3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Document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Foundation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20" dirty="0">
                <a:latin typeface="Calibri"/>
                <a:cs typeface="Calibri"/>
              </a:rPr>
              <a:t>.ods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200" dirty="0">
                <a:latin typeface="Calibri"/>
                <a:cs typeface="Calibri"/>
              </a:rPr>
              <a:t>Free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(open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5817" y="1985009"/>
            <a:ext cx="4140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(Office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365,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OneDrive)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Limited,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compatible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68751" y="2239009"/>
            <a:ext cx="14262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Menu +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Toolbar-</a:t>
            </a:r>
            <a:r>
              <a:rPr sz="1200" spc="-20" dirty="0">
                <a:latin typeface="Calibri"/>
                <a:cs typeface="Calibri"/>
              </a:rPr>
              <a:t>based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09625" y="2635250"/>
            <a:ext cx="6124575" cy="19685"/>
            <a:chOff x="809625" y="2635250"/>
            <a:chExt cx="6124575" cy="19685"/>
          </a:xfrm>
        </p:grpSpPr>
        <p:sp>
          <p:nvSpPr>
            <p:cNvPr id="16" name="object 16"/>
            <p:cNvSpPr/>
            <p:nvPr/>
          </p:nvSpPr>
          <p:spPr>
            <a:xfrm>
              <a:off x="809625" y="2635249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30771" y="263588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09942" y="2635884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30771" y="2639060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9942" y="265175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9942" y="2651759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68642" y="2239009"/>
            <a:ext cx="2109470" cy="2590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>
              <a:lnSpc>
                <a:spcPct val="100000"/>
              </a:lnSpc>
              <a:spcBef>
                <a:spcPts val="100"/>
              </a:spcBef>
              <a:tabLst>
                <a:tab pos="1244600" algn="l"/>
              </a:tabLst>
            </a:pPr>
            <a:r>
              <a:rPr sz="1200" spc="-10" dirty="0">
                <a:latin typeface="Calibri"/>
                <a:cs typeface="Calibri"/>
              </a:rPr>
              <a:t>Interface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Ribbon-</a:t>
            </a:r>
            <a:r>
              <a:rPr sz="1200" spc="-20" dirty="0">
                <a:latin typeface="Calibri"/>
                <a:cs typeface="Calibri"/>
              </a:rPr>
              <a:t>based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Shortcut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Calc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Ctrl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+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Copy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Ctrl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+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Paste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Ctrl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+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X: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Cut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Ctrl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+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Z: </a:t>
            </a:r>
            <a:r>
              <a:rPr sz="1200" spc="-20" dirty="0">
                <a:latin typeface="Calibri"/>
                <a:cs typeface="Calibri"/>
              </a:rPr>
              <a:t>Undo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Ctrl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+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Y: </a:t>
            </a:r>
            <a:r>
              <a:rPr sz="1200" spc="-20" dirty="0">
                <a:latin typeface="Calibri"/>
                <a:cs typeface="Calibri"/>
              </a:rPr>
              <a:t>Redo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Ctrl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+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S: </a:t>
            </a:r>
            <a:r>
              <a:rPr sz="1200" spc="-20" dirty="0">
                <a:latin typeface="Calibri"/>
                <a:cs typeface="Calibri"/>
              </a:rPr>
              <a:t>Save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Ctrl +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P: </a:t>
            </a:r>
            <a:r>
              <a:rPr sz="1200" spc="-10" dirty="0">
                <a:latin typeface="Calibri"/>
                <a:cs typeface="Calibri"/>
              </a:rPr>
              <a:t>Print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Ctrl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+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Find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Ctrl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+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Replace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30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7242" y="5019928"/>
            <a:ext cx="3695065" cy="21628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b="1" spc="-20" dirty="0">
                <a:latin typeface="Calibri"/>
                <a:cs typeface="Calibri"/>
              </a:rPr>
              <a:t>MCQ: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4465" algn="l"/>
                <a:tab pos="2212975" algn="l"/>
              </a:tabLst>
            </a:pPr>
            <a:r>
              <a:rPr sz="1200" b="1" dirty="0">
                <a:latin typeface="Calibri"/>
                <a:cs typeface="Calibri"/>
              </a:rPr>
              <a:t>ICT Stands for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Informal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communication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communication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Informal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commercial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commercial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communication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available?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84195" y="7160514"/>
            <a:ext cx="115125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LibreOffice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Calc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7242" y="7160514"/>
            <a:ext cx="1152525" cy="87947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Microsoft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Excel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Sheets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7242" y="8260715"/>
            <a:ext cx="4458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11910" algn="l"/>
              </a:tabLst>
            </a:pPr>
            <a:r>
              <a:rPr sz="1200" b="1" dirty="0">
                <a:latin typeface="Calibri"/>
                <a:cs typeface="Calibri"/>
              </a:rPr>
              <a:t>3. A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arrangement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horizontal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manner.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97242" y="8443594"/>
            <a:ext cx="504825" cy="6667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Row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Row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11960" y="8473440"/>
            <a:ext cx="3613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2993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Cell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97242" y="9301162"/>
            <a:ext cx="452882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  <a:tabLst>
                <a:tab pos="1159510" algn="l"/>
              </a:tabLst>
            </a:pPr>
            <a:r>
              <a:rPr sz="1200" b="1" dirty="0">
                <a:latin typeface="Calibri"/>
                <a:cs typeface="Calibri"/>
              </a:rPr>
              <a:t>4. A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 </a:t>
            </a:r>
            <a:r>
              <a:rPr sz="1200" b="1" spc="-10" dirty="0">
                <a:latin typeface="Calibri"/>
                <a:cs typeface="Calibri"/>
              </a:rPr>
              <a:t>arrangement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vertical </a:t>
            </a:r>
            <a:r>
              <a:rPr sz="1200" b="1" spc="-10" dirty="0">
                <a:latin typeface="Calibri"/>
                <a:cs typeface="Calibri"/>
              </a:rPr>
              <a:t>manner.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  <a:tabLst>
                <a:tab pos="927100" algn="l"/>
                <a:tab pos="2299335" algn="l"/>
                <a:tab pos="3214370" algn="l"/>
              </a:tabLst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Row</a:t>
            </a:r>
            <a:r>
              <a:rPr sz="1200" dirty="0">
                <a:latin typeface="Calibri"/>
                <a:cs typeface="Calibri"/>
              </a:rPr>
              <a:t>	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Cell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31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88061"/>
            <a:ext cx="5033010" cy="8826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236345" algn="l"/>
              </a:tabLst>
            </a:pPr>
            <a:r>
              <a:rPr sz="1200" b="1" dirty="0">
                <a:latin typeface="Calibri"/>
                <a:cs typeface="Calibri"/>
              </a:rPr>
              <a:t>5. A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rectangle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shaped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box,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column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meet.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242" y="1348232"/>
            <a:ext cx="504825" cy="6642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Row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Cell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11960" y="1378331"/>
            <a:ext cx="3613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2993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Cell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2199639"/>
            <a:ext cx="6064885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  <a:tabLst>
                <a:tab pos="1311910" algn="l"/>
              </a:tabLst>
            </a:pPr>
            <a:r>
              <a:rPr sz="1200" b="1" dirty="0">
                <a:latin typeface="Calibri"/>
                <a:cs typeface="Calibri"/>
              </a:rPr>
              <a:t>6. A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collection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grid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lines</a:t>
            </a:r>
            <a:r>
              <a:rPr sz="1200" b="1" spc="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intersect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other,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rectangles).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2631821"/>
            <a:ext cx="85407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Worksheet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Worksheet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69541" y="2661666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Workbook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Notebook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3518916"/>
            <a:ext cx="4484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0795" algn="l"/>
              </a:tabLst>
            </a:pPr>
            <a:r>
              <a:rPr sz="1200" b="1" dirty="0">
                <a:latin typeface="Calibri"/>
                <a:cs typeface="Calibri"/>
              </a:rPr>
              <a:t>7. A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worksheets.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3702049"/>
            <a:ext cx="85407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157480" algn="l"/>
              </a:tabLst>
            </a:pPr>
            <a:r>
              <a:rPr sz="1200" spc="-10" dirty="0">
                <a:latin typeface="Calibri"/>
                <a:cs typeface="Calibri"/>
              </a:rPr>
              <a:t>Worksheet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60"/>
              </a:spcBef>
              <a:buAutoNum type="alphaLcPeriod" startAt="2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Workbook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69541" y="3731894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Workbook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Notebook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4552696"/>
            <a:ext cx="5679440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00"/>
              </a:spcBef>
              <a:tabLst>
                <a:tab pos="1311910" algn="l"/>
              </a:tabLst>
            </a:pPr>
            <a:r>
              <a:rPr sz="1200" b="1" dirty="0">
                <a:latin typeface="Calibri"/>
                <a:cs typeface="Calibri"/>
              </a:rPr>
              <a:t>8. A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electronic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document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systematic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and </a:t>
            </a:r>
            <a:r>
              <a:rPr sz="1200" b="1" dirty="0">
                <a:latin typeface="Calibri"/>
                <a:cs typeface="Calibri"/>
              </a:rPr>
              <a:t>perform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calculations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just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like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expense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sheet.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4981828"/>
            <a:ext cx="936625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spreadsheet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spreadsheet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69541" y="5014848"/>
            <a:ext cx="3531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worksheet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workbook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box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7242" y="5842634"/>
            <a:ext cx="5388610" cy="130873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64465" indent="-151765">
              <a:lnSpc>
                <a:spcPct val="100000"/>
              </a:lnSpc>
              <a:spcBef>
                <a:spcPts val="335"/>
              </a:spcBef>
              <a:buAutoNum type="arabicPeriod" startAt="9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following</a:t>
            </a:r>
            <a:r>
              <a:rPr sz="1200" b="1" dirty="0">
                <a:latin typeface="Calibri"/>
                <a:cs typeface="Calibri"/>
              </a:rPr>
              <a:t> functions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10" dirty="0">
                <a:latin typeface="Calibri"/>
                <a:cs typeface="Calibri"/>
              </a:rPr>
              <a:t> performed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 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spreadsheets?</a:t>
            </a:r>
            <a:endParaRPr sz="1200">
              <a:latin typeface="Calibri"/>
              <a:cs typeface="Calibri"/>
            </a:endParaRPr>
          </a:p>
          <a:p>
            <a:pPr marL="119380" lvl="1" indent="-106680">
              <a:lnSpc>
                <a:spcPct val="100000"/>
              </a:lnSpc>
              <a:spcBef>
                <a:spcPts val="235"/>
              </a:spcBef>
              <a:buAutoNum type="romanLcPeriod"/>
              <a:tabLst>
                <a:tab pos="119380" algn="l"/>
              </a:tabLst>
            </a:pPr>
            <a:r>
              <a:rPr sz="1200" dirty="0">
                <a:latin typeface="Calibri"/>
                <a:cs typeface="Calibri"/>
              </a:rPr>
              <a:t>Maintaining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records</a:t>
            </a:r>
            <a:endParaRPr sz="1200">
              <a:latin typeface="Calibri"/>
              <a:cs typeface="Calibri"/>
            </a:endParaRPr>
          </a:p>
          <a:p>
            <a:pPr marL="153670" lvl="1" indent="-140970">
              <a:lnSpc>
                <a:spcPct val="100000"/>
              </a:lnSpc>
              <a:spcBef>
                <a:spcPts val="260"/>
              </a:spcBef>
              <a:buAutoNum type="romanLcPeriod"/>
              <a:tabLst>
                <a:tab pos="153670" algn="l"/>
              </a:tabLst>
            </a:pP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10" dirty="0">
                <a:latin typeface="Calibri"/>
                <a:cs typeface="Calibri"/>
              </a:rPr>
              <a:t> videos</a:t>
            </a:r>
            <a:endParaRPr sz="1200">
              <a:latin typeface="Calibri"/>
              <a:cs typeface="Calibri"/>
            </a:endParaRPr>
          </a:p>
          <a:p>
            <a:pPr marL="187960" lvl="1" indent="-175260">
              <a:lnSpc>
                <a:spcPct val="100000"/>
              </a:lnSpc>
              <a:spcBef>
                <a:spcPts val="235"/>
              </a:spcBef>
              <a:buAutoNum type="romanLcPeriod"/>
              <a:tabLst>
                <a:tab pos="187960" algn="l"/>
              </a:tabLst>
            </a:pP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89865" lvl="1" indent="-177165">
              <a:lnSpc>
                <a:spcPct val="100000"/>
              </a:lnSpc>
              <a:spcBef>
                <a:spcPts val="235"/>
              </a:spcBef>
              <a:buAutoNum type="romanLcPeriod"/>
              <a:tabLst>
                <a:tab pos="189865" algn="l"/>
              </a:tabLst>
            </a:pPr>
            <a:r>
              <a:rPr sz="1200" dirty="0">
                <a:latin typeface="Calibri"/>
                <a:cs typeface="Calibri"/>
              </a:rPr>
              <a:t>Performing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calculations</a:t>
            </a:r>
            <a:endParaRPr sz="1200">
              <a:latin typeface="Calibri"/>
              <a:cs typeface="Calibri"/>
            </a:endParaRPr>
          </a:p>
          <a:p>
            <a:pPr marL="154305" lvl="1" indent="-141605">
              <a:lnSpc>
                <a:spcPct val="100000"/>
              </a:lnSpc>
              <a:spcBef>
                <a:spcPts val="260"/>
              </a:spcBef>
              <a:buAutoNum type="romanLcPeriod"/>
              <a:tabLst>
                <a:tab pos="154305" algn="l"/>
              </a:tabLst>
            </a:pPr>
            <a:r>
              <a:rPr sz="1200" dirty="0">
                <a:latin typeface="Calibri"/>
                <a:cs typeface="Calibri"/>
              </a:rPr>
              <a:t>Writing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letters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1776" y="7125842"/>
            <a:ext cx="60198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iii,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iv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iii,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iv, </a:t>
            </a:r>
            <a:r>
              <a:rPr sz="1200" spc="-50" dirty="0">
                <a:latin typeface="Calibri"/>
                <a:cs typeface="Calibri"/>
              </a:rPr>
              <a:t>v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7242" y="7125842"/>
            <a:ext cx="846455" cy="87947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i, ii,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iii, iv, </a:t>
            </a:r>
            <a:r>
              <a:rPr sz="1200" spc="-50" dirty="0">
                <a:latin typeface="Calibri"/>
                <a:cs typeface="Calibri"/>
              </a:rPr>
              <a:t>v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iii,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v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iii,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iv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8225790"/>
            <a:ext cx="4416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02710" algn="l"/>
              </a:tabLst>
            </a:pPr>
            <a:r>
              <a:rPr sz="1200" b="1" dirty="0">
                <a:latin typeface="Calibri"/>
                <a:cs typeface="Calibri"/>
              </a:rPr>
              <a:t>10.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formula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starting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symbol.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7242" y="8405494"/>
            <a:ext cx="791210" cy="669925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equal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equal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69541" y="8438515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$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dollar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#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hash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7242" y="9053385"/>
            <a:ext cx="3688715" cy="6642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11.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spreadsheet?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1384935" algn="l"/>
                <a:tab pos="2757170" algn="l"/>
              </a:tabLst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Text</a:t>
            </a:r>
            <a:r>
              <a:rPr sz="1200" dirty="0">
                <a:latin typeface="Calibri"/>
                <a:cs typeface="Calibri"/>
              </a:rPr>
              <a:t>	b.</a:t>
            </a:r>
            <a:r>
              <a:rPr sz="1200" spc="-10" dirty="0">
                <a:latin typeface="Calibri"/>
                <a:cs typeface="Calibri"/>
              </a:rPr>
              <a:t> Numbers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Formula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14010" y="9296082"/>
            <a:ext cx="1151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32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88061"/>
            <a:ext cx="4059554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  <a:tabLst>
                <a:tab pos="4005579" algn="l"/>
              </a:tabLst>
            </a:pPr>
            <a:r>
              <a:rPr sz="1200" b="1" dirty="0">
                <a:latin typeface="Calibri"/>
                <a:cs typeface="Calibri"/>
              </a:rPr>
              <a:t>12.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extension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(Open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Office)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242" y="919861"/>
            <a:ext cx="50482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157480" algn="l"/>
              </a:tabLst>
            </a:pPr>
            <a:r>
              <a:rPr sz="1200" spc="-20" dirty="0">
                <a:latin typeface="Calibri"/>
                <a:cs typeface="Calibri"/>
              </a:rPr>
              <a:t>.XLS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60"/>
              </a:spcBef>
              <a:buAutoNum type="alphaLcPeriod" startAt="2"/>
              <a:tabLst>
                <a:tab pos="163830" algn="l"/>
              </a:tabLst>
            </a:pPr>
            <a:r>
              <a:rPr sz="1200" spc="-20" dirty="0">
                <a:latin typeface="Calibri"/>
                <a:cs typeface="Calibri"/>
              </a:rPr>
              <a:t>.ODF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9541" y="949706"/>
            <a:ext cx="1798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.ODF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.TXT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14010" y="949706"/>
            <a:ext cx="1151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1804034"/>
            <a:ext cx="4064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10660" algn="l"/>
              </a:tabLst>
            </a:pPr>
            <a:r>
              <a:rPr sz="1200" b="1" dirty="0">
                <a:latin typeface="Calibri"/>
                <a:cs typeface="Calibri"/>
              </a:rPr>
              <a:t>13.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Shortcut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key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printing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242" y="1990089"/>
            <a:ext cx="62039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 +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C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 </a:t>
            </a:r>
            <a:r>
              <a:rPr sz="1200" spc="-50" dirty="0">
                <a:latin typeface="Calibri"/>
                <a:cs typeface="Calibri"/>
              </a:rPr>
              <a:t>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69541" y="2019934"/>
            <a:ext cx="19805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 + </a:t>
            </a:r>
            <a:r>
              <a:rPr sz="1200" spc="-50" dirty="0">
                <a:latin typeface="Calibri"/>
                <a:cs typeface="Calibri"/>
              </a:rPr>
              <a:t>V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 </a:t>
            </a:r>
            <a:r>
              <a:rPr sz="1200" spc="-50" dirty="0">
                <a:latin typeface="Calibri"/>
                <a:cs typeface="Calibri"/>
              </a:rPr>
              <a:t>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14010" y="2019934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Ctrl + </a:t>
            </a:r>
            <a:r>
              <a:rPr sz="1200" spc="-25" dirty="0">
                <a:latin typeface="Calibri"/>
                <a:cs typeface="Calibri"/>
              </a:rPr>
              <a:t>PV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242" y="2841371"/>
            <a:ext cx="6078220" cy="409384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60"/>
              </a:spcBef>
              <a:buAutoNum type="arabicPeriod" startAt="14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correct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order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entering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is: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Enter.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Enter.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Enter.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5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will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select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entire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worksheet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spreadsheet?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properties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list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heading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59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rectangle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upper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left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corner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spreadsheet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grey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 heading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rectangle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upper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left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corner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spreadsheet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16.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Sharma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teacher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just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started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instead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her </a:t>
            </a:r>
            <a:r>
              <a:rPr sz="1200" b="1" dirty="0">
                <a:latin typeface="Calibri"/>
                <a:cs typeface="Calibri"/>
              </a:rPr>
              <a:t>manual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register.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entered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various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subjects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a </a:t>
            </a:r>
            <a:r>
              <a:rPr sz="1200" b="1" dirty="0">
                <a:latin typeface="Calibri"/>
                <a:cs typeface="Calibri"/>
              </a:rPr>
              <a:t>spreadsheet.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Now,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out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total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student.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should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5" dirty="0">
                <a:latin typeface="Calibri"/>
                <a:cs typeface="Calibri"/>
              </a:rPr>
              <a:t> do?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41776" y="6912737"/>
            <a:ext cx="159512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operator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6912737"/>
            <a:ext cx="175577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7242" y="7763382"/>
            <a:ext cx="6031865" cy="671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17.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Sharma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out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address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requires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effort.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task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easier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Sharma.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mouse,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0" dirty="0">
                <a:latin typeface="Calibri"/>
                <a:cs typeface="Calibri"/>
              </a:rPr>
              <a:t> simply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  <a:tabLst>
                <a:tab pos="1034415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formula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instead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typing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addresses.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41776" y="8405494"/>
            <a:ext cx="1142365" cy="4572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cell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these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7242" y="8405494"/>
            <a:ext cx="958215" cy="88646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</a:t>
            </a:r>
            <a:r>
              <a:rPr sz="1200" spc="-20" dirty="0">
                <a:latin typeface="Calibri"/>
                <a:cs typeface="Calibri"/>
              </a:rPr>
              <a:t>cell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Copy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cell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cell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33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521081"/>
            <a:ext cx="44075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18.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function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add</a:t>
            </a:r>
            <a:r>
              <a:rPr sz="1200" b="1" spc="-10" dirty="0">
                <a:latin typeface="Calibri"/>
                <a:cs typeface="Calibri"/>
              </a:rPr>
              <a:t> multiple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numbers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spreadsheet.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242" y="707136"/>
            <a:ext cx="833119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=average()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=sum()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9541" y="736981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=sum()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=min()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1561464"/>
            <a:ext cx="578421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2266950" algn="l"/>
              </a:tabLst>
            </a:pPr>
            <a:r>
              <a:rPr sz="1200" b="1" dirty="0">
                <a:latin typeface="Calibri"/>
                <a:cs typeface="Calibri"/>
              </a:rPr>
              <a:t>19.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Electronic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options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look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easy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to </a:t>
            </a:r>
            <a:r>
              <a:rPr sz="1200" b="1" dirty="0">
                <a:latin typeface="Calibri"/>
                <a:cs typeface="Calibri"/>
              </a:rPr>
              <a:t>read. This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called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1990089"/>
            <a:ext cx="86233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157480" algn="l"/>
              </a:tabLst>
            </a:pPr>
            <a:r>
              <a:rPr sz="1200" spc="-20" dirty="0">
                <a:latin typeface="Calibri"/>
                <a:cs typeface="Calibri"/>
              </a:rPr>
              <a:t>Font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60"/>
              </a:spcBef>
              <a:buAutoNum type="alphaLcPeriod" startAt="2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Formatting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69541" y="2019934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Formatting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Alignment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2841371"/>
            <a:ext cx="6040755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  <a:tabLst>
                <a:tab pos="1930400" algn="l"/>
              </a:tabLst>
            </a:pPr>
            <a:r>
              <a:rPr sz="1200" b="1" dirty="0">
                <a:latin typeface="Calibri"/>
                <a:cs typeface="Calibri"/>
              </a:rPr>
              <a:t>20.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give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style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 </a:t>
            </a:r>
            <a:r>
              <a:rPr sz="1200" b="1" spc="-10" dirty="0">
                <a:latin typeface="Calibri"/>
                <a:cs typeface="Calibri"/>
              </a:rPr>
              <a:t>bigger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size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heading,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0" dirty="0">
                <a:latin typeface="Calibri"/>
                <a:cs typeface="Calibri"/>
              </a:rPr>
              <a:t> change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 </a:t>
            </a:r>
            <a:r>
              <a:rPr sz="1200" b="1" dirty="0">
                <a:latin typeface="Calibri"/>
                <a:cs typeface="Calibri"/>
              </a:rPr>
              <a:t>text style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3269996"/>
            <a:ext cx="50482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Font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Font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69541" y="3303016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0" dirty="0">
                <a:latin typeface="Calibri"/>
                <a:cs typeface="Calibri"/>
              </a:rPr>
              <a:t> Alignment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Indent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4130675"/>
            <a:ext cx="597598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21.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position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left,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right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center.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called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774065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4552696"/>
            <a:ext cx="816610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60"/>
              </a:spcBef>
              <a:buAutoNum type="alphaLcPeriod"/>
              <a:tabLst>
                <a:tab pos="157480" algn="l"/>
              </a:tabLst>
            </a:pPr>
            <a:r>
              <a:rPr sz="1200" spc="-20" dirty="0">
                <a:latin typeface="Calibri"/>
                <a:cs typeface="Calibri"/>
              </a:rPr>
              <a:t>Font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 startAt="2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Alignment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69541" y="4585970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Alignment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Indent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7242" y="5443473"/>
            <a:ext cx="3482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22.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default</a:t>
            </a:r>
            <a:r>
              <a:rPr sz="1200" b="1" spc="-10" dirty="0">
                <a:latin typeface="Calibri"/>
                <a:cs typeface="Calibri"/>
              </a:rPr>
              <a:t> alignment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numbers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cell?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7242" y="5622797"/>
            <a:ext cx="984250" cy="67119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Left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 startAt="2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69541" y="5656198"/>
            <a:ext cx="2439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aligned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Center </a:t>
            </a:r>
            <a:r>
              <a:rPr sz="1200" spc="-10" dirty="0">
                <a:latin typeface="Calibri"/>
                <a:cs typeface="Calibri"/>
              </a:rPr>
              <a:t>aligned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71210" y="5656198"/>
            <a:ext cx="1282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Randomly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7242" y="6513830"/>
            <a:ext cx="40468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23.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 is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shortcut key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 </a:t>
            </a:r>
            <a:r>
              <a:rPr sz="1200" b="1" spc="-10" dirty="0">
                <a:latin typeface="Calibri"/>
                <a:cs typeface="Calibri"/>
              </a:rPr>
              <a:t>underline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 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 </a:t>
            </a:r>
            <a:r>
              <a:rPr sz="1200" b="1" spc="-10" dirty="0">
                <a:latin typeface="Calibri"/>
                <a:cs typeface="Calibri"/>
              </a:rPr>
              <a:t>spreadsheet?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7242" y="6693280"/>
            <a:ext cx="55562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Ctrl+b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Ctrl+u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69541" y="6726555"/>
            <a:ext cx="18675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Ctrl+I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Ctrl+l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14010" y="6726555"/>
            <a:ext cx="555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Ctrl+u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7242" y="7584185"/>
            <a:ext cx="5109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24.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following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features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perform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addition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spreadsheets?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7242" y="7763382"/>
            <a:ext cx="1057910" cy="67119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Formula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69541" y="7796783"/>
            <a:ext cx="34334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Charts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Graphs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Formula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7242" y="8654415"/>
            <a:ext cx="31972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25.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following </a:t>
            </a:r>
            <a:r>
              <a:rPr sz="1200" b="1" dirty="0">
                <a:latin typeface="Calibri"/>
                <a:cs typeface="Calibri"/>
              </a:rPr>
              <a:t>signs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define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formula?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7242" y="8833866"/>
            <a:ext cx="50482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+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60" dirty="0">
                <a:latin typeface="Calibri"/>
                <a:cs typeface="Calibri"/>
              </a:rPr>
              <a:t>=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69541" y="8867140"/>
            <a:ext cx="1610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/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=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4010" y="8867140"/>
            <a:ext cx="254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+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34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88061"/>
            <a:ext cx="6102985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26.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Sharma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students’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subject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their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totals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wants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three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highest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marks,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will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5" dirty="0">
                <a:latin typeface="Calibri"/>
                <a:cs typeface="Calibri"/>
              </a:rPr>
              <a:t> do?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41776" y="919861"/>
            <a:ext cx="132588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filter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7242" y="919861"/>
            <a:ext cx="154368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Sort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Sort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2019934"/>
            <a:ext cx="57416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27.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Sharma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only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Class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XII-A,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will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do?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41776" y="2199639"/>
            <a:ext cx="132588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filter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242" y="2199639"/>
            <a:ext cx="1543685" cy="8832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Sort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0" dirty="0">
                <a:latin typeface="Calibri"/>
                <a:cs typeface="Calibri"/>
              </a:rPr>
              <a:t> filter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3269996"/>
            <a:ext cx="6092190" cy="6705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110"/>
              </a:spcBef>
              <a:tabLst>
                <a:tab pos="3412490" algn="l"/>
              </a:tabLst>
            </a:pPr>
            <a:r>
              <a:rPr sz="1200" b="1" dirty="0">
                <a:latin typeface="Calibri"/>
                <a:cs typeface="Calibri"/>
              </a:rPr>
              <a:t>28.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Sharma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other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teachers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staff,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protect </a:t>
            </a:r>
            <a:r>
              <a:rPr sz="1200" b="1" dirty="0">
                <a:latin typeface="Calibri"/>
                <a:cs typeface="Calibri"/>
              </a:rPr>
              <a:t>her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anyone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else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open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changes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this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protecting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3911599"/>
            <a:ext cx="765175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Password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Password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69541" y="3944619"/>
            <a:ext cx="4527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</a:t>
            </a:r>
            <a:r>
              <a:rPr sz="1200" spc="-20" dirty="0">
                <a:latin typeface="Calibri"/>
                <a:cs typeface="Calibri"/>
              </a:rPr>
              <a:t> Only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4802123"/>
            <a:ext cx="3136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29.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menu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sort</a:t>
            </a:r>
            <a:r>
              <a:rPr sz="1200" b="1" spc="-20" dirty="0">
                <a:latin typeface="Calibri"/>
                <a:cs typeface="Calibri"/>
              </a:rPr>
              <a:t> data?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4981828"/>
            <a:ext cx="504825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60"/>
              </a:spcBef>
              <a:buAutoNum type="alphaLcPeriod"/>
              <a:tabLst>
                <a:tab pos="157480" algn="l"/>
              </a:tabLst>
            </a:pPr>
            <a:r>
              <a:rPr sz="1200" spc="-20" dirty="0">
                <a:latin typeface="Calibri"/>
                <a:cs typeface="Calibri"/>
              </a:rPr>
              <a:t>Tools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 startAt="2"/>
              <a:tabLst>
                <a:tab pos="163830" algn="l"/>
              </a:tabLst>
            </a:pP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69541" y="5014848"/>
            <a:ext cx="4705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8976" y="5014848"/>
            <a:ext cx="610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71210" y="5014848"/>
            <a:ext cx="483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View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7242" y="5842634"/>
            <a:ext cx="6033135" cy="6667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85"/>
              </a:spcBef>
            </a:pPr>
            <a:r>
              <a:rPr sz="1200" b="1" dirty="0">
                <a:latin typeface="Calibri"/>
                <a:cs typeface="Calibri"/>
              </a:rPr>
              <a:t>30.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Gupta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list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500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items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shop.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customer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asks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particular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item.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should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arrange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item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fast?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What </a:t>
            </a:r>
            <a:r>
              <a:rPr sz="1200" b="1" dirty="0">
                <a:latin typeface="Calibri"/>
                <a:cs typeface="Calibri"/>
              </a:rPr>
              <a:t>would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Gupta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do?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will: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6483984"/>
            <a:ext cx="1012825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apply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filters.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60"/>
              </a:spcBef>
              <a:buAutoNum type="alphaLcPeriod" startAt="2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sort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data.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69541" y="6513830"/>
            <a:ext cx="415480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data.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password.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7242" y="7335011"/>
            <a:ext cx="6122035" cy="195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7965">
              <a:lnSpc>
                <a:spcPct val="118100"/>
              </a:lnSpc>
              <a:spcBef>
                <a:spcPts val="100"/>
              </a:spcBef>
              <a:buAutoNum type="arabicPeriod" startAt="31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Mr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Verma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office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other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colleagues.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sure</a:t>
            </a:r>
            <a:r>
              <a:rPr sz="1200" b="1" spc="-25" dirty="0">
                <a:latin typeface="Calibri"/>
                <a:cs typeface="Calibri"/>
              </a:rPr>
              <a:t> no </a:t>
            </a:r>
            <a:r>
              <a:rPr sz="1200" b="1" dirty="0">
                <a:latin typeface="Calibri"/>
                <a:cs typeface="Calibri"/>
              </a:rPr>
              <a:t>one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financial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saves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computer.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should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do?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Lock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cupboard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Change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Apply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sheet</a:t>
            </a:r>
            <a:endParaRPr sz="1200">
              <a:latin typeface="Calibri"/>
              <a:cs typeface="Calibri"/>
            </a:endParaRPr>
          </a:p>
          <a:p>
            <a:pPr marL="12700" marR="2966085" lvl="1" indent="151130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Leave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Technology</a:t>
            </a:r>
            <a:r>
              <a:rPr sz="1200" spc="-10" dirty="0">
                <a:latin typeface="Calibri"/>
                <a:cs typeface="Calibri"/>
              </a:rPr>
              <a:t> Training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sheet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35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88061"/>
            <a:ext cx="6110605" cy="6699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110"/>
              </a:spcBef>
              <a:tabLst>
                <a:tab pos="3799204" algn="l"/>
              </a:tabLst>
            </a:pPr>
            <a:r>
              <a:rPr sz="1200" b="1" dirty="0">
                <a:latin typeface="Calibri"/>
                <a:cs typeface="Calibri"/>
              </a:rPr>
              <a:t>32.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Sharma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cycle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students.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Chaudhary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explain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product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clients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Suman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lecture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new </a:t>
            </a:r>
            <a:r>
              <a:rPr sz="1200" b="1" dirty="0">
                <a:latin typeface="Calibri"/>
                <a:cs typeface="Calibri"/>
              </a:rPr>
              <a:t>research.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people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their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audience.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242" y="1129411"/>
            <a:ext cx="115125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6995" y="1162431"/>
            <a:ext cx="3895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Impress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</a:t>
            </a:r>
            <a:r>
              <a:rPr sz="1200" spc="-20" dirty="0">
                <a:latin typeface="Calibri"/>
                <a:cs typeface="Calibri"/>
              </a:rPr>
              <a:t> Point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1990089"/>
            <a:ext cx="6085205" cy="6667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85"/>
              </a:spcBef>
            </a:pPr>
            <a:r>
              <a:rPr sz="1200" b="1" dirty="0">
                <a:latin typeface="Calibri"/>
                <a:cs typeface="Calibri"/>
              </a:rPr>
              <a:t>33.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summer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vacation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project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biogas.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done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of </a:t>
            </a:r>
            <a:r>
              <a:rPr sz="1200" b="1" dirty="0">
                <a:latin typeface="Calibri"/>
                <a:cs typeface="Calibri"/>
              </a:rPr>
              <a:t>research,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clicked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pictures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biogas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taken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videos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people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biogas.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Now,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you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presentation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before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class.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 would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use?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2631821"/>
            <a:ext cx="487172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  <a:tabLst>
                <a:tab pos="1384935" algn="l"/>
                <a:tab pos="3214370" algn="l"/>
              </a:tabLst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 </a:t>
            </a:r>
            <a:r>
              <a:rPr sz="1200" spc="-10" dirty="0">
                <a:latin typeface="Calibri"/>
                <a:cs typeface="Calibri"/>
              </a:rPr>
              <a:t>paper</a:t>
            </a:r>
            <a:r>
              <a:rPr sz="1200" dirty="0">
                <a:latin typeface="Calibri"/>
                <a:cs typeface="Calibri"/>
              </a:rPr>
              <a:t>	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10" dirty="0">
                <a:latin typeface="Calibri"/>
                <a:cs typeface="Calibri"/>
              </a:rPr>
              <a:t> document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software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software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34.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install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able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run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Impress?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28665" y="2661666"/>
            <a:ext cx="952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Spreadsheet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3488817"/>
            <a:ext cx="840740" cy="6642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Google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LibreOffice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69541" y="3518916"/>
            <a:ext cx="3979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Microsoft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Office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LibreOffice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iOS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242" y="4160520"/>
            <a:ext cx="52965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35.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textboxes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first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slide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LibreOffice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Impress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default?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4343400"/>
            <a:ext cx="504825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69541" y="4373245"/>
            <a:ext cx="3456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2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3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7242" y="5230748"/>
            <a:ext cx="3336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36.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correct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presentation?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8976" y="5413628"/>
            <a:ext cx="189611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File&gt;Open&gt;File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name&gt;Open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File&gt;Close&gt;Save&gt;OK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7242" y="5413628"/>
            <a:ext cx="228409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File&gt;Save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As&gt;Type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10" dirty="0">
                <a:latin typeface="Calibri"/>
                <a:cs typeface="Calibri"/>
              </a:rPr>
              <a:t> name&gt;Save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File&gt;Template&gt;Save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Template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File&gt;Save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As&gt;Type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10" dirty="0">
                <a:latin typeface="Calibri"/>
                <a:cs typeface="Calibri"/>
              </a:rPr>
              <a:t> name&gt;Save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7242" y="6513830"/>
            <a:ext cx="33750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37.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correct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close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presentation?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6693280"/>
            <a:ext cx="228409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File&gt;Save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As&gt;Type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10" dirty="0">
                <a:latin typeface="Calibri"/>
                <a:cs typeface="Calibri"/>
              </a:rPr>
              <a:t> name&gt;Save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 startAt="2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File&gt;Exit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41776" y="6726555"/>
            <a:ext cx="17011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71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File&gt;Exit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File&gt;Close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71210" y="6726555"/>
            <a:ext cx="873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File&gt;Export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7242" y="7368158"/>
            <a:ext cx="36061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38.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correct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printing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presentation?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7242" y="7554467"/>
            <a:ext cx="2753360" cy="66738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  <a:tabLst>
                <a:tab pos="1384935" algn="l"/>
              </a:tabLst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File&gt;Print</a:t>
            </a:r>
            <a:r>
              <a:rPr sz="1200" dirty="0">
                <a:latin typeface="Calibri"/>
                <a:cs typeface="Calibri"/>
              </a:rPr>
              <a:t>	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File&gt;Print&gt;Handout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File&gt;Print&gt;Handout&gt;OK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98976" y="7584185"/>
            <a:ext cx="1621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File&gt;Print&gt;Handout&gt;OK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28665" y="7584185"/>
            <a:ext cx="650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File&gt;OK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7242" y="8405494"/>
            <a:ext cx="5475605" cy="4572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b="1" dirty="0">
                <a:latin typeface="Calibri"/>
                <a:cs typeface="Calibri"/>
              </a:rPr>
              <a:t>39.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blank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slide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textbox,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insert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textbox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option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  <a:tabLst>
                <a:tab pos="926465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7242" y="8833866"/>
            <a:ext cx="1097280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Insert&gt;Textbox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Insert&gt;Textbox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69541" y="8867140"/>
            <a:ext cx="4150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Table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Insert&gt;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Style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36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521081"/>
            <a:ext cx="4708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54550" algn="l"/>
              </a:tabLst>
            </a:pPr>
            <a:r>
              <a:rPr sz="1200" b="1" dirty="0">
                <a:latin typeface="Calibri"/>
                <a:cs typeface="Calibri"/>
              </a:rPr>
              <a:t>40.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also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change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size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clicking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242" y="707136"/>
            <a:ext cx="727075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Font</a:t>
            </a:r>
            <a:r>
              <a:rPr sz="1200" spc="-20" dirty="0">
                <a:latin typeface="Calibri"/>
                <a:cs typeface="Calibri"/>
              </a:rPr>
              <a:t> Size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Font</a:t>
            </a:r>
            <a:r>
              <a:rPr sz="1200" spc="-20" dirty="0">
                <a:latin typeface="Calibri"/>
                <a:cs typeface="Calibri"/>
              </a:rPr>
              <a:t> Size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9541" y="736981"/>
            <a:ext cx="4352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Color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Alignment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1561464"/>
            <a:ext cx="566991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4539615" algn="l"/>
              </a:tabLst>
            </a:pPr>
            <a:r>
              <a:rPr sz="1200" b="1" dirty="0">
                <a:latin typeface="Calibri"/>
                <a:cs typeface="Calibri"/>
              </a:rPr>
              <a:t>41. To </a:t>
            </a:r>
            <a:r>
              <a:rPr sz="1200" b="1" spc="-10" dirty="0">
                <a:latin typeface="Calibri"/>
                <a:cs typeface="Calibri"/>
              </a:rPr>
              <a:t>highlight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 text in </a:t>
            </a:r>
            <a:r>
              <a:rPr sz="1200" b="1" spc="-10" dirty="0">
                <a:latin typeface="Calibri"/>
                <a:cs typeface="Calibri"/>
              </a:rPr>
              <a:t>LibreOffice, </a:t>
            </a:r>
            <a:r>
              <a:rPr sz="1200" b="1" dirty="0">
                <a:latin typeface="Calibri"/>
                <a:cs typeface="Calibri"/>
              </a:rPr>
              <a:t>you can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depending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 </a:t>
            </a:r>
            <a:r>
              <a:rPr sz="1200" b="1" spc="-10" dirty="0">
                <a:latin typeface="Calibri"/>
                <a:cs typeface="Calibri"/>
              </a:rPr>
              <a:t>requirement.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1990089"/>
            <a:ext cx="2242185" cy="8801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85"/>
              </a:spcBef>
              <a:tabLst>
                <a:tab pos="1384935" algn="l"/>
              </a:tabLst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Bold</a:t>
            </a:r>
            <a:r>
              <a:rPr sz="1200" dirty="0">
                <a:latin typeface="Calibri"/>
                <a:cs typeface="Calibri"/>
              </a:rPr>
              <a:t>	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Underlined Information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Technology</a:t>
            </a:r>
            <a:r>
              <a:rPr sz="1200" spc="-10" dirty="0">
                <a:latin typeface="Calibri"/>
                <a:cs typeface="Calibri"/>
              </a:rPr>
              <a:t> Training </a:t>
            </a: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1776" y="2019934"/>
            <a:ext cx="2523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Italic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3090291"/>
            <a:ext cx="3196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42615" algn="l"/>
              </a:tabLst>
            </a:pPr>
            <a:r>
              <a:rPr sz="1200" b="1" dirty="0">
                <a:latin typeface="Calibri"/>
                <a:cs typeface="Calibri"/>
              </a:rPr>
              <a:t>42. 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 can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aligned either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3269996"/>
            <a:ext cx="115125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Left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Right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69541" y="3303016"/>
            <a:ext cx="20453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Center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Justified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14010" y="3303016"/>
            <a:ext cx="1151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4160520"/>
            <a:ext cx="3302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43.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menu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insert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slide?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7242" y="4343400"/>
            <a:ext cx="536575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157480" algn="l"/>
              </a:tabLst>
            </a:pPr>
            <a:r>
              <a:rPr sz="1200" spc="-20" dirty="0">
                <a:latin typeface="Calibri"/>
                <a:cs typeface="Calibri"/>
              </a:rPr>
              <a:t>Edit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60"/>
              </a:spcBef>
              <a:buAutoNum type="alphaLcPeriod" startAt="2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Insert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69541" y="4373245"/>
            <a:ext cx="1829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Insert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Slide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14010" y="4373245"/>
            <a:ext cx="5041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Tools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7242" y="5230748"/>
            <a:ext cx="39960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44.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option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will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change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colour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text?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5413628"/>
            <a:ext cx="815340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Color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Color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69541" y="5443473"/>
            <a:ext cx="24536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Font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Color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14010" y="5443473"/>
            <a:ext cx="6261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7242" y="6301104"/>
            <a:ext cx="44088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45.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menu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click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insert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shapes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images?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7242" y="6483984"/>
            <a:ext cx="619125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Insert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69541" y="6513830"/>
            <a:ext cx="3281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Tools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Edit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Insert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7242" y="7155560"/>
            <a:ext cx="41897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46.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insert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square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shape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presentation?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41776" y="7335011"/>
            <a:ext cx="204025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Shape&gt;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Line&gt;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Square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Square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7242" y="7335011"/>
            <a:ext cx="2045970" cy="8864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Line&gt;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Square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Shape&gt;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Square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Shape&gt;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&gt;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Square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7242" y="8405494"/>
            <a:ext cx="3831590" cy="131191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59"/>
              </a:spcBef>
              <a:buAutoNum type="arabicPeriod" startAt="47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happens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change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layout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slide?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59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slide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inserted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arrangement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(text,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shapes)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title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aligned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center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slide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5074" y="416916"/>
            <a:ext cx="6115685" cy="272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025" algn="ctr">
              <a:lnSpc>
                <a:spcPct val="100000"/>
              </a:lnSpc>
              <a:spcBef>
                <a:spcPts val="105"/>
              </a:spcBef>
            </a:pPr>
            <a:r>
              <a:rPr sz="1550" b="1" dirty="0">
                <a:latin typeface="Calibri"/>
                <a:cs typeface="Calibri"/>
              </a:rPr>
              <a:t>Part</a:t>
            </a:r>
            <a:r>
              <a:rPr sz="1550" b="1" spc="-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A: EMPLOYABILITY </a:t>
            </a:r>
            <a:r>
              <a:rPr sz="1550" b="1" spc="-10" dirty="0">
                <a:latin typeface="Calibri"/>
                <a:cs typeface="Calibri"/>
              </a:rPr>
              <a:t>SKILLS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sz="1550">
              <a:latin typeface="Calibri"/>
              <a:cs typeface="Calibri"/>
            </a:endParaRPr>
          </a:p>
          <a:p>
            <a:pPr marL="69850" algn="ctr">
              <a:lnSpc>
                <a:spcPct val="100000"/>
              </a:lnSpc>
            </a:pPr>
            <a:r>
              <a:rPr sz="1550" b="1" dirty="0">
                <a:latin typeface="Calibri"/>
                <a:cs typeface="Calibri"/>
              </a:rPr>
              <a:t>UNIT</a:t>
            </a:r>
            <a:r>
              <a:rPr sz="1550" b="1" spc="-1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1:</a:t>
            </a:r>
            <a:r>
              <a:rPr sz="1550" b="1" spc="-1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Communication</a:t>
            </a:r>
            <a:r>
              <a:rPr sz="1550" b="1" spc="-30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Skills</a:t>
            </a:r>
            <a:endParaRPr sz="1550">
              <a:latin typeface="Calibri"/>
              <a:cs typeface="Calibri"/>
            </a:endParaRPr>
          </a:p>
          <a:p>
            <a:pPr marL="156845" indent="-144145">
              <a:lnSpc>
                <a:spcPct val="100000"/>
              </a:lnSpc>
              <a:spcBef>
                <a:spcPts val="365"/>
              </a:spcBef>
              <a:buFont typeface="Calibri"/>
              <a:buAutoNum type="arabicPeriod"/>
              <a:tabLst>
                <a:tab pos="156845" algn="l"/>
              </a:tabLst>
            </a:pPr>
            <a:r>
              <a:rPr sz="1150" dirty="0">
                <a:latin typeface="Calibri"/>
                <a:cs typeface="Calibri"/>
              </a:rPr>
              <a:t>Introduction to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18100"/>
              </a:lnSpc>
              <a:spcBef>
                <a:spcPts val="220"/>
              </a:spcBef>
            </a:pPr>
            <a:r>
              <a:rPr sz="1150" dirty="0">
                <a:latin typeface="Calibri"/>
                <a:cs typeface="Calibri"/>
              </a:rPr>
              <a:t>Definition: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Communication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two-way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process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through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which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information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message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exchanged </a:t>
            </a:r>
            <a:r>
              <a:rPr sz="1150" dirty="0">
                <a:latin typeface="Calibri"/>
                <a:cs typeface="Calibri"/>
              </a:rPr>
              <a:t>between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individuals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using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language,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symbols,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signs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7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behavior.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Communication:</a:t>
            </a:r>
            <a:endParaRPr sz="1150">
              <a:latin typeface="Calibri"/>
              <a:cs typeface="Calibri"/>
            </a:endParaRPr>
          </a:p>
          <a:p>
            <a:pPr marL="92075" lvl="1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spc="-10" dirty="0">
                <a:latin typeface="Calibri"/>
                <a:cs typeface="Calibri"/>
              </a:rPr>
              <a:t>Speaking</a:t>
            </a:r>
            <a:endParaRPr sz="1150">
              <a:latin typeface="Calibri"/>
              <a:cs typeface="Calibri"/>
            </a:endParaRPr>
          </a:p>
          <a:p>
            <a:pPr marL="92075" lvl="1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spc="-10" dirty="0">
                <a:latin typeface="Calibri"/>
                <a:cs typeface="Calibri"/>
              </a:rPr>
              <a:t>Listening</a:t>
            </a:r>
            <a:endParaRPr sz="1150">
              <a:latin typeface="Calibri"/>
              <a:cs typeface="Calibri"/>
            </a:endParaRPr>
          </a:p>
          <a:p>
            <a:pPr marL="92075" lvl="1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spc="-10" dirty="0">
                <a:latin typeface="Calibri"/>
                <a:cs typeface="Calibri"/>
              </a:rPr>
              <a:t>Reading</a:t>
            </a:r>
            <a:endParaRPr sz="1150">
              <a:latin typeface="Calibri"/>
              <a:cs typeface="Calibri"/>
            </a:endParaRPr>
          </a:p>
          <a:p>
            <a:pPr marL="92075" lvl="1" indent="-79375">
              <a:lnSpc>
                <a:spcPct val="100000"/>
              </a:lnSpc>
              <a:spcBef>
                <a:spcPts val="245"/>
              </a:spcBef>
              <a:buChar char="-"/>
              <a:tabLst>
                <a:tab pos="92075" algn="l"/>
              </a:tabLst>
            </a:pPr>
            <a:r>
              <a:rPr sz="1150" spc="-10" dirty="0">
                <a:latin typeface="Calibri"/>
                <a:cs typeface="Calibri"/>
              </a:rPr>
              <a:t>Writing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4515940"/>
            <a:ext cx="6061075" cy="27025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Key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Communication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Skills: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Speaking,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Reading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Writing.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spc="-10" dirty="0">
                <a:latin typeface="Calibri"/>
                <a:cs typeface="Calibri"/>
              </a:rPr>
              <a:t>Importance: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Speaking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more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language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help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people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around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world.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Learning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English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help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people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besides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mother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tongue.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Effective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essential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today’s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information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age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deal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people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customers.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95"/>
              </a:spcBef>
              <a:buFont typeface="Calibri"/>
              <a:buChar char="-"/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latin typeface="Calibri"/>
                <a:cs typeface="Calibri"/>
              </a:rPr>
              <a:t>Elements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Communication: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Sender: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Encodes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 sends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message.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Message: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information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be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communicated.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Channel: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medium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send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message.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Receiver: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Decodes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message.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Feedback: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Response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check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understanding.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5074" y="8456421"/>
            <a:ext cx="6003290" cy="69913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150" dirty="0">
                <a:latin typeface="Calibri"/>
                <a:cs typeface="Calibri"/>
              </a:rPr>
              <a:t>2. Active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Listening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19800"/>
              </a:lnSpc>
              <a:spcBef>
                <a:spcPts val="170"/>
              </a:spcBef>
            </a:pPr>
            <a:r>
              <a:rPr sz="1150" dirty="0">
                <a:latin typeface="Calibri"/>
                <a:cs typeface="Calibri"/>
              </a:rPr>
              <a:t>Effective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involves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skills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utilized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messages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clear,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concise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accurate.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842" y="3168343"/>
            <a:ext cx="4323194" cy="111074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140" y="7238512"/>
            <a:ext cx="3920851" cy="124377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37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521081"/>
            <a:ext cx="6102985" cy="8983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arrangement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(text,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shapes)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QUESTIONS: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spreadsheet?</a:t>
            </a:r>
            <a:endParaRPr sz="1200">
              <a:latin typeface="Calibri"/>
              <a:cs typeface="Calibri"/>
            </a:endParaRPr>
          </a:p>
          <a:p>
            <a:pPr marL="12700" marR="309245">
              <a:lnSpc>
                <a:spcPct val="116500"/>
              </a:lnSpc>
              <a:spcBef>
                <a:spcPts val="2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electronic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document,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to </a:t>
            </a:r>
            <a:r>
              <a:rPr sz="1200" dirty="0">
                <a:latin typeface="Calibri"/>
                <a:cs typeface="Calibri"/>
              </a:rPr>
              <a:t>store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systematic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 </a:t>
            </a:r>
            <a:r>
              <a:rPr sz="1200" spc="-10" dirty="0">
                <a:latin typeface="Calibri"/>
                <a:cs typeface="Calibri"/>
              </a:rPr>
              <a:t>calculations.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2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 types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spreadsheet?</a:t>
            </a:r>
            <a:endParaRPr sz="1200">
              <a:latin typeface="Calibri"/>
              <a:cs typeface="Calibri"/>
            </a:endParaRPr>
          </a:p>
          <a:p>
            <a:pPr marL="12700" marR="33147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different companies.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popular</a:t>
            </a:r>
            <a:r>
              <a:rPr sz="1200" spc="-10" dirty="0">
                <a:latin typeface="Calibri"/>
                <a:cs typeface="Calibri"/>
              </a:rPr>
              <a:t> spreadsheets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14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Microsoft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Excel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LibreOffice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Calc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Sheets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200">
              <a:latin typeface="Calibri"/>
              <a:cs typeface="Calibri"/>
            </a:endParaRPr>
          </a:p>
          <a:p>
            <a:pPr marL="12700" marR="2413635" indent="151765">
              <a:lnSpc>
                <a:spcPct val="116500"/>
              </a:lnSpc>
              <a:buAutoNum type="arabicPeriod" startAt="3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components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Spreadsheet?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64465" lvl="1" indent="-151765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Row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horizontal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cells.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Column –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vertical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arrangement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cells.</a:t>
            </a:r>
            <a:endParaRPr sz="1200">
              <a:latin typeface="Calibri"/>
              <a:cs typeface="Calibri"/>
            </a:endParaRPr>
          </a:p>
          <a:p>
            <a:pPr marL="151765" lvl="1" indent="-139065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Cell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rectangular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intersect.</a:t>
            </a:r>
            <a:endParaRPr sz="1200">
              <a:latin typeface="Calibri"/>
              <a:cs typeface="Calibri"/>
            </a:endParaRPr>
          </a:p>
          <a:p>
            <a:pPr marL="12700" marR="541655" lvl="1" indent="15811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Name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Box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spc="-10" dirty="0">
                <a:latin typeface="Calibri"/>
                <a:cs typeface="Calibri"/>
              </a:rPr>
              <a:t>combination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rows.</a:t>
            </a:r>
            <a:endParaRPr sz="1200">
              <a:latin typeface="Calibri"/>
              <a:cs typeface="Calibri"/>
            </a:endParaRPr>
          </a:p>
          <a:p>
            <a:pPr marL="164465" lvl="1" indent="-151765">
              <a:lnSpc>
                <a:spcPct val="100000"/>
              </a:lnSpc>
              <a:spcBef>
                <a:spcPts val="140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Worksheet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worksheet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grid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that</a:t>
            </a:r>
            <a:endParaRPr sz="1200">
              <a:latin typeface="Calibri"/>
              <a:cs typeface="Calibri"/>
            </a:endParaRPr>
          </a:p>
          <a:p>
            <a:pPr marL="12700" marR="6413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intersect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rectangle).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you’ll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blank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worksheet </a:t>
            </a:r>
            <a:r>
              <a:rPr sz="1200" dirty="0">
                <a:latin typeface="Calibri"/>
                <a:cs typeface="Calibri"/>
              </a:rPr>
              <a:t>named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Sheet1.</a:t>
            </a:r>
            <a:endParaRPr sz="1200">
              <a:latin typeface="Calibri"/>
              <a:cs typeface="Calibri"/>
            </a:endParaRPr>
          </a:p>
          <a:p>
            <a:pPr marL="135890" lvl="1" indent="-123189">
              <a:lnSpc>
                <a:spcPct val="100000"/>
              </a:lnSpc>
              <a:spcBef>
                <a:spcPts val="235"/>
              </a:spcBef>
              <a:buAutoNum type="alphaLcPeriod" startAt="6"/>
              <a:tabLst>
                <a:tab pos="135890" algn="l"/>
              </a:tabLst>
            </a:pPr>
            <a:r>
              <a:rPr sz="1200" b="1" dirty="0">
                <a:latin typeface="Calibri"/>
                <a:cs typeface="Calibri"/>
              </a:rPr>
              <a:t>Workbook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workbook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worksheets.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buAutoNum type="arabicPeriod" startAt="4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extension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libreoffice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file?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libreoffice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extension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.ods.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5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worksheet?</a:t>
            </a:r>
            <a:endParaRPr sz="1200">
              <a:latin typeface="Calibri"/>
              <a:cs typeface="Calibri"/>
            </a:endParaRPr>
          </a:p>
          <a:p>
            <a:pPr marL="12700" marR="80010">
              <a:lnSpc>
                <a:spcPct val="116300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worksheet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have </a:t>
            </a:r>
            <a:r>
              <a:rPr sz="1200" dirty="0">
                <a:latin typeface="Calibri"/>
                <a:cs typeface="Calibri"/>
              </a:rPr>
              <a:t>many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arranged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sheet </a:t>
            </a:r>
            <a:r>
              <a:rPr sz="1200" dirty="0">
                <a:latin typeface="Calibri"/>
                <a:cs typeface="Calibri"/>
              </a:rPr>
              <a:t>tab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default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Sheet1,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Sheet2,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Sheet3,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….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6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difference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Rows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Columns?</a:t>
            </a:r>
            <a:endParaRPr sz="1200">
              <a:latin typeface="Calibri"/>
              <a:cs typeface="Calibri"/>
            </a:endParaRPr>
          </a:p>
          <a:p>
            <a:pPr marL="12700" marR="87630">
              <a:lnSpc>
                <a:spcPct val="116300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sheet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vertical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horizontal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numbered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1,2,3,4,…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….,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Z,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5"/>
              </a:spcBef>
              <a:buAutoNum type="arabicPeriod" startAt="7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cell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address?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intersection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spreadsheet.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denoted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by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(letter)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D4,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E9,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Z89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addresses.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38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88061"/>
            <a:ext cx="6130290" cy="922909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64465" indent="-151765">
              <a:lnSpc>
                <a:spcPct val="100000"/>
              </a:lnSpc>
              <a:spcBef>
                <a:spcPts val="360"/>
              </a:spcBef>
              <a:buAutoNum type="arabicPeriod" startAt="8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 Active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cell?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activated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called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active</a:t>
            </a:r>
            <a:r>
              <a:rPr sz="1200" spc="-20" dirty="0">
                <a:latin typeface="Calibri"/>
                <a:cs typeface="Calibri"/>
              </a:rPr>
              <a:t> cell.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200">
              <a:latin typeface="Calibri"/>
              <a:cs typeface="Calibri"/>
            </a:endParaRPr>
          </a:p>
          <a:p>
            <a:pPr marL="12700" marR="1333500" indent="151765">
              <a:lnSpc>
                <a:spcPct val="116500"/>
              </a:lnSpc>
              <a:buAutoNum type="arabicPeriod" startAt="9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Define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Relative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referencing,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Mixed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referencing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Absolute</a:t>
            </a:r>
            <a:r>
              <a:rPr sz="1200" b="1" spc="-10" dirty="0">
                <a:latin typeface="Calibri"/>
                <a:cs typeface="Calibri"/>
              </a:rPr>
              <a:t> referencing.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Relative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referencing: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downwards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</a:t>
            </a:r>
            <a:endParaRPr sz="1200">
              <a:latin typeface="Calibri"/>
              <a:cs typeface="Calibri"/>
            </a:endParaRPr>
          </a:p>
          <a:p>
            <a:pPr marL="12700" marR="158115">
              <a:lnSpc>
                <a:spcPct val="1172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added.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horizontally</a:t>
            </a:r>
            <a:r>
              <a:rPr sz="1200" spc="-20" dirty="0">
                <a:latin typeface="Calibri"/>
                <a:cs typeface="Calibri"/>
              </a:rPr>
              <a:t> from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left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 letter.</a:t>
            </a:r>
            <a:endParaRPr sz="1200">
              <a:latin typeface="Calibri"/>
              <a:cs typeface="Calibri"/>
            </a:endParaRPr>
          </a:p>
          <a:p>
            <a:pPr marL="12700" marR="90170" lvl="1" indent="164465">
              <a:lnSpc>
                <a:spcPct val="116300"/>
              </a:lnSpc>
              <a:buAutoNum type="alphaLcParenR" startAt="2"/>
              <a:tabLst>
                <a:tab pos="177165" algn="l"/>
              </a:tabLst>
            </a:pPr>
            <a:r>
              <a:rPr sz="1200" b="1" dirty="0">
                <a:latin typeface="Calibri"/>
                <a:cs typeface="Calibri"/>
              </a:rPr>
              <a:t>Mixed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referencing: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name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reference.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overcome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Mixed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Referencing,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$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</a:t>
            </a:r>
            <a:endParaRPr sz="1200">
              <a:latin typeface="Calibri"/>
              <a:cs typeface="Calibri"/>
            </a:endParaRPr>
          </a:p>
          <a:p>
            <a:pPr marL="12700" marR="24511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constant.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H2+C$14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make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14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constant)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H2+$C14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</a:t>
            </a:r>
            <a:r>
              <a:rPr sz="1200" spc="-10" dirty="0">
                <a:latin typeface="Calibri"/>
                <a:cs typeface="Calibri"/>
              </a:rPr>
              <a:t> constant)</a:t>
            </a:r>
            <a:endParaRPr sz="1200">
              <a:latin typeface="Calibri"/>
              <a:cs typeface="Calibri"/>
            </a:endParaRPr>
          </a:p>
          <a:p>
            <a:pPr marL="12700" marR="189230" lvl="1" indent="146050">
              <a:lnSpc>
                <a:spcPct val="116399"/>
              </a:lnSpc>
              <a:spcBef>
                <a:spcPts val="25"/>
              </a:spcBef>
              <a:buAutoNum type="alphaLcParenR" startAt="3"/>
              <a:tabLst>
                <a:tab pos="158750" algn="l"/>
              </a:tabLst>
            </a:pPr>
            <a:r>
              <a:rPr sz="1200" b="1" dirty="0">
                <a:latin typeface="Calibri"/>
                <a:cs typeface="Calibri"/>
              </a:rPr>
              <a:t>Absolute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referencing: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Absolute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referencing,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$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symbol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25" dirty="0">
                <a:latin typeface="Calibri"/>
                <a:cs typeface="Calibri"/>
              </a:rPr>
              <a:t> as </a:t>
            </a:r>
            <a:r>
              <a:rPr sz="1200" dirty="0">
                <a:latin typeface="Calibri"/>
                <a:cs typeface="Calibri"/>
              </a:rPr>
              <a:t>well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$C$12,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$D$5,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this </a:t>
            </a:r>
            <a:r>
              <a:rPr sz="1200" dirty="0">
                <a:latin typeface="Calibri"/>
                <a:cs typeface="Calibri"/>
              </a:rPr>
              <a:t>case,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drag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0" dirty="0">
                <a:latin typeface="Calibri"/>
                <a:cs typeface="Calibri"/>
              </a:rPr>
              <a:t> direction,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remains</a:t>
            </a:r>
            <a:r>
              <a:rPr sz="1200" spc="-10" dirty="0">
                <a:latin typeface="Calibri"/>
                <a:cs typeface="Calibri"/>
              </a:rPr>
              <a:t> constant.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Session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Formatting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Text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200">
              <a:latin typeface="Calibri"/>
              <a:cs typeface="Calibri"/>
            </a:endParaRPr>
          </a:p>
          <a:p>
            <a:pPr marL="12700" marR="2927350" indent="227965">
              <a:lnSpc>
                <a:spcPct val="118200"/>
              </a:lnSpc>
              <a:buAutoNum type="arabicPeriod" startAt="10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formulas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Libreoffice?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LibreOffice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spc="-10" dirty="0">
                <a:latin typeface="Calibri"/>
                <a:cs typeface="Calibri"/>
              </a:rPr>
              <a:t>Addition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Subtraction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spc="-10" dirty="0">
                <a:latin typeface="Calibri"/>
                <a:cs typeface="Calibri"/>
              </a:rPr>
              <a:t>Average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Maximum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Minimum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1290" algn="l"/>
              </a:tabLst>
            </a:pPr>
            <a:r>
              <a:rPr sz="1200" spc="-10" dirty="0">
                <a:latin typeface="Calibri"/>
                <a:cs typeface="Calibri"/>
              </a:rPr>
              <a:t>Count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1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shorting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Libreoffice?</a:t>
            </a:r>
            <a:endParaRPr sz="1200">
              <a:latin typeface="Calibri"/>
              <a:cs typeface="Calibri"/>
            </a:endParaRPr>
          </a:p>
          <a:p>
            <a:pPr marL="12700" marR="119380">
              <a:lnSpc>
                <a:spcPct val="1163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Shorting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arranging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spreadsheet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according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requirement.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can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depending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cells.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Example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Alphabetically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smallest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smallest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2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Filter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Spreadsheet?</a:t>
            </a:r>
            <a:endParaRPr sz="1200">
              <a:latin typeface="Calibri"/>
              <a:cs typeface="Calibri"/>
            </a:endParaRPr>
          </a:p>
          <a:p>
            <a:pPr marL="12700" marR="149860">
              <a:lnSpc>
                <a:spcPct val="116300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Filtering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display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temporarily </a:t>
            </a:r>
            <a:r>
              <a:rPr sz="1200" dirty="0">
                <a:latin typeface="Calibri"/>
                <a:cs typeface="Calibri"/>
              </a:rPr>
              <a:t>remove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irrelevant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AutoNum type="arabicPeriod" startAt="13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protect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spreadsheet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password?</a:t>
            </a:r>
            <a:endParaRPr sz="1200">
              <a:latin typeface="Calibri"/>
              <a:cs typeface="Calibri"/>
            </a:endParaRPr>
          </a:p>
          <a:p>
            <a:pPr marL="12700" marR="2121535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Protection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others.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protect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spreadsheet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Step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Protect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Spreadsheet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password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89426" y="9932669"/>
            <a:ext cx="1587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95"/>
              </a:lnSpc>
            </a:pPr>
            <a:r>
              <a:rPr sz="1050" spc="-25" dirty="0">
                <a:latin typeface="Calibri"/>
                <a:cs typeface="Calibri"/>
              </a:rPr>
              <a:t>39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7242" y="488061"/>
            <a:ext cx="6076315" cy="9229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62860">
              <a:lnSpc>
                <a:spcPct val="1181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Step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Confirm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textbox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Ok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AutoNum type="arabicPeriod" startAt="14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advantages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presentation?</a:t>
            </a:r>
            <a:endParaRPr sz="1200">
              <a:latin typeface="Calibri"/>
              <a:cs typeface="Calibri"/>
            </a:endParaRPr>
          </a:p>
          <a:p>
            <a:pPr marL="12700" marR="154940">
              <a:lnSpc>
                <a:spcPct val="116500"/>
              </a:lnSpc>
              <a:spcBef>
                <a:spcPts val="2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presentations.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many </a:t>
            </a:r>
            <a:r>
              <a:rPr sz="1200" dirty="0">
                <a:latin typeface="Calibri"/>
                <a:cs typeface="Calibri"/>
              </a:rPr>
              <a:t>advantages,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follows.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spc="-10" dirty="0">
                <a:latin typeface="Calibri"/>
                <a:cs typeface="Calibri"/>
              </a:rPr>
              <a:t>Presentations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animation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music.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presentations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easy.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projecting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Screen.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distributed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audience.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5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presentation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software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available?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available,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as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LibreOffice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Impress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Microsoft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Office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PowerPoint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OpenOffice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Impress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Slides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Apple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Keynote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1200">
              <a:latin typeface="Calibri"/>
              <a:cs typeface="Calibri"/>
            </a:endParaRPr>
          </a:p>
          <a:p>
            <a:pPr marL="12700" marR="2393315" indent="227965">
              <a:lnSpc>
                <a:spcPct val="117300"/>
              </a:lnSpc>
              <a:buAutoNum type="arabicPeriod" startAt="16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open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presentation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file?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LibreOffice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Impress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File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 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down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Step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Browse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saved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7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Alignment?</a:t>
            </a:r>
            <a:endParaRPr sz="1200">
              <a:latin typeface="Calibri"/>
              <a:cs typeface="Calibri"/>
            </a:endParaRPr>
          </a:p>
          <a:p>
            <a:pPr marL="12700" marR="77343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alignment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horizontally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align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the </a:t>
            </a:r>
            <a:r>
              <a:rPr sz="1200" spc="-10" dirty="0">
                <a:latin typeface="Calibri"/>
                <a:cs typeface="Calibri"/>
              </a:rPr>
              <a:t>presentation.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alignment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features,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Alignment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4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Left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Alignment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29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Center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Alignment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Justified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Alignment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1345565" indent="227965">
              <a:lnSpc>
                <a:spcPct val="116300"/>
              </a:lnSpc>
              <a:buAutoNum type="arabicPeriod" startAt="18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various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advanced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features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digital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presentation?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advanced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presentation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2700" marR="713105" lvl="1" indent="15176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Inserting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shapes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presentation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digital presentation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arrow,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rectangle,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circle,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Inserting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clipart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presentation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picture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speaks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thousand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lot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presentation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interesting.</a:t>
            </a:r>
            <a:endParaRPr sz="1200">
              <a:latin typeface="Calibri"/>
              <a:cs typeface="Calibri"/>
            </a:endParaRPr>
          </a:p>
          <a:p>
            <a:pPr marL="12700" marR="144145" lvl="1" indent="139065">
              <a:lnSpc>
                <a:spcPct val="116300"/>
              </a:lnSpc>
              <a:spcBef>
                <a:spcPts val="5"/>
              </a:spcBef>
              <a:buAutoNum type="alphaLcPeriod" startAt="3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Changing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slide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layout 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default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layout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LibreOffice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Impress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slide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contains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textbox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title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content.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Layout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arrange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slide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organized</a:t>
            </a:r>
            <a:r>
              <a:rPr sz="1200" spc="-20" dirty="0">
                <a:latin typeface="Calibri"/>
                <a:cs typeface="Calibri"/>
              </a:rPr>
              <a:t> way.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8642" y="368893"/>
            <a:ext cx="6236970" cy="547687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64490" algn="ctr">
              <a:lnSpc>
                <a:spcPct val="100000"/>
              </a:lnSpc>
              <a:spcBef>
                <a:spcPts val="570"/>
              </a:spcBef>
            </a:pPr>
            <a:r>
              <a:rPr sz="1600" b="1" dirty="0">
                <a:latin typeface="Calibri"/>
                <a:cs typeface="Calibri"/>
              </a:rPr>
              <a:t>UNIT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4: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Entrepreneurial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Skills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55"/>
              </a:spcBef>
            </a:pPr>
            <a:r>
              <a:rPr sz="1200" b="1" dirty="0">
                <a:latin typeface="Calibri"/>
                <a:cs typeface="Calibri"/>
              </a:rPr>
              <a:t>1)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ideas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10" dirty="0">
                <a:latin typeface="Calibri"/>
                <a:cs typeface="Calibri"/>
              </a:rPr>
              <a:t> definitions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Etymology: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entrepreneur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French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entreprendre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(“to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undertake”).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Entrepreneurship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—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key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definitions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(exact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book):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Cole: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purposeful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activity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initiate,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maintain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aggrandize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profit-</a:t>
            </a:r>
            <a:r>
              <a:rPr sz="1200" b="1" dirty="0">
                <a:latin typeface="Calibri"/>
                <a:cs typeface="Calibri"/>
              </a:rPr>
              <a:t>oriented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business.</a:t>
            </a:r>
            <a:r>
              <a:rPr sz="1200" spc="-10" dirty="0">
                <a:latin typeface="Calibri"/>
                <a:cs typeface="Calibri"/>
              </a:rPr>
              <a:t>”</a:t>
            </a:r>
            <a:endParaRPr sz="1200">
              <a:latin typeface="Calibri"/>
              <a:cs typeface="Calibri"/>
            </a:endParaRPr>
          </a:p>
          <a:p>
            <a:pPr marL="241300" marR="49530" indent="-228600">
              <a:lnSpc>
                <a:spcPts val="1700"/>
              </a:lnSpc>
              <a:spcBef>
                <a:spcPts val="8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Stevenson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Jarillo: </a:t>
            </a:r>
            <a:r>
              <a:rPr sz="1200" dirty="0">
                <a:latin typeface="Calibri"/>
                <a:cs typeface="Calibri"/>
              </a:rPr>
              <a:t>“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individuals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pursue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opportunities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without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regard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to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resources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currently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control.</a:t>
            </a:r>
            <a:r>
              <a:rPr sz="1200" spc="-10" dirty="0">
                <a:latin typeface="Calibri"/>
                <a:cs typeface="Calibri"/>
              </a:rPr>
              <a:t>”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5"/>
              </a:spcBef>
              <a:buSzPct val="83333"/>
              <a:buFont typeface="Courier New"/>
              <a:buChar char="o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Textbook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composite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definition: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economic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generated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an</a:t>
            </a:r>
            <a:endParaRPr sz="1200">
              <a:latin typeface="Calibri"/>
              <a:cs typeface="Calibri"/>
            </a:endParaRPr>
          </a:p>
          <a:p>
            <a:pPr marL="241300" marR="612775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opportunity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created,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refined,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implemented,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exposed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to </a:t>
            </a:r>
            <a:r>
              <a:rPr sz="1200" b="1" dirty="0">
                <a:latin typeface="Calibri"/>
                <a:cs typeface="Calibri"/>
              </a:rPr>
              <a:t>uncertainty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realize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profit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effective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utilization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resources</a:t>
            </a:r>
            <a:r>
              <a:rPr sz="1200" spc="-10" dirty="0">
                <a:latin typeface="Calibri"/>
                <a:cs typeface="Calibri"/>
              </a:rPr>
              <a:t>.”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entrepreneur?</a:t>
            </a:r>
            <a:r>
              <a:rPr sz="1200" b="1" dirty="0">
                <a:latin typeface="Calibri"/>
                <a:cs typeface="Calibri"/>
              </a:rPr>
              <a:t> (book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text):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</a:t>
            </a:r>
            <a:r>
              <a:rPr sz="1200" b="1" dirty="0">
                <a:latin typeface="Calibri"/>
                <a:cs typeface="Calibri"/>
              </a:rPr>
              <a:t> is someone,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 </a:t>
            </a:r>
            <a:r>
              <a:rPr sz="1200" b="1" spc="-10" dirty="0">
                <a:latin typeface="Calibri"/>
                <a:cs typeface="Calibri"/>
              </a:rPr>
              <a:t>capability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to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start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 organization by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organizing </a:t>
            </a:r>
            <a:r>
              <a:rPr sz="1200" b="1" dirty="0">
                <a:latin typeface="Calibri"/>
                <a:cs typeface="Calibri"/>
              </a:rPr>
              <a:t>various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resources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required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0" dirty="0">
                <a:latin typeface="Calibri"/>
                <a:cs typeface="Calibri"/>
              </a:rPr>
              <a:t> opportunity</a:t>
            </a:r>
            <a:endParaRPr sz="1200">
              <a:latin typeface="Calibri"/>
              <a:cs typeface="Calibri"/>
            </a:endParaRPr>
          </a:p>
          <a:p>
            <a:pPr marL="241300" marR="419734">
              <a:lnSpc>
                <a:spcPct val="116199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purposeful.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necessarily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profit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regard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a </a:t>
            </a:r>
            <a:r>
              <a:rPr sz="1200" b="1" dirty="0">
                <a:latin typeface="Calibri"/>
                <a:cs typeface="Calibri"/>
              </a:rPr>
              <a:t>standard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measuring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achievement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success.</a:t>
            </a:r>
            <a:r>
              <a:rPr sz="1200" spc="-10" dirty="0">
                <a:latin typeface="Calibri"/>
                <a:cs typeface="Calibri"/>
              </a:rPr>
              <a:t>”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Disciplinary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definitions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‘entrepreneur’: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Economists: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brings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labor,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materials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profit-making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combinations.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Psychologists: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psychological </a:t>
            </a:r>
            <a:r>
              <a:rPr sz="1200" dirty="0">
                <a:latin typeface="Calibri"/>
                <a:cs typeface="Calibri"/>
              </a:rPr>
              <a:t>force,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obtain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something.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Sociologists: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status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contribute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societal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gurus: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it.</a:t>
            </a:r>
            <a:endParaRPr sz="1200">
              <a:latin typeface="Calibri"/>
              <a:cs typeface="Calibri"/>
            </a:endParaRPr>
          </a:p>
          <a:p>
            <a:pPr marL="241300" marR="83185" indent="-228600">
              <a:lnSpc>
                <a:spcPct val="116399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Characteristics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 </a:t>
            </a:r>
            <a:r>
              <a:rPr sz="1200" b="1" dirty="0">
                <a:latin typeface="Calibri"/>
                <a:cs typeface="Calibri"/>
              </a:rPr>
              <a:t>(from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text):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economic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spc="-10" dirty="0">
                <a:latin typeface="Calibri"/>
                <a:cs typeface="Calibri"/>
              </a:rPr>
              <a:t>create/develop/maintain </a:t>
            </a:r>
            <a:r>
              <a:rPr sz="1200" dirty="0">
                <a:latin typeface="Calibri"/>
                <a:cs typeface="Calibri"/>
              </a:rPr>
              <a:t>a profit-oriented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organisation;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begins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 </a:t>
            </a:r>
            <a:r>
              <a:rPr sz="1200" spc="-10" dirty="0">
                <a:latin typeface="Calibri"/>
                <a:cs typeface="Calibri"/>
              </a:rPr>
              <a:t>opportunity; optimises </a:t>
            </a:r>
            <a:r>
              <a:rPr sz="1200" dirty="0">
                <a:latin typeface="Calibri"/>
                <a:cs typeface="Calibri"/>
              </a:rPr>
              <a:t>resource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utilisation;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risk-taking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enterprise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entrepreneur.</a:t>
            </a:r>
            <a:endParaRPr sz="1200">
              <a:latin typeface="Calibri"/>
              <a:cs typeface="Calibri"/>
            </a:endParaRPr>
          </a:p>
          <a:p>
            <a:pPr marL="241300" marR="269875" indent="-228600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Entrepreneurship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both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science: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stepwise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procedures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and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digress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growth-</a:t>
            </a:r>
            <a:r>
              <a:rPr sz="1200" dirty="0">
                <a:latin typeface="Calibri"/>
                <a:cs typeface="Calibri"/>
              </a:rPr>
              <a:t>oriented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(illustrated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vs. </a:t>
            </a:r>
            <a:r>
              <a:rPr sz="1200" dirty="0">
                <a:latin typeface="Calibri"/>
                <a:cs typeface="Calibri"/>
              </a:rPr>
              <a:t>sciences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comparison).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09625" y="6007100"/>
            <a:ext cx="6124575" cy="20955"/>
            <a:chOff x="809625" y="6007100"/>
            <a:chExt cx="6124575" cy="20955"/>
          </a:xfrm>
        </p:grpSpPr>
        <p:sp>
          <p:nvSpPr>
            <p:cNvPr id="4" name="object 4"/>
            <p:cNvSpPr/>
            <p:nvPr/>
          </p:nvSpPr>
          <p:spPr>
            <a:xfrm>
              <a:off x="809625" y="6007099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30771" y="600900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9942" y="6009004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30771" y="6012180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9942" y="602487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9942" y="6024879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809625" y="8359775"/>
            <a:ext cx="6124575" cy="21590"/>
            <a:chOff x="809625" y="8359775"/>
            <a:chExt cx="6124575" cy="21590"/>
          </a:xfrm>
        </p:grpSpPr>
        <p:sp>
          <p:nvSpPr>
            <p:cNvPr id="11" name="object 11"/>
            <p:cNvSpPr/>
            <p:nvPr/>
          </p:nvSpPr>
          <p:spPr>
            <a:xfrm>
              <a:off x="809625" y="8359774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30771" y="83623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9942" y="8362314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30771" y="836548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9942" y="837819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09942" y="8378189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68642" y="6464934"/>
            <a:ext cx="6374130" cy="323342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2)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Qualities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successful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(book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list)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(a)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Initiative: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early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seize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opportunities;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return.</a:t>
            </a:r>
            <a:endParaRPr sz="1200">
              <a:latin typeface="Calibri"/>
              <a:cs typeface="Calibri"/>
            </a:endParaRPr>
          </a:p>
          <a:p>
            <a:pPr marL="241300" marR="48260" indent="-228600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(b)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Willingness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risks: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uncertainty;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volunteer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take </a:t>
            </a:r>
            <a:r>
              <a:rPr sz="1200" dirty="0">
                <a:latin typeface="Calibri"/>
                <a:cs typeface="Calibri"/>
              </a:rPr>
              <a:t>risks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succeed.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(c)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Ability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experience:</a:t>
            </a:r>
            <a:r>
              <a:rPr sz="1200" dirty="0">
                <a:latin typeface="Calibri"/>
                <a:cs typeface="Calibri"/>
              </a:rPr>
              <a:t>Don’t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repeat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mistakes;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quickly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losses.</a:t>
            </a:r>
            <a:endParaRPr sz="1200">
              <a:latin typeface="Calibri"/>
              <a:cs typeface="Calibri"/>
            </a:endParaRPr>
          </a:p>
          <a:p>
            <a:pPr marL="241300" marR="42545" indent="-228600">
              <a:lnSpc>
                <a:spcPts val="1680"/>
              </a:lnSpc>
              <a:spcBef>
                <a:spcPts val="9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(d)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Motivation: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(example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reading</a:t>
            </a:r>
            <a:r>
              <a:rPr sz="1200" spc="-10" dirty="0">
                <a:latin typeface="Calibri"/>
                <a:cs typeface="Calibri"/>
              </a:rPr>
              <a:t> without stopping).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6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(e)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Self-confidence: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Courage,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enthusiasm,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leadership;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inspire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3)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entrepreneurs</a:t>
            </a:r>
            <a:endParaRPr sz="1200">
              <a:latin typeface="Calibri"/>
              <a:cs typeface="Calibri"/>
            </a:endParaRPr>
          </a:p>
          <a:p>
            <a:pPr marL="241300" marR="124460" indent="-228600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Technical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machines/tools/methods;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innovate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processes.</a:t>
            </a:r>
            <a:endParaRPr sz="1200">
              <a:latin typeface="Calibri"/>
              <a:cs typeface="Calibri"/>
            </a:endParaRPr>
          </a:p>
          <a:p>
            <a:pPr marL="241300" marR="319405" indent="-228600">
              <a:lnSpc>
                <a:spcPct val="116399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Non-technical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manufacturing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aspects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(before/after production).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Professional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entrepreneurs: </a:t>
            </a:r>
            <a:r>
              <a:rPr sz="1200" dirty="0">
                <a:latin typeface="Calibri"/>
                <a:cs typeface="Calibri"/>
              </a:rPr>
              <a:t>start,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nurture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self-sustaining,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(serial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cycle).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40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9625" y="2298700"/>
            <a:ext cx="6124575" cy="19685"/>
            <a:chOff x="809625" y="2298700"/>
            <a:chExt cx="6124575" cy="19685"/>
          </a:xfrm>
        </p:grpSpPr>
        <p:sp>
          <p:nvSpPr>
            <p:cNvPr id="3" name="object 3"/>
            <p:cNvSpPr/>
            <p:nvPr/>
          </p:nvSpPr>
          <p:spPr>
            <a:xfrm>
              <a:off x="809625" y="2298699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30771" y="229933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942" y="2299334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30771" y="2302510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9942" y="231520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9942" y="2315209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09625" y="5508625"/>
            <a:ext cx="6124575" cy="20955"/>
            <a:chOff x="809625" y="5508625"/>
            <a:chExt cx="6124575" cy="20955"/>
          </a:xfrm>
        </p:grpSpPr>
        <p:sp>
          <p:nvSpPr>
            <p:cNvPr id="10" name="object 10"/>
            <p:cNvSpPr/>
            <p:nvPr/>
          </p:nvSpPr>
          <p:spPr>
            <a:xfrm>
              <a:off x="809625" y="5508624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30771" y="551014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9942" y="5510148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30771" y="551332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9942" y="552602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9942" y="5526023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809625" y="6791325"/>
            <a:ext cx="6124575" cy="20955"/>
            <a:chOff x="809625" y="6791325"/>
            <a:chExt cx="6124575" cy="20955"/>
          </a:xfrm>
        </p:grpSpPr>
        <p:sp>
          <p:nvSpPr>
            <p:cNvPr id="17" name="object 17"/>
            <p:cNvSpPr/>
            <p:nvPr/>
          </p:nvSpPr>
          <p:spPr>
            <a:xfrm>
              <a:off x="809625" y="6791324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30771" y="67932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09942" y="6793229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30771" y="679640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9942" y="680910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9942" y="6809104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809625" y="8715375"/>
            <a:ext cx="6124575" cy="21590"/>
            <a:chOff x="809625" y="8715375"/>
            <a:chExt cx="6124575" cy="21590"/>
          </a:xfrm>
        </p:grpSpPr>
        <p:sp>
          <p:nvSpPr>
            <p:cNvPr id="24" name="object 24"/>
            <p:cNvSpPr/>
            <p:nvPr/>
          </p:nvSpPr>
          <p:spPr>
            <a:xfrm>
              <a:off x="809625" y="8715374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30771" y="87179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09942" y="8717914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30771" y="872108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9942" y="873379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9942" y="8733789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68642" y="402336"/>
            <a:ext cx="6352540" cy="901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09220" indent="-228600">
              <a:lnSpc>
                <a:spcPct val="11630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operate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Technology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(distinct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broader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technical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mech/electronics/civil).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Women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undertaken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women;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top.</a:t>
            </a:r>
            <a:endParaRPr sz="1200">
              <a:latin typeface="Calibri"/>
              <a:cs typeface="Calibri"/>
            </a:endParaRPr>
          </a:p>
          <a:p>
            <a:pPr marL="241300" marR="25400" indent="-228600">
              <a:lnSpc>
                <a:spcPct val="1163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Social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entrepreneurs: </a:t>
            </a:r>
            <a:r>
              <a:rPr sz="1200" spc="-10" dirty="0">
                <a:latin typeface="Calibri"/>
                <a:cs typeface="Calibri"/>
              </a:rPr>
              <a:t>develop/fund/implement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solutions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society,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culture,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environment </a:t>
            </a:r>
            <a:r>
              <a:rPr sz="1200" dirty="0">
                <a:latin typeface="Calibri"/>
                <a:cs typeface="Calibri"/>
              </a:rPr>
              <a:t>(“social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innovator”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interchangeably).</a:t>
            </a:r>
            <a:endParaRPr sz="1200">
              <a:latin typeface="Calibri"/>
              <a:cs typeface="Calibri"/>
            </a:endParaRPr>
          </a:p>
          <a:p>
            <a:pPr marL="241300" marR="45720" indent="-228600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Family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successor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may </a:t>
            </a:r>
            <a:r>
              <a:rPr sz="1200" dirty="0">
                <a:latin typeface="Calibri"/>
                <a:cs typeface="Calibri"/>
              </a:rPr>
              <a:t>inherit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and/or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modernise.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First-generation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background;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age.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399415" lvl="1" indent="-158115">
              <a:lnSpc>
                <a:spcPct val="100000"/>
              </a:lnSpc>
              <a:buFont typeface="Calibri"/>
              <a:buAutoNum type="arabicParenR" startAt="4"/>
              <a:tabLst>
                <a:tab pos="399415" algn="l"/>
              </a:tabLst>
            </a:pPr>
            <a:r>
              <a:rPr sz="1200" b="1" dirty="0">
                <a:latin typeface="Calibri"/>
                <a:cs typeface="Calibri"/>
              </a:rPr>
              <a:t>Roles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 functions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 </a:t>
            </a:r>
            <a:r>
              <a:rPr sz="1200" b="1" spc="-10" dirty="0">
                <a:latin typeface="Calibri"/>
                <a:cs typeface="Calibri"/>
              </a:rPr>
              <a:t>entrepreneur </a:t>
            </a:r>
            <a:r>
              <a:rPr sz="1200" b="1" dirty="0">
                <a:latin typeface="Calibri"/>
                <a:cs typeface="Calibri"/>
              </a:rPr>
              <a:t>(major</a:t>
            </a:r>
            <a:r>
              <a:rPr sz="1200" b="1" spc="-10" dirty="0">
                <a:latin typeface="Calibri"/>
                <a:cs typeface="Calibri"/>
              </a:rPr>
              <a:t> functions)</a:t>
            </a:r>
            <a:endParaRPr sz="1200">
              <a:latin typeface="Calibri"/>
              <a:cs typeface="Calibri"/>
            </a:endParaRPr>
          </a:p>
          <a:p>
            <a:pPr marL="241300" marR="221615" lvl="2" indent="205740">
              <a:lnSpc>
                <a:spcPct val="116300"/>
              </a:lnSpc>
              <a:spcBef>
                <a:spcPts val="30"/>
              </a:spcBef>
              <a:buAutoNum type="alphaLcParenBoth"/>
              <a:tabLst>
                <a:tab pos="447040" algn="l"/>
              </a:tabLst>
            </a:pPr>
            <a:r>
              <a:rPr sz="1200" b="1" spc="-10" dirty="0">
                <a:latin typeface="Calibri"/>
                <a:cs typeface="Calibri"/>
              </a:rPr>
              <a:t>Identifying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entrepreneurial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opportunity: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(food,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fashion,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education, </a:t>
            </a:r>
            <a:r>
              <a:rPr sz="1200" dirty="0">
                <a:latin typeface="Calibri"/>
                <a:cs typeface="Calibri"/>
              </a:rPr>
              <a:t>etc.);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imagination, </a:t>
            </a:r>
            <a:r>
              <a:rPr sz="1200" dirty="0">
                <a:latin typeface="Calibri"/>
                <a:cs typeface="Calibri"/>
              </a:rPr>
              <a:t>creativity,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innovativeness.</a:t>
            </a:r>
            <a:endParaRPr sz="1200">
              <a:latin typeface="Calibri"/>
              <a:cs typeface="Calibri"/>
            </a:endParaRPr>
          </a:p>
          <a:p>
            <a:pPr marL="241300" marR="273685" lvl="2" indent="212090">
              <a:lnSpc>
                <a:spcPts val="1700"/>
              </a:lnSpc>
              <a:spcBef>
                <a:spcPts val="75"/>
              </a:spcBef>
              <a:buAutoNum type="alphaLcParenBoth"/>
              <a:tabLst>
                <a:tab pos="453390" algn="l"/>
              </a:tabLst>
            </a:pPr>
            <a:r>
              <a:rPr sz="1200" b="1" dirty="0">
                <a:latin typeface="Calibri"/>
                <a:cs typeface="Calibri"/>
              </a:rPr>
              <a:t>Turning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ideas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action: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ideas/products/practices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meet</a:t>
            </a:r>
            <a:r>
              <a:rPr sz="1200" spc="-10" dirty="0">
                <a:latin typeface="Calibri"/>
                <a:cs typeface="Calibri"/>
              </a:rPr>
              <a:t> market demand.</a:t>
            </a:r>
            <a:endParaRPr sz="1200">
              <a:latin typeface="Calibri"/>
              <a:cs typeface="Calibri"/>
            </a:endParaRPr>
          </a:p>
          <a:p>
            <a:pPr marL="434340" lvl="2" indent="-193040">
              <a:lnSpc>
                <a:spcPct val="100000"/>
              </a:lnSpc>
              <a:spcBef>
                <a:spcPts val="135"/>
              </a:spcBef>
              <a:buAutoNum type="alphaLcParenBoth"/>
              <a:tabLst>
                <a:tab pos="434340" algn="l"/>
              </a:tabLst>
            </a:pPr>
            <a:r>
              <a:rPr sz="1200" b="1" dirty="0">
                <a:latin typeface="Calibri"/>
                <a:cs typeface="Calibri"/>
              </a:rPr>
              <a:t>Feasibility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study: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feasibility;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anticipate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estimate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inputs;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plan/project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report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453390" lvl="2" indent="-212090">
              <a:lnSpc>
                <a:spcPct val="100000"/>
              </a:lnSpc>
              <a:spcBef>
                <a:spcPts val="235"/>
              </a:spcBef>
              <a:buAutoNum type="alphaLcParenBoth" startAt="4"/>
              <a:tabLst>
                <a:tab pos="453390" algn="l"/>
              </a:tabLst>
            </a:pPr>
            <a:r>
              <a:rPr sz="1200" b="1" dirty="0">
                <a:latin typeface="Calibri"/>
                <a:cs typeface="Calibri"/>
              </a:rPr>
              <a:t>Resourcing: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availability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money,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machinery,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materials,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workforce.</a:t>
            </a:r>
            <a:endParaRPr sz="1200">
              <a:latin typeface="Calibri"/>
              <a:cs typeface="Calibri"/>
            </a:endParaRPr>
          </a:p>
          <a:p>
            <a:pPr marL="241300" marR="405765" lvl="2" indent="206375">
              <a:lnSpc>
                <a:spcPts val="1700"/>
              </a:lnSpc>
              <a:spcBef>
                <a:spcPts val="75"/>
              </a:spcBef>
              <a:buAutoNum type="alphaLcParenBoth" startAt="4"/>
              <a:tabLst>
                <a:tab pos="447675" algn="l"/>
              </a:tabLst>
            </a:pPr>
            <a:r>
              <a:rPr sz="1200" b="1" dirty="0">
                <a:latin typeface="Calibri"/>
                <a:cs typeface="Calibri"/>
              </a:rPr>
              <a:t>Setting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up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enterprise: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Fulfil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legal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formalities;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choose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location;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premises;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install </a:t>
            </a:r>
            <a:r>
              <a:rPr sz="1200" dirty="0">
                <a:latin typeface="Calibri"/>
                <a:cs typeface="Calibri"/>
              </a:rPr>
              <a:t>machinery,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417830" lvl="2" indent="-176530">
              <a:lnSpc>
                <a:spcPct val="100000"/>
              </a:lnSpc>
              <a:spcBef>
                <a:spcPts val="135"/>
              </a:spcBef>
              <a:buAutoNum type="alphaLcParenBoth" startAt="4"/>
              <a:tabLst>
                <a:tab pos="417830" algn="l"/>
              </a:tabLst>
            </a:pPr>
            <a:r>
              <a:rPr sz="1200" b="1" dirty="0">
                <a:latin typeface="Calibri"/>
                <a:cs typeface="Calibri"/>
              </a:rPr>
              <a:t>Managing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enterprise: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finance;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production;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offerings;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 </a:t>
            </a:r>
            <a:r>
              <a:rPr sz="1200" spc="-10" dirty="0">
                <a:latin typeface="Calibri"/>
                <a:cs typeface="Calibri"/>
              </a:rPr>
              <a:t>profits.</a:t>
            </a:r>
            <a:endParaRPr sz="1200">
              <a:latin typeface="Calibri"/>
              <a:cs typeface="Calibri"/>
            </a:endParaRPr>
          </a:p>
          <a:p>
            <a:pPr marL="241300" marR="436880" lvl="2" indent="201930">
              <a:lnSpc>
                <a:spcPct val="116300"/>
              </a:lnSpc>
              <a:spcBef>
                <a:spcPts val="25"/>
              </a:spcBef>
              <a:buAutoNum type="alphaLcParenBoth" startAt="7"/>
              <a:tabLst>
                <a:tab pos="443230" algn="l"/>
              </a:tabLst>
            </a:pPr>
            <a:r>
              <a:rPr sz="1200" b="1" dirty="0">
                <a:latin typeface="Calibri"/>
                <a:cs typeface="Calibri"/>
              </a:rPr>
              <a:t>Growth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development: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goals;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 </a:t>
            </a:r>
            <a:r>
              <a:rPr sz="1200" spc="-10" dirty="0">
                <a:latin typeface="Calibri"/>
                <a:cs typeface="Calibri"/>
              </a:rPr>
              <a:t>excellence.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5)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entrepreneur?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(Book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specifics)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Standard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excellence: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standards;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innovativeness.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Uniqueness: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remains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done.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Focus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long-</a:t>
            </a:r>
            <a:r>
              <a:rPr sz="1200" b="1" dirty="0">
                <a:latin typeface="Calibri"/>
                <a:cs typeface="Calibri"/>
              </a:rPr>
              <a:t>term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goals: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patiently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distant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Need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influence: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revolutionary;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expects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substantial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world.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6)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Wage-</a:t>
            </a:r>
            <a:r>
              <a:rPr sz="1200" b="1" spc="-10" dirty="0">
                <a:latin typeface="Calibri"/>
                <a:cs typeface="Calibri"/>
              </a:rPr>
              <a:t>employment</a:t>
            </a:r>
            <a:r>
              <a:rPr sz="1200" b="1" dirty="0">
                <a:latin typeface="Calibri"/>
                <a:cs typeface="Calibri"/>
              </a:rPr>
              <a:t> vs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basic</a:t>
            </a:r>
            <a:r>
              <a:rPr sz="1200" b="1" spc="-10" dirty="0">
                <a:latin typeface="Calibri"/>
                <a:cs typeface="Calibri"/>
              </a:rPr>
              <a:t> definition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Wage-employed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individual/organisation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paid.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Entrepreneur: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self-employed;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risks;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business.</a:t>
            </a:r>
            <a:endParaRPr sz="1200">
              <a:latin typeface="Calibri"/>
              <a:cs typeface="Calibri"/>
            </a:endParaRPr>
          </a:p>
          <a:p>
            <a:pPr marL="241300" marR="104139" indent="-228600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Entrepreneurship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(simple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line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 text):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setting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up 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running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 business,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 </a:t>
            </a:r>
            <a:r>
              <a:rPr sz="1200" b="1" spc="-10" dirty="0">
                <a:latin typeface="Calibri"/>
                <a:cs typeface="Calibri"/>
              </a:rPr>
              <a:t>taking </a:t>
            </a:r>
            <a:r>
              <a:rPr sz="1200" b="1" dirty="0">
                <a:latin typeface="Calibri"/>
                <a:cs typeface="Calibri"/>
              </a:rPr>
              <a:t>risks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order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earn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profits.</a:t>
            </a:r>
            <a:r>
              <a:rPr sz="1200" spc="-10" dirty="0">
                <a:latin typeface="Calibri"/>
                <a:cs typeface="Calibri"/>
              </a:rPr>
              <a:t>”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Illustrative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story:</a:t>
            </a:r>
            <a:r>
              <a:rPr sz="1200" i="1" dirty="0">
                <a:latin typeface="Calibri"/>
                <a:cs typeface="Calibri"/>
              </a:rPr>
              <a:t>Nutan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—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wheelchair-</a:t>
            </a:r>
            <a:r>
              <a:rPr sz="1200" dirty="0">
                <a:latin typeface="Calibri"/>
                <a:cs typeface="Calibri"/>
              </a:rPr>
              <a:t>bound,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restaurant,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tiffin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</a:t>
            </a:r>
            <a:endParaRPr sz="1200">
              <a:latin typeface="Calibri"/>
              <a:cs typeface="Calibri"/>
            </a:endParaRPr>
          </a:p>
          <a:p>
            <a:pPr marL="241300" marR="48514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100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menu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(shows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risk-taking,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innovation,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transition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wage-employment</a:t>
            </a:r>
            <a:r>
              <a:rPr sz="1200" dirty="0">
                <a:latin typeface="Calibri"/>
                <a:cs typeface="Calibri"/>
              </a:rPr>
              <a:t> to </a:t>
            </a:r>
            <a:r>
              <a:rPr sz="1200" spc="-10" dirty="0">
                <a:latin typeface="Calibri"/>
                <a:cs typeface="Calibri"/>
              </a:rPr>
              <a:t>entrepreneurship).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7)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Identifying</a:t>
            </a:r>
            <a:r>
              <a:rPr sz="1200" b="1" spc="-10" dirty="0">
                <a:latin typeface="Calibri"/>
                <a:cs typeface="Calibri"/>
              </a:rPr>
              <a:t> opportunities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10" dirty="0">
                <a:latin typeface="Calibri"/>
                <a:cs typeface="Calibri"/>
              </a:rPr>
              <a:t> risk-</a:t>
            </a:r>
            <a:r>
              <a:rPr sz="1200" b="1" dirty="0">
                <a:latin typeface="Calibri"/>
                <a:cs typeface="Calibri"/>
              </a:rPr>
              <a:t>taking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—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practical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ways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Community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concerns: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locally;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spot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inefficiencies;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risks.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Personal experiences: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0" dirty="0">
                <a:latin typeface="Calibri"/>
                <a:cs typeface="Calibri"/>
              </a:rPr>
              <a:t> experiences/challenges</a:t>
            </a:r>
            <a:r>
              <a:rPr sz="1200" dirty="0">
                <a:latin typeface="Calibri"/>
                <a:cs typeface="Calibri"/>
              </a:rPr>
              <a:t> 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 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successful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41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9625" y="1441450"/>
            <a:ext cx="6124575" cy="19685"/>
            <a:chOff x="809625" y="1441450"/>
            <a:chExt cx="6124575" cy="19685"/>
          </a:xfrm>
        </p:grpSpPr>
        <p:sp>
          <p:nvSpPr>
            <p:cNvPr id="3" name="object 3"/>
            <p:cNvSpPr/>
            <p:nvPr/>
          </p:nvSpPr>
          <p:spPr>
            <a:xfrm>
              <a:off x="809625" y="1441449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30771" y="14418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942" y="1441830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30771" y="1445006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9942" y="145770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9942" y="1457705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09625" y="2940050"/>
            <a:ext cx="6124575" cy="20320"/>
            <a:chOff x="809625" y="2940050"/>
            <a:chExt cx="6124575" cy="20320"/>
          </a:xfrm>
        </p:grpSpPr>
        <p:sp>
          <p:nvSpPr>
            <p:cNvPr id="10" name="object 10"/>
            <p:cNvSpPr/>
            <p:nvPr/>
          </p:nvSpPr>
          <p:spPr>
            <a:xfrm>
              <a:off x="809625" y="2940049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30771" y="294106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9942" y="2941065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30771" y="294424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9942" y="295694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9942" y="2956940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809625" y="4438650"/>
            <a:ext cx="6124575" cy="20320"/>
            <a:chOff x="809625" y="4438650"/>
            <a:chExt cx="6124575" cy="20320"/>
          </a:xfrm>
        </p:grpSpPr>
        <p:sp>
          <p:nvSpPr>
            <p:cNvPr id="17" name="object 17"/>
            <p:cNvSpPr/>
            <p:nvPr/>
          </p:nvSpPr>
          <p:spPr>
            <a:xfrm>
              <a:off x="809625" y="4438649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30771" y="44399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09942" y="4439919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30771" y="444309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9942" y="44557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9942" y="4455794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68642" y="402336"/>
            <a:ext cx="6346190" cy="4303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41605" indent="-228600">
              <a:lnSpc>
                <a:spcPct val="11630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Research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others: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talk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like-</a:t>
            </a:r>
            <a:r>
              <a:rPr sz="1200" dirty="0">
                <a:latin typeface="Calibri"/>
                <a:cs typeface="Calibri"/>
              </a:rPr>
              <a:t>minded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groups;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discussions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doors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teach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nuances.</a:t>
            </a:r>
            <a:endParaRPr sz="1200">
              <a:latin typeface="Calibri"/>
              <a:cs typeface="Calibri"/>
            </a:endParaRPr>
          </a:p>
          <a:p>
            <a:pPr marL="241300" marR="5334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Example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given: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Facebook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began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Zuckerberg’s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“connect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friends”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→ </a:t>
            </a:r>
            <a:r>
              <a:rPr sz="1200" dirty="0">
                <a:latin typeface="Calibri"/>
                <a:cs typeface="Calibri"/>
              </a:rPr>
              <a:t>grew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global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movement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illustrate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spotting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opportunities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leap).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8)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Startups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—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book</a:t>
            </a:r>
            <a:r>
              <a:rPr sz="1200" b="1" spc="-20" dirty="0">
                <a:latin typeface="Calibri"/>
                <a:cs typeface="Calibri"/>
              </a:rPr>
              <a:t> says</a:t>
            </a:r>
            <a:endParaRPr sz="1200">
              <a:latin typeface="Calibri"/>
              <a:cs typeface="Calibri"/>
            </a:endParaRPr>
          </a:p>
          <a:p>
            <a:pPr marL="241300" marR="5080" indent="-228600">
              <a:lnSpc>
                <a:spcPct val="1163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Definition: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startup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company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first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operations.</a:t>
            </a:r>
            <a:r>
              <a:rPr sz="1200" dirty="0">
                <a:latin typeface="Calibri"/>
                <a:cs typeface="Calibri"/>
              </a:rPr>
              <a:t>”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from </a:t>
            </a:r>
            <a:r>
              <a:rPr sz="1200" dirty="0">
                <a:latin typeface="Calibri"/>
                <a:cs typeface="Calibri"/>
              </a:rPr>
              <a:t>traditional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growth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financed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founders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initially;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later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attracts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outside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investment.</a:t>
            </a:r>
            <a:endParaRPr sz="1200">
              <a:latin typeface="Calibri"/>
              <a:cs typeface="Calibri"/>
            </a:endParaRPr>
          </a:p>
          <a:p>
            <a:pPr marL="241300" marR="72390" indent="-228600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Typical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traits: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minimum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investment;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tech/tech-</a:t>
            </a:r>
            <a:r>
              <a:rPr sz="1200" dirty="0">
                <a:latin typeface="Calibri"/>
                <a:cs typeface="Calibri"/>
              </a:rPr>
              <a:t>enabled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food </a:t>
            </a:r>
            <a:r>
              <a:rPr sz="1200" dirty="0">
                <a:latin typeface="Calibri"/>
                <a:cs typeface="Calibri"/>
              </a:rPr>
              <a:t>delivery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partnering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restaurants).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9)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Attitudes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(Figure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4.1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—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exact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phrasing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kept)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Taking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initiative: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Interpersonal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Perseverance: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difficult.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Organisational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optimum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goals.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Decisiveness: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profitable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10)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Entrepreneurial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competencies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(Session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4)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8642" y="7893811"/>
            <a:ext cx="6370320" cy="15220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Competency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=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something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attitudes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↔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competencies.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200" b="1" dirty="0">
                <a:latin typeface="Calibri"/>
                <a:cs typeface="Calibri"/>
              </a:rPr>
              <a:t>A)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Decisiveness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(process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Figure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4.3)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59"/>
              </a:spcBef>
              <a:buFont typeface="Calibri"/>
              <a:buAutoNum type="arabicPeriod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Know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yourself: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you?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</a:t>
            </a:r>
            <a:r>
              <a:rPr sz="1200" spc="-25" dirty="0">
                <a:latin typeface="Calibri"/>
                <a:cs typeface="Calibri"/>
              </a:rPr>
              <a:t> at?</a:t>
            </a:r>
            <a:endParaRPr sz="1200">
              <a:latin typeface="Calibri"/>
              <a:cs typeface="Calibri"/>
            </a:endParaRPr>
          </a:p>
          <a:p>
            <a:pPr marL="241300" marR="5080" indent="-228600">
              <a:lnSpc>
                <a:spcPct val="116300"/>
              </a:lnSpc>
              <a:buFont typeface="Calibri"/>
              <a:buAutoNum type="arabicPeriod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Identify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opportunities: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help?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have?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Where/when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will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work?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59"/>
              </a:spcBef>
              <a:buFont typeface="Calibri"/>
              <a:buAutoNum type="arabicPeriod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Analyse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opportunity: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would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work?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it?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customers think?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Who’s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competition?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4346" y="4813058"/>
            <a:ext cx="5393538" cy="3003070"/>
          </a:xfrm>
          <a:prstGeom prst="rect">
            <a:avLst/>
          </a:prstGeom>
        </p:spPr>
      </p:pic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42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9625" y="4222750"/>
            <a:ext cx="6124575" cy="20320"/>
            <a:chOff x="809625" y="4222750"/>
            <a:chExt cx="6124575" cy="20320"/>
          </a:xfrm>
        </p:grpSpPr>
        <p:sp>
          <p:nvSpPr>
            <p:cNvPr id="3" name="object 3"/>
            <p:cNvSpPr/>
            <p:nvPr/>
          </p:nvSpPr>
          <p:spPr>
            <a:xfrm>
              <a:off x="809625" y="4222749"/>
              <a:ext cx="6121400" cy="19050"/>
            </a:xfrm>
            <a:custGeom>
              <a:avLst/>
              <a:gdLst/>
              <a:ahLst/>
              <a:cxnLst/>
              <a:rect l="l" t="t" r="r" b="b"/>
              <a:pathLst>
                <a:path w="6121400" h="19050">
                  <a:moveTo>
                    <a:pt x="61214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121400" y="19050"/>
                  </a:lnTo>
                  <a:lnTo>
                    <a:pt x="612140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30771" y="42240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942" y="4224019"/>
              <a:ext cx="6124575" cy="15875"/>
            </a:xfrm>
            <a:custGeom>
              <a:avLst/>
              <a:gdLst/>
              <a:ahLst/>
              <a:cxnLst/>
              <a:rect l="l" t="t" r="r" b="b"/>
              <a:pathLst>
                <a:path w="6124575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124575" h="158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30771" y="422719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9942" y="42398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9942" y="4239894"/>
              <a:ext cx="6124575" cy="3175"/>
            </a:xfrm>
            <a:custGeom>
              <a:avLst/>
              <a:gdLst/>
              <a:ahLst/>
              <a:cxnLst/>
              <a:rect l="l" t="t" r="r" b="b"/>
              <a:pathLst>
                <a:path w="6124575" h="3175">
                  <a:moveTo>
                    <a:pt x="6120765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120765" y="3175"/>
                  </a:lnTo>
                  <a:lnTo>
                    <a:pt x="6120765" y="0"/>
                  </a:lnTo>
                  <a:close/>
                </a:path>
                <a:path w="6124575" h="3175">
                  <a:moveTo>
                    <a:pt x="6124003" y="0"/>
                  </a:moveTo>
                  <a:lnTo>
                    <a:pt x="6120828" y="0"/>
                  </a:lnTo>
                  <a:lnTo>
                    <a:pt x="6120828" y="3175"/>
                  </a:lnTo>
                  <a:lnTo>
                    <a:pt x="6124003" y="3175"/>
                  </a:lnTo>
                  <a:lnTo>
                    <a:pt x="6124003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68642" y="402336"/>
            <a:ext cx="6300470" cy="6231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240029" indent="-228600">
              <a:lnSpc>
                <a:spcPct val="116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b="1" spc="-10" dirty="0">
                <a:latin typeface="Calibri"/>
                <a:cs typeface="Calibri"/>
              </a:rPr>
              <a:t>Problem-</a:t>
            </a:r>
            <a:r>
              <a:rPr sz="1200" b="1" dirty="0">
                <a:latin typeface="Calibri"/>
                <a:cs typeface="Calibri"/>
              </a:rPr>
              <a:t>solving: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different?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strengths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succeed?</a:t>
            </a:r>
            <a:endParaRPr sz="1200">
              <a:latin typeface="Calibri"/>
              <a:cs typeface="Calibri"/>
            </a:endParaRPr>
          </a:p>
          <a:p>
            <a:pPr marL="241300" marR="451484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Story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(Ankur):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shifted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towel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village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differentiated products/prices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(classic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identification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adaptation).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B)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Taking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initiative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(Figure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4.4)</a:t>
            </a:r>
            <a:endParaRPr sz="1200">
              <a:latin typeface="Calibri"/>
              <a:cs typeface="Calibri"/>
            </a:endParaRPr>
          </a:p>
          <a:p>
            <a:pPr marL="241300" marR="172085" indent="-228600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Believe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Realise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action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situation. </a:t>
            </a:r>
            <a:r>
              <a:rPr sz="1200" b="1" dirty="0">
                <a:latin typeface="Calibri"/>
                <a:cs typeface="Calibri"/>
              </a:rPr>
              <a:t>Story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(Elton):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loved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hairstyling;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despite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pressure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software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charge, convinced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became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well-known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locally.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C)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Interpersonal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—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well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people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Listening: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respect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trust.</a:t>
            </a:r>
            <a:endParaRPr sz="1200">
              <a:latin typeface="Calibri"/>
              <a:cs typeface="Calibri"/>
            </a:endParaRPr>
          </a:p>
          <a:p>
            <a:pPr marL="241300" marR="400685" indent="-228600">
              <a:lnSpc>
                <a:spcPct val="116300"/>
              </a:lnSpc>
              <a:spcBef>
                <a:spcPts val="3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Positive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body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language;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Positive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attitude;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Stress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lists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 </a:t>
            </a:r>
            <a:r>
              <a:rPr sz="1200" dirty="0">
                <a:latin typeface="Calibri"/>
                <a:cs typeface="Calibri"/>
              </a:rPr>
              <a:t>interpersonal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skills/attitudes).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Team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diversity: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respect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looks,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talk,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beliefs;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growth.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D)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Not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giving </a:t>
            </a:r>
            <a:r>
              <a:rPr sz="1200" b="1" dirty="0">
                <a:latin typeface="Calibri"/>
                <a:cs typeface="Calibri"/>
              </a:rPr>
              <a:t>up;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hard;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failures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shown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attitudes-competencies figure).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E)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Organisational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skills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Time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management;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setting;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Efficiency;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quality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figure).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11)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Extra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clarifications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book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makes</a:t>
            </a:r>
            <a:endParaRPr sz="1200">
              <a:latin typeface="Calibri"/>
              <a:cs typeface="Calibri"/>
            </a:endParaRPr>
          </a:p>
          <a:p>
            <a:pPr marL="241300" marR="822960" indent="-228600">
              <a:lnSpc>
                <a:spcPts val="1680"/>
              </a:lnSpc>
              <a:spcBef>
                <a:spcPts val="9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vs.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Technical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entrepreneurs: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spans</a:t>
            </a:r>
            <a:r>
              <a:rPr sz="1200" spc="-10" dirty="0">
                <a:latin typeface="Calibri"/>
                <a:cs typeface="Calibri"/>
              </a:rPr>
              <a:t> electronics/mechanical/civil;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IT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innovate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specifically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Information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Technology.</a:t>
            </a:r>
            <a:endParaRPr sz="1200">
              <a:latin typeface="Calibri"/>
              <a:cs typeface="Calibri"/>
            </a:endParaRPr>
          </a:p>
          <a:p>
            <a:pPr marL="241300" marR="171450" indent="-228600">
              <a:lnSpc>
                <a:spcPts val="1680"/>
              </a:lnSpc>
              <a:spcBef>
                <a:spcPts val="1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“Opportunity”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decisiveness: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something </a:t>
            </a:r>
            <a:r>
              <a:rPr sz="1200" dirty="0">
                <a:latin typeface="Calibri"/>
                <a:cs typeface="Calibri"/>
              </a:rPr>
              <a:t>(definition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given explicitly).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spc="-20" dirty="0">
                <a:latin typeface="Calibri"/>
                <a:cs typeface="Calibri"/>
              </a:rPr>
              <a:t>MCQ:</a:t>
            </a:r>
            <a:endParaRPr sz="1200">
              <a:latin typeface="Calibri"/>
              <a:cs typeface="Calibri"/>
            </a:endParaRPr>
          </a:p>
          <a:p>
            <a:pPr marL="241300" marR="161290" lvl="1" indent="151765">
              <a:lnSpc>
                <a:spcPct val="116300"/>
              </a:lnSpc>
              <a:spcBef>
                <a:spcPts val="25"/>
              </a:spcBef>
              <a:buAutoNum type="arabicPeriod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discover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seize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0" dirty="0">
                <a:latin typeface="Calibri"/>
                <a:cs typeface="Calibri"/>
              </a:rPr>
              <a:t> opportunity,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mobilize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money,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generate </a:t>
            </a:r>
            <a:r>
              <a:rPr sz="1200" b="1" dirty="0">
                <a:latin typeface="Calibri"/>
                <a:cs typeface="Calibri"/>
              </a:rPr>
              <a:t>resources,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calculated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risks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order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market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start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25" dirty="0">
                <a:latin typeface="Calibri"/>
                <a:cs typeface="Calibri"/>
              </a:rPr>
              <a:t> for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  <a:tabLst>
                <a:tab pos="1231265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43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97242" y="6607809"/>
            <a:ext cx="1151255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69541" y="6637655"/>
            <a:ext cx="3895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Processes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Services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7459217"/>
            <a:ext cx="5997575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000"/>
              </a:lnSpc>
              <a:spcBef>
                <a:spcPts val="100"/>
              </a:spcBef>
              <a:tabLst>
                <a:tab pos="2453640" algn="l"/>
              </a:tabLst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</a:t>
            </a:r>
            <a:r>
              <a:rPr sz="1200" b="1" dirty="0">
                <a:latin typeface="Calibri"/>
                <a:cs typeface="Calibri"/>
              </a:rPr>
              <a:t> development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refers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enhancing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entrepreneurial</a:t>
            </a:r>
            <a:r>
              <a:rPr sz="1200" b="1" dirty="0">
                <a:latin typeface="Calibri"/>
                <a:cs typeface="Calibri"/>
              </a:rPr>
              <a:t> skills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and </a:t>
            </a:r>
            <a:r>
              <a:rPr sz="1200" b="1" spc="-10" dirty="0">
                <a:latin typeface="Calibri"/>
                <a:cs typeface="Calibri"/>
              </a:rPr>
              <a:t>knowledge </a:t>
            </a:r>
            <a:r>
              <a:rPr sz="1200" b="1" dirty="0">
                <a:latin typeface="Calibri"/>
                <a:cs typeface="Calibri"/>
              </a:rPr>
              <a:t>through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programmes.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41776" y="7887461"/>
            <a:ext cx="1347470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Institution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building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7242" y="7887461"/>
            <a:ext cx="1341120" cy="8832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7242" y="8748394"/>
            <a:ext cx="589978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6854">
              <a:lnSpc>
                <a:spcPct val="116300"/>
              </a:lnSpc>
              <a:spcBef>
                <a:spcPts val="100"/>
              </a:spcBef>
              <a:tabLst>
                <a:tab pos="4454525" algn="l"/>
              </a:tabLst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determine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market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potential,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useful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before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programme formulation.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1842135" algn="l"/>
                <a:tab pos="3214370" algn="l"/>
                <a:tab pos="4586605" algn="l"/>
              </a:tabLst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Assessment</a:t>
            </a:r>
            <a:r>
              <a:rPr sz="1200" dirty="0">
                <a:latin typeface="Calibri"/>
                <a:cs typeface="Calibri"/>
              </a:rPr>
              <a:t>	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Survey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32181"/>
            <a:ext cx="6043295" cy="2774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4"/>
              <a:tabLst>
                <a:tab pos="164465" algn="l"/>
                <a:tab pos="5551805" algn="l"/>
              </a:tabLst>
            </a:pPr>
            <a:r>
              <a:rPr sz="1200" b="1" dirty="0">
                <a:latin typeface="Calibri"/>
                <a:cs typeface="Calibri"/>
              </a:rPr>
              <a:t>Training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development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needs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include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support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for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Orientation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awareness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competencies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Improvement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growth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competitiveness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tabLst>
                <a:tab pos="2133600" algn="l"/>
              </a:tabLst>
            </a:pPr>
            <a:r>
              <a:rPr sz="1200" b="1" dirty="0">
                <a:latin typeface="Calibri"/>
                <a:cs typeface="Calibri"/>
              </a:rPr>
              <a:t>5. The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premier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organization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Ministry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Development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Government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India,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engaged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 </a:t>
            </a:r>
            <a:r>
              <a:rPr sz="1200" b="1" spc="-10" dirty="0">
                <a:latin typeface="Calibri"/>
                <a:cs typeface="Calibri"/>
              </a:rPr>
              <a:t>training,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consultancy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research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to </a:t>
            </a:r>
            <a:r>
              <a:rPr sz="1200" b="1" dirty="0">
                <a:latin typeface="Calibri"/>
                <a:cs typeface="Calibri"/>
              </a:rPr>
              <a:t>promote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development.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98976" y="3184398"/>
            <a:ext cx="1951989" cy="45085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7242" y="3184398"/>
            <a:ext cx="2586990" cy="88011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National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Institute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Entrepreneurship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4254500"/>
            <a:ext cx="5223510" cy="2162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0325" indent="151765">
              <a:lnSpc>
                <a:spcPct val="116300"/>
              </a:lnSpc>
              <a:spcBef>
                <a:spcPts val="100"/>
              </a:spcBef>
              <a:buAutoNum type="arabicPeriod" startAt="6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training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programs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given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Ministry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Development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and </a:t>
            </a:r>
            <a:r>
              <a:rPr sz="1200" b="1" spc="-10" dirty="0">
                <a:latin typeface="Calibri"/>
                <a:cs typeface="Calibri"/>
              </a:rPr>
              <a:t>Entrepreneurship,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Government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India,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last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15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years.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Management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Programmes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cum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programmes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Cluster</a:t>
            </a:r>
            <a:r>
              <a:rPr sz="1200" spc="-10" dirty="0">
                <a:latin typeface="Calibri"/>
                <a:cs typeface="Calibri"/>
              </a:rPr>
              <a:t> Intervention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4321810" algn="l"/>
              </a:tabLst>
            </a:pPr>
            <a:r>
              <a:rPr sz="1200" b="1" dirty="0">
                <a:latin typeface="Calibri"/>
                <a:cs typeface="Calibri"/>
              </a:rPr>
              <a:t>7. 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word </a:t>
            </a:r>
            <a:r>
              <a:rPr sz="1200" b="1" spc="-10" dirty="0">
                <a:latin typeface="Calibri"/>
                <a:cs typeface="Calibri"/>
              </a:rPr>
              <a:t>‘entrepreneur’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derived from 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entreprendre.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6395084"/>
            <a:ext cx="94996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French</a:t>
            </a:r>
            <a:r>
              <a:rPr sz="1200" spc="-20" dirty="0">
                <a:latin typeface="Calibri"/>
                <a:cs typeface="Calibri"/>
              </a:rPr>
              <a:t> word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French</a:t>
            </a:r>
            <a:r>
              <a:rPr sz="1200" spc="-20" dirty="0">
                <a:latin typeface="Calibri"/>
                <a:cs typeface="Calibri"/>
              </a:rPr>
              <a:t> word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69541" y="6424929"/>
            <a:ext cx="4527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Austrian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Word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Word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7249286"/>
            <a:ext cx="5800725" cy="45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99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8.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word </a:t>
            </a:r>
            <a:r>
              <a:rPr sz="1200" b="1" spc="-10" dirty="0">
                <a:latin typeface="Calibri"/>
                <a:cs typeface="Calibri"/>
              </a:rPr>
              <a:t>‘entrepreneur’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derived from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French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entreprendre,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means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‘to </a:t>
            </a:r>
            <a:r>
              <a:rPr sz="1200" b="1" spc="-10" dirty="0">
                <a:latin typeface="Calibri"/>
                <a:cs typeface="Calibri"/>
              </a:rPr>
              <a:t>undertake’.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7677911"/>
            <a:ext cx="944244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157480" algn="l"/>
              </a:tabLst>
            </a:pPr>
            <a:r>
              <a:rPr sz="1200" spc="-10" dirty="0">
                <a:latin typeface="Calibri"/>
                <a:cs typeface="Calibri"/>
              </a:rPr>
              <a:t>Undergoing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60"/>
              </a:spcBef>
              <a:buAutoNum type="alphaLcPeriod" startAt="2"/>
              <a:tabLst>
                <a:tab pos="164465" algn="l"/>
              </a:tabLst>
            </a:pPr>
            <a:r>
              <a:rPr sz="1200" spc="-10" dirty="0">
                <a:latin typeface="Calibri"/>
                <a:cs typeface="Calibri"/>
              </a:rPr>
              <a:t>Undertaking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69541" y="7707883"/>
            <a:ext cx="4352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Undertaking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Underworking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8529319"/>
            <a:ext cx="5704840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9.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told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individuals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pursue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opportunities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without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regard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 </a:t>
            </a:r>
            <a:r>
              <a:rPr sz="1200" b="1" dirty="0">
                <a:latin typeface="Calibri"/>
                <a:cs typeface="Calibri"/>
              </a:rPr>
              <a:t>resources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currently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control.”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8960866"/>
            <a:ext cx="1036319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Stevenson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69541" y="8990965"/>
            <a:ext cx="4527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Jarillo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611886"/>
            <a:ext cx="6134100" cy="559308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60"/>
              </a:spcBef>
              <a:buAutoNum type="arabicPeriod" startAt="10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Characteristics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economic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oriented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begins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potential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market.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utilization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resources.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1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Qualities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successful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Initiative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confidence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Willingness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work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experience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0" dirty="0">
                <a:latin typeface="Calibri"/>
                <a:cs typeface="Calibri"/>
              </a:rPr>
              <a:t> Decision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ability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2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40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Industrial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0" dirty="0">
                <a:latin typeface="Calibri"/>
                <a:cs typeface="Calibri"/>
              </a:rPr>
              <a:t> Technical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59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8300"/>
              </a:lnSpc>
              <a:tabLst>
                <a:tab pos="1565910" algn="l"/>
              </a:tabLst>
            </a:pPr>
            <a:r>
              <a:rPr sz="1200" b="1" dirty="0">
                <a:latin typeface="Calibri"/>
                <a:cs typeface="Calibri"/>
              </a:rPr>
              <a:t>13.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entrepreneurs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either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new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market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their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services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provide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a </a:t>
            </a:r>
            <a:r>
              <a:rPr sz="1200" b="1" dirty="0">
                <a:latin typeface="Calibri"/>
                <a:cs typeface="Calibri"/>
              </a:rPr>
              <a:t>service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existing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market.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41776" y="6176009"/>
            <a:ext cx="182689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7242" y="6176009"/>
            <a:ext cx="1675130" cy="8826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7249286"/>
            <a:ext cx="5906135" cy="45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99"/>
              </a:lnSpc>
              <a:spcBef>
                <a:spcPts val="100"/>
              </a:spcBef>
              <a:tabLst>
                <a:tab pos="1489710" algn="l"/>
              </a:tabLst>
            </a:pPr>
            <a:r>
              <a:rPr sz="1200" b="1" dirty="0">
                <a:latin typeface="Calibri"/>
                <a:cs typeface="Calibri"/>
              </a:rPr>
              <a:t>14.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entrepreneurs,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undertake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trading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activities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are </a:t>
            </a:r>
            <a:r>
              <a:rPr sz="1200" b="1" dirty="0">
                <a:latin typeface="Calibri"/>
                <a:cs typeface="Calibri"/>
              </a:rPr>
              <a:t>not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concerned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manufacturing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work.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41776" y="7677911"/>
            <a:ext cx="1826895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242" y="7677911"/>
            <a:ext cx="1675130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8748394"/>
            <a:ext cx="596328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1306195" algn="l"/>
              </a:tabLst>
            </a:pPr>
            <a:r>
              <a:rPr sz="1200" b="1" dirty="0">
                <a:latin typeface="Calibri"/>
                <a:cs typeface="Calibri"/>
              </a:rPr>
              <a:t>15.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essentially,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manufacturer,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identifies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needs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of </a:t>
            </a:r>
            <a:r>
              <a:rPr sz="1200" b="1" dirty="0">
                <a:latin typeface="Calibri"/>
                <a:cs typeface="Calibri"/>
              </a:rPr>
              <a:t>customers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products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services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serve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them.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9170860"/>
            <a:ext cx="1675130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41776" y="9170860"/>
            <a:ext cx="182689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6170295" cy="130873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7300"/>
              </a:lnSpc>
              <a:tabLst>
                <a:tab pos="6156960" algn="l"/>
              </a:tabLst>
            </a:pPr>
            <a:r>
              <a:rPr sz="1200" b="1" dirty="0">
                <a:latin typeface="Calibri"/>
                <a:cs typeface="Calibri"/>
              </a:rPr>
              <a:t>16.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Agriculture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always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considered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low-yielding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entrepreneurship.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 have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now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introduced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innovative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technology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maximize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yield,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giving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birth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to </a:t>
            </a:r>
            <a:r>
              <a:rPr sz="1200" b="1" dirty="0">
                <a:latin typeface="Calibri"/>
                <a:cs typeface="Calibri"/>
              </a:rPr>
              <a:t>agriculture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41776" y="1685289"/>
            <a:ext cx="182689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7242" y="1685289"/>
            <a:ext cx="1826895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2755646"/>
            <a:ext cx="6126480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3655060" algn="l"/>
              </a:tabLst>
            </a:pPr>
            <a:r>
              <a:rPr sz="1200" b="1" dirty="0">
                <a:latin typeface="Calibri"/>
                <a:cs typeface="Calibri"/>
              </a:rPr>
              <a:t>17.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Industrial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Revolution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gave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birth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entrepreneurs,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their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technical </a:t>
            </a:r>
            <a:r>
              <a:rPr sz="1200" b="1" dirty="0">
                <a:latin typeface="Calibri"/>
                <a:cs typeface="Calibri"/>
              </a:rPr>
              <a:t>expertise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offer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machines,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tools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methods.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41776" y="3184398"/>
            <a:ext cx="1967230" cy="45085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242" y="3184398"/>
            <a:ext cx="1849120" cy="88011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dirty="0">
                <a:latin typeface="Calibri"/>
                <a:cs typeface="Calibri"/>
              </a:rPr>
              <a:t>a. </a:t>
            </a:r>
            <a:r>
              <a:rPr sz="1200" spc="-10" dirty="0">
                <a:latin typeface="Calibri"/>
                <a:cs typeface="Calibri"/>
              </a:rPr>
              <a:t>Technical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Professional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 </a:t>
            </a:r>
            <a:r>
              <a:rPr sz="1200" spc="-10" dirty="0">
                <a:latin typeface="Calibri"/>
                <a:cs typeface="Calibri"/>
              </a:rPr>
              <a:t>Technical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4254500"/>
            <a:ext cx="552894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18.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their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expertise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providing </a:t>
            </a:r>
            <a:r>
              <a:rPr sz="1200" b="1" dirty="0">
                <a:latin typeface="Calibri"/>
                <a:cs typeface="Calibri"/>
              </a:rPr>
              <a:t>services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market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for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1110615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entrepreneurs.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41776" y="4677028"/>
            <a:ext cx="196723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242" y="4677028"/>
            <a:ext cx="1967864" cy="8858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 </a:t>
            </a:r>
            <a:r>
              <a:rPr sz="1200" spc="-10" dirty="0">
                <a:latin typeface="Calibri"/>
                <a:cs typeface="Calibri"/>
              </a:rPr>
              <a:t>Technical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Professional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5746622"/>
            <a:ext cx="5979795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b="1" dirty="0">
                <a:latin typeface="Calibri"/>
                <a:cs typeface="Calibri"/>
              </a:rPr>
              <a:t>19.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People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up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field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Information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Technology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(IT)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called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  <a:tabLst>
                <a:tab pos="1336040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entrepreneurs.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41776" y="6176009"/>
            <a:ext cx="196723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7242" y="6176009"/>
            <a:ext cx="1976755" cy="10991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 </a:t>
            </a:r>
            <a:r>
              <a:rPr sz="1200" spc="-10" dirty="0">
                <a:latin typeface="Calibri"/>
                <a:cs typeface="Calibri"/>
              </a:rPr>
              <a:t>Technical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Professional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 </a:t>
            </a: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course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online </a:t>
            </a: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7242" y="7459217"/>
            <a:ext cx="5405120" cy="4572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b="1" dirty="0">
                <a:latin typeface="Calibri"/>
                <a:cs typeface="Calibri"/>
              </a:rPr>
              <a:t>20.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Individuals,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focus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developing</a:t>
            </a:r>
            <a:r>
              <a:rPr sz="1200" b="1" spc="-10" dirty="0">
                <a:latin typeface="Calibri"/>
                <a:cs typeface="Calibri"/>
              </a:rPr>
              <a:t> solutions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benefit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society,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called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  <a:tabLst>
                <a:tab pos="1186815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entrepreneurs.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1776" y="7887461"/>
            <a:ext cx="1967230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7242" y="7887461"/>
            <a:ext cx="1678305" cy="8832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 </a:t>
            </a:r>
            <a:r>
              <a:rPr sz="1200" spc="-10" dirty="0">
                <a:latin typeface="Calibri"/>
                <a:cs typeface="Calibri"/>
              </a:rPr>
              <a:t>Technical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8960866"/>
            <a:ext cx="5710555" cy="6673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85"/>
              </a:spcBef>
              <a:tabLst>
                <a:tab pos="5374005" algn="l"/>
              </a:tabLst>
            </a:pPr>
            <a:r>
              <a:rPr sz="1200" b="1" dirty="0">
                <a:latin typeface="Calibri"/>
                <a:cs typeface="Calibri"/>
              </a:rPr>
              <a:t>21.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family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0" dirty="0">
                <a:latin typeface="Calibri"/>
                <a:cs typeface="Calibri"/>
              </a:rPr>
              <a:t> individual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runs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successfully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passes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onto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next </a:t>
            </a:r>
            <a:r>
              <a:rPr sz="1200" b="1" dirty="0">
                <a:latin typeface="Calibri"/>
                <a:cs typeface="Calibri"/>
              </a:rPr>
              <a:t>generation,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then such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 </a:t>
            </a:r>
            <a:r>
              <a:rPr sz="1200" b="1" dirty="0">
                <a:latin typeface="Calibri"/>
                <a:cs typeface="Calibri"/>
              </a:rPr>
              <a:t>is,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generally, </a:t>
            </a:r>
            <a:r>
              <a:rPr sz="1200" b="1" dirty="0">
                <a:latin typeface="Calibri"/>
                <a:cs typeface="Calibri"/>
              </a:rPr>
              <a:t>termed as family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594791"/>
            <a:ext cx="6031865" cy="85604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3175000">
              <a:lnSpc>
                <a:spcPct val="118900"/>
              </a:lnSpc>
              <a:spcBef>
                <a:spcPts val="110"/>
              </a:spcBef>
            </a:pP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clear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statement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conveys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exact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message.</a:t>
            </a:r>
            <a:r>
              <a:rPr sz="1150" spc="50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concise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statement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brief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point.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accurate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statement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factual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verifiable.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Skill: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18100"/>
              </a:lnSpc>
            </a:pPr>
            <a:r>
              <a:rPr sz="1150" dirty="0">
                <a:latin typeface="Calibri"/>
                <a:cs typeface="Calibri"/>
              </a:rPr>
              <a:t>Every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effective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conversation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starts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with listening.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skill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most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important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skills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in </a:t>
            </a:r>
            <a:r>
              <a:rPr sz="1150" spc="-10" dirty="0">
                <a:latin typeface="Calibri"/>
                <a:cs typeface="Calibri"/>
              </a:rPr>
              <a:t>communication.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Reasons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why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attentively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important: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4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obtain </a:t>
            </a:r>
            <a:r>
              <a:rPr sz="1150" spc="-10" dirty="0">
                <a:latin typeface="Calibri"/>
                <a:cs typeface="Calibri"/>
              </a:rPr>
              <a:t>information.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10" dirty="0">
                <a:latin typeface="Calibri"/>
                <a:cs typeface="Calibri"/>
              </a:rPr>
              <a:t>understand.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10" dirty="0">
                <a:latin typeface="Calibri"/>
                <a:cs typeface="Calibri"/>
              </a:rPr>
              <a:t>enjoy.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10" dirty="0">
                <a:latin typeface="Calibri"/>
                <a:cs typeface="Calibri"/>
              </a:rPr>
              <a:t>learn.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build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maintain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relationships.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We listen to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resolve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conflicts.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buFont typeface="Calibri"/>
              <a:buChar char="-"/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Listening:</a:t>
            </a:r>
            <a:endParaRPr sz="1150">
              <a:latin typeface="Calibri"/>
              <a:cs typeface="Calibri"/>
            </a:endParaRPr>
          </a:p>
          <a:p>
            <a:pPr marL="12700" marR="373380">
              <a:lnSpc>
                <a:spcPts val="1650"/>
              </a:lnSpc>
              <a:spcBef>
                <a:spcPts val="80"/>
              </a:spcBef>
            </a:pP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art,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which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comprises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both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desire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comprehend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offer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support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and </a:t>
            </a:r>
            <a:r>
              <a:rPr sz="1150" dirty="0">
                <a:latin typeface="Calibri"/>
                <a:cs typeface="Calibri"/>
              </a:rPr>
              <a:t>empathy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speaker.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150" dirty="0">
                <a:latin typeface="Calibri"/>
                <a:cs typeface="Calibri"/>
              </a:rPr>
              <a:t>Factors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affecting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listening: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Eye </a:t>
            </a:r>
            <a:r>
              <a:rPr sz="1150" spc="-10" dirty="0">
                <a:latin typeface="Calibri"/>
                <a:cs typeface="Calibri"/>
              </a:rPr>
              <a:t>contact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spc="-10" dirty="0">
                <a:latin typeface="Calibri"/>
                <a:cs typeface="Calibri"/>
              </a:rPr>
              <a:t>Gestures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Avoiding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distractions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Giving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feedback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dirty="0">
                <a:latin typeface="Calibri"/>
                <a:cs typeface="Calibri"/>
              </a:rPr>
              <a:t>Stages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Listening:</a:t>
            </a:r>
            <a:endParaRPr sz="1150">
              <a:latin typeface="Calibri"/>
              <a:cs typeface="Calibri"/>
            </a:endParaRPr>
          </a:p>
          <a:p>
            <a:pPr marL="156845" indent="-144145">
              <a:lnSpc>
                <a:spcPct val="100000"/>
              </a:lnSpc>
              <a:spcBef>
                <a:spcPts val="275"/>
              </a:spcBef>
              <a:buAutoNum type="arabicPeriod"/>
              <a:tabLst>
                <a:tab pos="156845" algn="l"/>
              </a:tabLst>
            </a:pPr>
            <a:r>
              <a:rPr sz="1150" spc="-10" dirty="0">
                <a:latin typeface="Calibri"/>
                <a:cs typeface="Calibri"/>
              </a:rPr>
              <a:t>Receiving</a:t>
            </a:r>
            <a:endParaRPr sz="1150">
              <a:latin typeface="Calibri"/>
              <a:cs typeface="Calibri"/>
            </a:endParaRPr>
          </a:p>
          <a:p>
            <a:pPr marL="156845" indent="-144145">
              <a:lnSpc>
                <a:spcPct val="100000"/>
              </a:lnSpc>
              <a:spcBef>
                <a:spcPts val="250"/>
              </a:spcBef>
              <a:buAutoNum type="arabicPeriod"/>
              <a:tabLst>
                <a:tab pos="156845" algn="l"/>
              </a:tabLst>
            </a:pPr>
            <a:r>
              <a:rPr sz="1150" spc="-10" dirty="0">
                <a:latin typeface="Calibri"/>
                <a:cs typeface="Calibri"/>
              </a:rPr>
              <a:t>Understanding</a:t>
            </a:r>
            <a:endParaRPr sz="1150">
              <a:latin typeface="Calibri"/>
              <a:cs typeface="Calibri"/>
            </a:endParaRPr>
          </a:p>
          <a:p>
            <a:pPr marL="156845" indent="-144145">
              <a:lnSpc>
                <a:spcPct val="100000"/>
              </a:lnSpc>
              <a:spcBef>
                <a:spcPts val="275"/>
              </a:spcBef>
              <a:buAutoNum type="arabicPeriod"/>
              <a:tabLst>
                <a:tab pos="156845" algn="l"/>
              </a:tabLst>
            </a:pPr>
            <a:r>
              <a:rPr sz="1150" spc="-10" dirty="0">
                <a:latin typeface="Calibri"/>
                <a:cs typeface="Calibri"/>
              </a:rPr>
              <a:t>Remembering</a:t>
            </a:r>
            <a:endParaRPr sz="1150">
              <a:latin typeface="Calibri"/>
              <a:cs typeface="Calibri"/>
            </a:endParaRPr>
          </a:p>
          <a:p>
            <a:pPr marL="156845" indent="-144145">
              <a:lnSpc>
                <a:spcPct val="100000"/>
              </a:lnSpc>
              <a:spcBef>
                <a:spcPts val="245"/>
              </a:spcBef>
              <a:buAutoNum type="arabicPeriod"/>
              <a:tabLst>
                <a:tab pos="156845" algn="l"/>
              </a:tabLst>
            </a:pPr>
            <a:r>
              <a:rPr sz="1150" spc="-10" dirty="0">
                <a:latin typeface="Calibri"/>
                <a:cs typeface="Calibri"/>
              </a:rPr>
              <a:t>Evaluating</a:t>
            </a:r>
            <a:endParaRPr sz="1150">
              <a:latin typeface="Calibri"/>
              <a:cs typeface="Calibri"/>
            </a:endParaRPr>
          </a:p>
          <a:p>
            <a:pPr marL="156845" indent="-144145">
              <a:lnSpc>
                <a:spcPct val="100000"/>
              </a:lnSpc>
              <a:spcBef>
                <a:spcPts val="250"/>
              </a:spcBef>
              <a:buAutoNum type="arabicPeriod"/>
              <a:tabLst>
                <a:tab pos="156845" algn="l"/>
              </a:tabLst>
            </a:pPr>
            <a:r>
              <a:rPr sz="1150" spc="-10" dirty="0">
                <a:latin typeface="Calibri"/>
                <a:cs typeface="Calibri"/>
              </a:rPr>
              <a:t>Responding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dirty="0">
                <a:latin typeface="Calibri"/>
                <a:cs typeface="Calibri"/>
              </a:rPr>
              <a:t>RESPECT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Acronym:</a:t>
            </a:r>
            <a:endParaRPr sz="1150">
              <a:latin typeface="Calibri"/>
              <a:cs typeface="Calibri"/>
            </a:endParaRPr>
          </a:p>
          <a:p>
            <a:pPr marL="12700" marR="4565015">
              <a:lnSpc>
                <a:spcPts val="1650"/>
              </a:lnSpc>
              <a:spcBef>
                <a:spcPts val="80"/>
              </a:spcBef>
            </a:pPr>
            <a:r>
              <a:rPr sz="1150" dirty="0">
                <a:latin typeface="Calibri"/>
                <a:cs typeface="Calibri"/>
              </a:rPr>
              <a:t>R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Remove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distractions </a:t>
            </a:r>
            <a:r>
              <a:rPr sz="1150" dirty="0">
                <a:latin typeface="Calibri"/>
                <a:cs typeface="Calibri"/>
              </a:rPr>
              <a:t>E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Eye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contact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150" dirty="0">
                <a:latin typeface="Calibri"/>
                <a:cs typeface="Calibri"/>
              </a:rPr>
              <a:t>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Show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attentiveness</a:t>
            </a:r>
            <a:endParaRPr sz="1150">
              <a:latin typeface="Calibri"/>
              <a:cs typeface="Calibri"/>
            </a:endParaRPr>
          </a:p>
          <a:p>
            <a:pPr marL="12700" marR="4982210">
              <a:lnSpc>
                <a:spcPct val="118200"/>
              </a:lnSpc>
              <a:spcBef>
                <a:spcPts val="20"/>
              </a:spcBef>
            </a:pPr>
            <a:r>
              <a:rPr sz="1150" dirty="0">
                <a:latin typeface="Calibri"/>
                <a:cs typeface="Calibri"/>
              </a:rPr>
              <a:t>P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attention </a:t>
            </a:r>
            <a:r>
              <a:rPr sz="1150" dirty="0">
                <a:latin typeface="Calibri"/>
                <a:cs typeface="Calibri"/>
              </a:rPr>
              <a:t>E –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Empathies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Clarify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doubts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Tune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yourself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speaker’s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timing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dirty="0">
                <a:latin typeface="Calibri"/>
                <a:cs typeface="Calibri"/>
              </a:rPr>
              <a:t>Barriers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Listening: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2074545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 </a:t>
            </a:r>
            <a:r>
              <a:rPr sz="1200" spc="-10" dirty="0">
                <a:latin typeface="Calibri"/>
                <a:cs typeface="Calibri"/>
              </a:rPr>
              <a:t>Technical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41776" y="402336"/>
            <a:ext cx="207454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7242" y="1472564"/>
            <a:ext cx="5699125" cy="21628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35"/>
              </a:spcBef>
              <a:buAutoNum type="arabicPeriod" startAt="22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5th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generation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background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50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years</a:t>
            </a:r>
            <a:r>
              <a:rPr sz="1200" spc="-10" dirty="0">
                <a:latin typeface="Calibri"/>
                <a:cs typeface="Calibri"/>
              </a:rPr>
              <a:t> without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background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Both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3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 marR="3727450" lvl="1" indent="151130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None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above </a:t>
            </a: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course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online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23. 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roles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functions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1776" y="3613149"/>
            <a:ext cx="337121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Turning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enterprise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3613149"/>
            <a:ext cx="2618105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entrepreneurial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opportunity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Feasibility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242" y="4677028"/>
            <a:ext cx="2417445" cy="10985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b="1" dirty="0">
                <a:latin typeface="Calibri"/>
                <a:cs typeface="Calibri"/>
              </a:rPr>
              <a:t>24.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excellence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long 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goals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41776" y="4896103"/>
            <a:ext cx="217614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Uniqueness</a:t>
            </a:r>
            <a:r>
              <a:rPr sz="1200" dirty="0">
                <a:latin typeface="Calibri"/>
                <a:cs typeface="Calibri"/>
              </a:rPr>
              <a:t> &amp; Need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influence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5966459"/>
            <a:ext cx="6083300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25.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aspiring</a:t>
            </a:r>
            <a:r>
              <a:rPr sz="1200" b="1" spc="-10" dirty="0">
                <a:latin typeface="Calibri"/>
                <a:cs typeface="Calibri"/>
              </a:rPr>
              <a:t> entrepreneurs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identify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new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opportunities </a:t>
            </a:r>
            <a:r>
              <a:rPr sz="1200" b="1" dirty="0">
                <a:latin typeface="Calibri"/>
                <a:cs typeface="Calibri"/>
              </a:rPr>
              <a:t>and evaluate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their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potential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risks.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41776" y="6395084"/>
            <a:ext cx="149034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experiences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6395084"/>
            <a:ext cx="1482090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Community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concerns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7459217"/>
            <a:ext cx="5951855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26.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Startups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up with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innovative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idea.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same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time,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like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guidance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and </a:t>
            </a:r>
            <a:r>
              <a:rPr sz="1200" b="1" dirty="0">
                <a:latin typeface="Calibri"/>
                <a:cs typeface="Calibri"/>
              </a:rPr>
              <a:t>mentoring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expert.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7242" y="7887461"/>
            <a:ext cx="688340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Startups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Startups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69541" y="7920735"/>
            <a:ext cx="4527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7242" y="8748394"/>
            <a:ext cx="5817870" cy="8801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  <a:tabLst>
                <a:tab pos="5763895" algn="l"/>
              </a:tabLst>
            </a:pPr>
            <a:r>
              <a:rPr sz="1200" b="1" dirty="0">
                <a:latin typeface="Calibri"/>
                <a:cs typeface="Calibri"/>
              </a:rPr>
              <a:t>27.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Salman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tries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new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ideas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tailor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garment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factory.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Salman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a/an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  <a:tabLst>
                <a:tab pos="1384935" algn="l"/>
                <a:tab pos="3671570" algn="l"/>
                <a:tab pos="4586605" algn="l"/>
              </a:tabLst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</a:t>
            </a:r>
            <a:r>
              <a:rPr sz="1200" dirty="0">
                <a:latin typeface="Calibri"/>
                <a:cs typeface="Calibri"/>
              </a:rPr>
              <a:t>	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Laborer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Unskilled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32181"/>
            <a:ext cx="6094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40755" algn="l"/>
              </a:tabLst>
            </a:pPr>
            <a:r>
              <a:rPr sz="1200" b="1" dirty="0">
                <a:latin typeface="Calibri"/>
                <a:cs typeface="Calibri"/>
              </a:rPr>
              <a:t>28.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Prashant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Surabhi,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businesswoman.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Prashant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84195" y="611886"/>
            <a:ext cx="165100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Businessman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7242" y="611886"/>
            <a:ext cx="1651000" cy="8826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1685289"/>
            <a:ext cx="5351145" cy="19500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35"/>
              </a:spcBef>
              <a:buAutoNum type="arabicPeriod" startAt="29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barriers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running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their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business?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Lack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adequate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Non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availability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labor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Lack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requisite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 </a:t>
            </a:r>
            <a:r>
              <a:rPr sz="1200" spc="-10" dirty="0">
                <a:latin typeface="Calibri"/>
                <a:cs typeface="Calibri"/>
              </a:rPr>
              <a:t>infrastructure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30.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various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schemes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small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scale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capital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84195" y="3613149"/>
            <a:ext cx="176847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Credit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Guarantee</a:t>
            </a:r>
            <a:r>
              <a:rPr sz="1200" spc="-10" dirty="0">
                <a:latin typeface="Calibri"/>
                <a:cs typeface="Calibri"/>
              </a:rPr>
              <a:t> Scheme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242" y="3613149"/>
            <a:ext cx="1853564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Government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Mudra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Yojana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Scheme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4677028"/>
            <a:ext cx="5815330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  <a:tabLst>
                <a:tab pos="3891279" algn="l"/>
              </a:tabLst>
            </a:pPr>
            <a:r>
              <a:rPr sz="1200" b="1" dirty="0">
                <a:latin typeface="Calibri"/>
                <a:cs typeface="Calibri"/>
              </a:rPr>
              <a:t>31.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Mary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believes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will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ability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team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starts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her </a:t>
            </a:r>
            <a:r>
              <a:rPr sz="1200" b="1" dirty="0">
                <a:latin typeface="Calibri"/>
                <a:cs typeface="Calibri"/>
              </a:rPr>
              <a:t>business.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barrier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5105653"/>
            <a:ext cx="1054100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getting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capital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235"/>
              </a:spcBef>
              <a:buAutoNum type="alphaLcPeriod" startAt="2"/>
              <a:tabLst>
                <a:tab pos="164465" algn="l"/>
              </a:tabLst>
            </a:pP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doubt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84195" y="5138673"/>
            <a:ext cx="2167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doubt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taking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7242" y="5966459"/>
            <a:ext cx="6029960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4264660" algn="l"/>
              </a:tabLst>
            </a:pPr>
            <a:r>
              <a:rPr sz="1200" b="1" dirty="0">
                <a:latin typeface="Calibri"/>
                <a:cs typeface="Calibri"/>
              </a:rPr>
              <a:t>32.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Sayed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knows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know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to </a:t>
            </a:r>
            <a:r>
              <a:rPr sz="1200" b="1" dirty="0">
                <a:latin typeface="Calibri"/>
                <a:cs typeface="Calibri"/>
              </a:rPr>
              <a:t>get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running.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barrier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stopping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him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6395084"/>
            <a:ext cx="159004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team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 startAt="2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lack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plan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84195" y="6424929"/>
            <a:ext cx="2167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plan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taking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7242" y="7249286"/>
            <a:ext cx="5963920" cy="45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99"/>
              </a:lnSpc>
              <a:spcBef>
                <a:spcPts val="100"/>
              </a:spcBef>
              <a:tabLst>
                <a:tab pos="4520565" algn="l"/>
              </a:tabLst>
            </a:pPr>
            <a:r>
              <a:rPr sz="1200" b="1" dirty="0">
                <a:latin typeface="Calibri"/>
                <a:cs typeface="Calibri"/>
              </a:rPr>
              <a:t>33.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Harish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rug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India.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start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exporting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rugs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Canada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not </a:t>
            </a:r>
            <a:r>
              <a:rPr sz="1200" b="1" dirty="0">
                <a:latin typeface="Calibri"/>
                <a:cs typeface="Calibri"/>
              </a:rPr>
              <a:t>know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would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sell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there.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barrier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7242" y="7677911"/>
            <a:ext cx="807720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doubt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doubt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69541" y="7707883"/>
            <a:ext cx="3512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plan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selecting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idea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8562340"/>
            <a:ext cx="3324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34.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attitudes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successful</a:t>
            </a:r>
            <a:r>
              <a:rPr sz="1200" b="1" spc="-10" dirty="0">
                <a:latin typeface="Calibri"/>
                <a:cs typeface="Calibri"/>
              </a:rPr>
              <a:t> entrepreneur?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41776" y="8748394"/>
            <a:ext cx="250317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Interpersonal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7242" y="8748394"/>
            <a:ext cx="2410460" cy="8801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Decisiveness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49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487997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35.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ability to </a:t>
            </a:r>
            <a:r>
              <a:rPr sz="1200" b="1" spc="-10" dirty="0">
                <a:latin typeface="Calibri"/>
                <a:cs typeface="Calibri"/>
              </a:rPr>
              <a:t>continue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 do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something,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even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when it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difficult,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called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1304290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242" y="830961"/>
            <a:ext cx="99949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Initiative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6995" y="860806"/>
            <a:ext cx="2828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Organizational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1715134"/>
            <a:ext cx="4533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79290" algn="l"/>
              </a:tabLst>
            </a:pPr>
            <a:r>
              <a:rPr sz="1200" b="1" dirty="0">
                <a:latin typeface="Calibri"/>
                <a:cs typeface="Calibri"/>
              </a:rPr>
              <a:t>36.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ability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situation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before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others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1894839"/>
            <a:ext cx="1335405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Interpersonal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 startAt="2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Initiative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26995" y="1927859"/>
            <a:ext cx="2828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Initiative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" y="2785491"/>
            <a:ext cx="3474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20745" algn="l"/>
              </a:tabLst>
            </a:pPr>
            <a:r>
              <a:rPr sz="1200" b="1" dirty="0">
                <a:latin typeface="Calibri"/>
                <a:cs typeface="Calibri"/>
              </a:rPr>
              <a:t>37.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ability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others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2965196"/>
            <a:ext cx="1401445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Organizational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Organizational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26995" y="2998216"/>
            <a:ext cx="13417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Interpersonal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56429" y="2998216"/>
            <a:ext cx="704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Initiative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4068445"/>
            <a:ext cx="4796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9710" algn="l"/>
              </a:tabLst>
            </a:pPr>
            <a:r>
              <a:rPr sz="1200" b="1" dirty="0">
                <a:latin typeface="Calibri"/>
                <a:cs typeface="Calibri"/>
              </a:rPr>
              <a:t>38.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ability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profitable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quick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7242" y="4254500"/>
            <a:ext cx="957580" cy="6642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Decisiveness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Decisiveness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26995" y="4284345"/>
            <a:ext cx="27076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Initiative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Interpersonal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28665" y="4284345"/>
            <a:ext cx="1015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7242" y="5138673"/>
            <a:ext cx="39547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39.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Identify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decisiveness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developed.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7242" y="5324728"/>
            <a:ext cx="1238885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yourself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69541" y="5354573"/>
            <a:ext cx="3028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solving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opportunity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71210" y="5354573"/>
            <a:ext cx="1151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7242" y="6209029"/>
            <a:ext cx="520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85545" algn="l"/>
              </a:tabLst>
            </a:pPr>
            <a:r>
              <a:rPr sz="1200" b="1" dirty="0">
                <a:latin typeface="Calibri"/>
                <a:cs typeface="Calibri"/>
              </a:rPr>
              <a:t>40.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ability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charge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situation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before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others.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7242" y="6395084"/>
            <a:ext cx="95758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35"/>
              </a:spcBef>
              <a:buAutoNum type="alphaLcPeriod"/>
              <a:tabLst>
                <a:tab pos="157480" algn="l"/>
              </a:tabLst>
            </a:pPr>
            <a:r>
              <a:rPr sz="1200" spc="-10" dirty="0">
                <a:latin typeface="Calibri"/>
                <a:cs typeface="Calibri"/>
              </a:rPr>
              <a:t>Decisiveness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 startAt="2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Initiative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69541" y="6424929"/>
            <a:ext cx="4217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Initiative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Interpersonal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7242" y="7279258"/>
            <a:ext cx="5015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41.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Identify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Initiative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41776" y="7459217"/>
            <a:ext cx="1863725" cy="4572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Believe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7242" y="7459217"/>
            <a:ext cx="2133600" cy="88646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Realize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7242" y="8562340"/>
            <a:ext cx="5732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7310" algn="l"/>
              </a:tabLst>
            </a:pPr>
            <a:r>
              <a:rPr sz="1200" b="1" dirty="0">
                <a:latin typeface="Calibri"/>
                <a:cs typeface="Calibri"/>
              </a:rPr>
              <a:t>42.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means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dealing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relationships.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two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persons.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97242" y="8748394"/>
            <a:ext cx="1336040" cy="6642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Decisiveness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Interpersonal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626995" y="8778240"/>
            <a:ext cx="4217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Initiative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Interpersonal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50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5980430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43.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their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suggest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do </a:t>
            </a:r>
            <a:r>
              <a:rPr sz="1200" b="1" spc="-10" dirty="0">
                <a:latin typeface="Calibri"/>
                <a:cs typeface="Calibri"/>
              </a:rPr>
              <a:t>that.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242" y="830961"/>
            <a:ext cx="1151255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Listening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9541" y="860806"/>
            <a:ext cx="4352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Body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Language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Attitude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242" y="1715134"/>
            <a:ext cx="4245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91635" algn="l"/>
              </a:tabLst>
            </a:pPr>
            <a:r>
              <a:rPr sz="1200" b="1" dirty="0">
                <a:latin typeface="Calibri"/>
                <a:cs typeface="Calibri"/>
              </a:rPr>
              <a:t>44.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state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mental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pressure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tension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called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7242" y="1894839"/>
            <a:ext cx="542290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Stress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Stress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69541" y="1927859"/>
            <a:ext cx="2607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Headache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Mental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disturbed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71210" y="1927859"/>
            <a:ext cx="13258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7242" y="2755646"/>
            <a:ext cx="5332730" cy="19500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35"/>
              </a:spcBef>
              <a:buAutoNum type="arabicPeriod" startAt="45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deal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stress.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Taking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walk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nature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Doing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physical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running,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swimming,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29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Practicing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breathing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exercises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Practicing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meditation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yoga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46.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Perseverance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ability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continue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something,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even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difficult.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7242" y="4677028"/>
            <a:ext cx="1005205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Perseverance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26995" y="4710048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Meditation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Stress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242" y="5537453"/>
            <a:ext cx="6104255" cy="216344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35"/>
              </a:spcBef>
              <a:buAutoNum type="arabicPeriod" startAt="47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build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perseverance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daily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life?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</a:t>
            </a:r>
            <a:endParaRPr sz="1200">
              <a:latin typeface="Calibri"/>
              <a:cs typeface="Calibri"/>
            </a:endParaRPr>
          </a:p>
          <a:p>
            <a:pPr marL="164465" lvl="1" indent="-151765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4465" algn="l"/>
              </a:tabLst>
            </a:pP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goal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failures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them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99"/>
              </a:lnSpc>
              <a:tabLst>
                <a:tab pos="3860165" algn="l"/>
              </a:tabLst>
            </a:pPr>
            <a:r>
              <a:rPr sz="1200" b="1" dirty="0">
                <a:latin typeface="Calibri"/>
                <a:cs typeface="Calibri"/>
              </a:rPr>
              <a:t>48.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Time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planning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following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conscious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control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time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spent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specific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activities.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Time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includes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7242" y="7677911"/>
            <a:ext cx="1151255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Planning</a:t>
            </a:r>
            <a:r>
              <a:rPr sz="1200" spc="-20" dirty="0">
                <a:latin typeface="Calibri"/>
                <a:cs typeface="Calibri"/>
              </a:rPr>
              <a:t> well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69541" y="7707883"/>
            <a:ext cx="4352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</a:t>
            </a:r>
            <a:r>
              <a:rPr sz="1200" spc="-10" dirty="0">
                <a:latin typeface="Calibri"/>
                <a:cs typeface="Calibri"/>
              </a:rPr>
              <a:t> goals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deadlines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7242" y="8529319"/>
            <a:ext cx="6036310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  <a:tabLst>
                <a:tab pos="2072639" algn="l"/>
              </a:tabLst>
            </a:pPr>
            <a:r>
              <a:rPr sz="1200" b="1" dirty="0">
                <a:latin typeface="Calibri"/>
                <a:cs typeface="Calibri"/>
              </a:rPr>
              <a:t>49.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somewhere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reach.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result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activity. </a:t>
            </a:r>
            <a:r>
              <a:rPr sz="1200" b="1" dirty="0">
                <a:latin typeface="Calibri"/>
                <a:cs typeface="Calibri"/>
              </a:rPr>
              <a:t>Goal makes us to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complete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work.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7242" y="8960866"/>
            <a:ext cx="1036319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 </a:t>
            </a:r>
            <a:r>
              <a:rPr sz="1200" spc="-10" dirty="0">
                <a:latin typeface="Calibri"/>
                <a:cs typeface="Calibri"/>
              </a:rPr>
              <a:t>harder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69541" y="8990965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Motivates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51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611886"/>
            <a:ext cx="6135370" cy="901636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QUESTIONS:</a:t>
            </a:r>
            <a:endParaRPr sz="1200">
              <a:latin typeface="Calibri"/>
              <a:cs typeface="Calibri"/>
            </a:endParaRPr>
          </a:p>
          <a:p>
            <a:pPr marL="12700" marR="1689735" indent="151765">
              <a:lnSpc>
                <a:spcPct val="116300"/>
              </a:lnSpc>
              <a:spcBef>
                <a:spcPts val="25"/>
              </a:spcBef>
              <a:buAutoNum type="arabi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training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needs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business.</a:t>
            </a:r>
            <a:r>
              <a:rPr sz="1200" b="1" spc="50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Orientation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awareness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competencies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Improvement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growth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competitiveness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2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 you mean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 </a:t>
            </a:r>
            <a:r>
              <a:rPr sz="1200" b="1" spc="-10" dirty="0">
                <a:latin typeface="Calibri"/>
                <a:cs typeface="Calibri"/>
              </a:rPr>
              <a:t>entrepreneur?</a:t>
            </a:r>
            <a:endParaRPr sz="1200">
              <a:latin typeface="Calibri"/>
              <a:cs typeface="Calibri"/>
            </a:endParaRPr>
          </a:p>
          <a:p>
            <a:pPr marL="12700" marR="635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“entrepreneur”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French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“entreprendre,”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0" dirty="0">
                <a:latin typeface="Calibri"/>
                <a:cs typeface="Calibri"/>
              </a:rPr>
              <a:t> means </a:t>
            </a:r>
            <a:r>
              <a:rPr sz="1200" dirty="0">
                <a:latin typeface="Calibri"/>
                <a:cs typeface="Calibri"/>
              </a:rPr>
              <a:t>‘to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undertake’.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200">
              <a:latin typeface="Calibri"/>
              <a:cs typeface="Calibri"/>
            </a:endParaRPr>
          </a:p>
          <a:p>
            <a:pPr marL="12700" marR="2179320" indent="151765">
              <a:lnSpc>
                <a:spcPct val="118100"/>
              </a:lnSpc>
              <a:buAutoNum type="arabicPeriod" startAt="3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characteristics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29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economic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profit-oriented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recognizing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market.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utilization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resources.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enterprise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10" dirty="0">
                <a:latin typeface="Calibri"/>
                <a:cs typeface="Calibri"/>
              </a:rPr>
              <a:t> risks.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4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quality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successful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successfully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enterprise.</a:t>
            </a:r>
            <a:endParaRPr sz="1200">
              <a:latin typeface="Calibri"/>
              <a:cs typeface="Calibri"/>
            </a:endParaRPr>
          </a:p>
          <a:p>
            <a:pPr marL="12700" marR="737235" lvl="1" indent="151765">
              <a:lnSpc>
                <a:spcPct val="116300"/>
              </a:lnSpc>
              <a:spcBef>
                <a:spcPts val="2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Initiative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advantage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 </a:t>
            </a:r>
            <a:r>
              <a:rPr sz="1200" spc="-10" dirty="0">
                <a:latin typeface="Calibri"/>
                <a:cs typeface="Calibri"/>
              </a:rPr>
              <a:t>opportunity.</a:t>
            </a:r>
            <a:endParaRPr sz="1200">
              <a:latin typeface="Calibri"/>
              <a:cs typeface="Calibri"/>
            </a:endParaRPr>
          </a:p>
          <a:p>
            <a:pPr marL="12700" marR="127000" lvl="1" indent="158115">
              <a:lnSpc>
                <a:spcPct val="116300"/>
              </a:lnSpc>
              <a:spcBef>
                <a:spcPts val="25"/>
              </a:spcBef>
              <a:buAutoNum type="alphaLcPeriod"/>
              <a:tabLst>
                <a:tab pos="170815" algn="l"/>
              </a:tabLst>
            </a:pPr>
            <a:r>
              <a:rPr sz="1200" b="1" spc="-10" dirty="0">
                <a:latin typeface="Calibri"/>
                <a:cs typeface="Calibri"/>
              </a:rPr>
              <a:t>Willingness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risks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certain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amount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firm.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necessary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that </a:t>
            </a:r>
            <a:r>
              <a:rPr sz="1200" dirty="0">
                <a:latin typeface="Calibri"/>
                <a:cs typeface="Calibri"/>
              </a:rPr>
              <a:t>every</a:t>
            </a:r>
            <a:r>
              <a:rPr sz="1200" spc="-10" dirty="0">
                <a:latin typeface="Calibri"/>
                <a:cs typeface="Calibri"/>
              </a:rPr>
              <a:t> 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earn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business.</a:t>
            </a:r>
            <a:endParaRPr sz="1200">
              <a:latin typeface="Calibri"/>
              <a:cs typeface="Calibri"/>
            </a:endParaRPr>
          </a:p>
          <a:p>
            <a:pPr marL="151765" lvl="1" indent="-139065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Ability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experience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possible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mistakes.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</a:t>
            </a:r>
            <a:endParaRPr sz="1200">
              <a:latin typeface="Calibri"/>
              <a:cs typeface="Calibri"/>
            </a:endParaRPr>
          </a:p>
          <a:p>
            <a:pPr marL="12700" marR="22923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error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committed,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repeated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otherwise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heavy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losses.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260"/>
              </a:spcBef>
              <a:buAutoNum type="alphaLcPeriod" startAt="4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Motivation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you’re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inspired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anything,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won’t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until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you’ve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finished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it.</a:t>
            </a:r>
            <a:endParaRPr sz="1200">
              <a:latin typeface="Calibri"/>
              <a:cs typeface="Calibri"/>
            </a:endParaRPr>
          </a:p>
          <a:p>
            <a:pPr marL="164465" lvl="1" indent="-151765">
              <a:lnSpc>
                <a:spcPct val="100000"/>
              </a:lnSpc>
              <a:spcBef>
                <a:spcPts val="235"/>
              </a:spcBef>
              <a:buAutoNum type="alphaLcPeriod" startAt="4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Self-confidence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himself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herself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order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succeed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life.</a:t>
            </a:r>
            <a:endParaRPr sz="1200">
              <a:latin typeface="Calibri"/>
              <a:cs typeface="Calibri"/>
            </a:endParaRPr>
          </a:p>
          <a:p>
            <a:pPr marL="135890" lvl="1" indent="-123189">
              <a:lnSpc>
                <a:spcPct val="100000"/>
              </a:lnSpc>
              <a:spcBef>
                <a:spcPts val="235"/>
              </a:spcBef>
              <a:buAutoNum type="alphaLcPeriod" startAt="4"/>
              <a:tabLst>
                <a:tab pos="135890" algn="l"/>
              </a:tabLst>
            </a:pPr>
            <a:r>
              <a:rPr sz="1200" b="1" dirty="0">
                <a:latin typeface="Calibri"/>
                <a:cs typeface="Calibri"/>
              </a:rPr>
              <a:t>Hard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work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life,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replacement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business,</a:t>
            </a:r>
            <a:endParaRPr sz="1200">
              <a:latin typeface="Calibri"/>
              <a:cs typeface="Calibri"/>
            </a:endParaRPr>
          </a:p>
          <a:p>
            <a:pPr marL="12700" marR="11430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vigilant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order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resolve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possible.</a:t>
            </a:r>
            <a:endParaRPr sz="1200">
              <a:latin typeface="Calibri"/>
              <a:cs typeface="Calibri"/>
            </a:endParaRPr>
          </a:p>
          <a:p>
            <a:pPr marL="12700" marR="156210" lvl="1" indent="147955">
              <a:lnSpc>
                <a:spcPts val="1700"/>
              </a:lnSpc>
              <a:spcBef>
                <a:spcPts val="75"/>
              </a:spcBef>
              <a:buAutoNum type="alphaLcPeriod" startAt="7"/>
              <a:tabLst>
                <a:tab pos="160655" algn="l"/>
              </a:tabLst>
            </a:pPr>
            <a:r>
              <a:rPr sz="1200" b="1" dirty="0">
                <a:latin typeface="Calibri"/>
                <a:cs typeface="Calibri"/>
              </a:rPr>
              <a:t>Decision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ability 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spc="-10" dirty="0">
                <a:latin typeface="Calibri"/>
                <a:cs typeface="Calibri"/>
              </a:rPr>
              <a:t>business.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individual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capable 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appropriate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5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 types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entrepreneurs?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following.</a:t>
            </a:r>
            <a:endParaRPr sz="1200">
              <a:latin typeface="Calibri"/>
              <a:cs typeface="Calibri"/>
            </a:endParaRPr>
          </a:p>
          <a:p>
            <a:pPr marL="12700" marR="71120" lvl="1" indent="15176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Service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either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25" dirty="0">
                <a:latin typeface="Calibri"/>
                <a:cs typeface="Calibri"/>
              </a:rPr>
              <a:t> or </a:t>
            </a:r>
            <a:r>
              <a:rPr sz="1200" dirty="0">
                <a:latin typeface="Calibri"/>
                <a:cs typeface="Calibri"/>
              </a:rPr>
              <a:t>serve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turn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service.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commercial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marketing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80"/>
              </a:spcBef>
            </a:pPr>
            <a:r>
              <a:rPr sz="1200" spc="-10" dirty="0">
                <a:latin typeface="Calibri"/>
                <a:cs typeface="Calibri"/>
              </a:rPr>
              <a:t>operations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production.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business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product’s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 potential.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52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6138545" cy="901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4615" indent="139065" algn="just">
              <a:lnSpc>
                <a:spcPct val="116300"/>
              </a:lnSpc>
              <a:spcBef>
                <a:spcPts val="100"/>
              </a:spcBef>
              <a:buAutoNum type="alphaLcPeriod" startAt="3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Industrial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manufacturer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recognises </a:t>
            </a:r>
            <a:r>
              <a:rPr sz="1200" dirty="0">
                <a:latin typeface="Calibri"/>
                <a:cs typeface="Calibri"/>
              </a:rPr>
              <a:t>client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demands.</a:t>
            </a:r>
            <a:endParaRPr sz="1200">
              <a:latin typeface="Calibri"/>
              <a:cs typeface="Calibri"/>
            </a:endParaRPr>
          </a:p>
          <a:p>
            <a:pPr marL="12700" marR="536575" indent="158115" algn="just">
              <a:lnSpc>
                <a:spcPct val="116300"/>
              </a:lnSpc>
              <a:spcBef>
                <a:spcPts val="25"/>
              </a:spcBef>
              <a:buAutoNum type="alphaLcPeriod" startAt="3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Agricultural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low-</a:t>
            </a:r>
            <a:r>
              <a:rPr sz="1200" spc="-10" dirty="0">
                <a:latin typeface="Calibri"/>
                <a:cs typeface="Calibri"/>
              </a:rPr>
              <a:t>returning business.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Agriculturists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implemented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innovative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order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productivity.</a:t>
            </a:r>
            <a:endParaRPr sz="1200">
              <a:latin typeface="Calibri"/>
              <a:cs typeface="Calibri"/>
            </a:endParaRPr>
          </a:p>
          <a:p>
            <a:pPr marL="12700" marR="79375" indent="151765">
              <a:lnSpc>
                <a:spcPct val="116300"/>
              </a:lnSpc>
              <a:spcBef>
                <a:spcPts val="25"/>
              </a:spcBef>
              <a:buAutoNum type="alphaLcPeriod" startAt="3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Technical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Revolution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birth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machinery,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procedures.</a:t>
            </a:r>
            <a:endParaRPr sz="1200">
              <a:latin typeface="Calibri"/>
              <a:cs typeface="Calibri"/>
            </a:endParaRPr>
          </a:p>
          <a:p>
            <a:pPr marL="12700" marR="152400" indent="123189">
              <a:lnSpc>
                <a:spcPts val="1700"/>
              </a:lnSpc>
              <a:spcBef>
                <a:spcPts val="75"/>
              </a:spcBef>
              <a:buAutoNum type="alphaLcPeriod" startAt="3"/>
              <a:tabLst>
                <a:tab pos="135890" algn="l"/>
              </a:tabLst>
            </a:pPr>
            <a:r>
              <a:rPr sz="1200" b="1" dirty="0">
                <a:latin typeface="Calibri"/>
                <a:cs typeface="Calibri"/>
              </a:rPr>
              <a:t>Non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technical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expertise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services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entrepreneurs.</a:t>
            </a:r>
            <a:endParaRPr sz="1200">
              <a:latin typeface="Calibri"/>
              <a:cs typeface="Calibri"/>
            </a:endParaRPr>
          </a:p>
          <a:p>
            <a:pPr marL="160655" indent="-147955">
              <a:lnSpc>
                <a:spcPct val="100000"/>
              </a:lnSpc>
              <a:spcBef>
                <a:spcPts val="135"/>
              </a:spcBef>
              <a:buAutoNum type="alphaLcPeriod" startAt="3"/>
              <a:tabLst>
                <a:tab pos="160655" algn="l"/>
              </a:tabLst>
            </a:pPr>
            <a:r>
              <a:rPr sz="1200" b="1" dirty="0">
                <a:latin typeface="Calibri"/>
                <a:cs typeface="Calibri"/>
              </a:rPr>
              <a:t>Professional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nurtures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reach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self-</a:t>
            </a:r>
            <a:r>
              <a:rPr sz="1200" spc="-10" dirty="0">
                <a:latin typeface="Calibri"/>
                <a:cs typeface="Calibri"/>
              </a:rPr>
              <a:t>sustenance.</a:t>
            </a:r>
            <a:endParaRPr sz="1200">
              <a:latin typeface="Calibri"/>
              <a:cs typeface="Calibri"/>
            </a:endParaRPr>
          </a:p>
          <a:p>
            <a:pPr marL="12700" marR="63500" indent="158115">
              <a:lnSpc>
                <a:spcPct val="116300"/>
              </a:lnSpc>
              <a:buAutoNum type="alphaLcPeriod" startAt="8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field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 technology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(IT).</a:t>
            </a:r>
            <a:endParaRPr sz="1200">
              <a:latin typeface="Calibri"/>
              <a:cs typeface="Calibri"/>
            </a:endParaRPr>
          </a:p>
          <a:p>
            <a:pPr marL="12700" marR="246379" indent="113664">
              <a:lnSpc>
                <a:spcPct val="116199"/>
              </a:lnSpc>
              <a:spcBef>
                <a:spcPts val="25"/>
              </a:spcBef>
              <a:buAutoNum type="alphaLcPeriod" startAt="8"/>
              <a:tabLst>
                <a:tab pos="126364" algn="l"/>
              </a:tabLst>
            </a:pPr>
            <a:r>
              <a:rPr sz="1200" b="1" dirty="0">
                <a:latin typeface="Calibri"/>
                <a:cs typeface="Calibri"/>
              </a:rPr>
              <a:t>Women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Women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entrepreneurs,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suggests,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women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start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own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business.</a:t>
            </a:r>
            <a:endParaRPr sz="1200">
              <a:latin typeface="Calibri"/>
              <a:cs typeface="Calibri"/>
            </a:endParaRPr>
          </a:p>
          <a:p>
            <a:pPr marL="12700" marR="211454" indent="113664">
              <a:lnSpc>
                <a:spcPct val="116300"/>
              </a:lnSpc>
              <a:spcBef>
                <a:spcPts val="30"/>
              </a:spcBef>
              <a:buAutoNum type="alphaLcPeriod" startAt="8"/>
              <a:tabLst>
                <a:tab pos="126364" algn="l"/>
              </a:tabLst>
            </a:pPr>
            <a:r>
              <a:rPr sz="1200" b="1" dirty="0">
                <a:latin typeface="Calibri"/>
                <a:cs typeface="Calibri"/>
              </a:rPr>
              <a:t>Social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solutions</a:t>
            </a:r>
            <a:r>
              <a:rPr sz="1200" spc="-20" dirty="0">
                <a:latin typeface="Calibri"/>
                <a:cs typeface="Calibri"/>
              </a:rPr>
              <a:t> that </a:t>
            </a:r>
            <a:r>
              <a:rPr sz="1200" dirty="0">
                <a:latin typeface="Calibri"/>
                <a:cs typeface="Calibri"/>
              </a:rPr>
              <a:t>benefit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society.</a:t>
            </a:r>
            <a:endParaRPr sz="1200">
              <a:latin typeface="Calibri"/>
              <a:cs typeface="Calibri"/>
            </a:endParaRPr>
          </a:p>
          <a:p>
            <a:pPr marL="160655" indent="-147955">
              <a:lnSpc>
                <a:spcPct val="100000"/>
              </a:lnSpc>
              <a:spcBef>
                <a:spcPts val="235"/>
              </a:spcBef>
              <a:buAutoNum type="alphaLcPeriod" startAt="8"/>
              <a:tabLst>
                <a:tab pos="160655" algn="l"/>
              </a:tabLst>
            </a:pPr>
            <a:r>
              <a:rPr sz="1200" b="1" dirty="0">
                <a:latin typeface="Calibri"/>
                <a:cs typeface="Calibri"/>
              </a:rPr>
              <a:t>Family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successfully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operates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12700" marR="64960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passes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next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generation,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family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 entrepreneur.</a:t>
            </a:r>
            <a:endParaRPr sz="1200">
              <a:latin typeface="Calibri"/>
              <a:cs typeface="Calibri"/>
            </a:endParaRPr>
          </a:p>
          <a:p>
            <a:pPr marL="126364" indent="-113664">
              <a:lnSpc>
                <a:spcPct val="100000"/>
              </a:lnSpc>
              <a:spcBef>
                <a:spcPts val="235"/>
              </a:spcBef>
              <a:buAutoNum type="alphaLcPeriod" startAt="12"/>
              <a:tabLst>
                <a:tab pos="126364" algn="l"/>
              </a:tabLst>
            </a:pPr>
            <a:r>
              <a:rPr sz="1200" b="1" dirty="0">
                <a:latin typeface="Calibri"/>
                <a:cs typeface="Calibri"/>
              </a:rPr>
              <a:t>First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generation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 </a:t>
            </a:r>
            <a:r>
              <a:rPr sz="1200" spc="-10" dirty="0">
                <a:latin typeface="Calibri"/>
                <a:cs typeface="Calibri"/>
              </a:rPr>
              <a:t>First-generation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 those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never</a:t>
            </a:r>
            <a:endParaRPr sz="1200">
              <a:latin typeface="Calibri"/>
              <a:cs typeface="Calibri"/>
            </a:endParaRPr>
          </a:p>
          <a:p>
            <a:pPr marL="12700" marR="62230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worked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various backgrounds.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6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major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2700" marR="71755" lvl="1" indent="151765">
              <a:lnSpc>
                <a:spcPct val="116300"/>
              </a:lnSpc>
              <a:spcBef>
                <a:spcPts val="30"/>
              </a:spcBef>
              <a:buAutoNum type="alphaLcPeriod"/>
              <a:tabLst>
                <a:tab pos="164465" algn="l"/>
              </a:tabLst>
            </a:pPr>
            <a:r>
              <a:rPr sz="1200" b="1" spc="-10" dirty="0">
                <a:latin typeface="Calibri"/>
                <a:cs typeface="Calibri"/>
              </a:rPr>
              <a:t>Identifying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entrepreneurial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opportunity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 have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imagination,</a:t>
            </a:r>
            <a:r>
              <a:rPr sz="1200" dirty="0">
                <a:latin typeface="Calibri"/>
                <a:cs typeface="Calibri"/>
              </a:rPr>
              <a:t> creativity,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innovation.</a:t>
            </a:r>
            <a:endParaRPr sz="1200">
              <a:latin typeface="Calibri"/>
              <a:cs typeface="Calibri"/>
            </a:endParaRPr>
          </a:p>
          <a:p>
            <a:pPr marL="12700" marR="334645" lvl="1" indent="158115">
              <a:lnSpc>
                <a:spcPct val="116300"/>
              </a:lnSpc>
              <a:spcBef>
                <a:spcPts val="2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Turning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ideas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life.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meet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methods.</a:t>
            </a:r>
            <a:endParaRPr sz="1200">
              <a:latin typeface="Calibri"/>
              <a:cs typeface="Calibri"/>
            </a:endParaRPr>
          </a:p>
          <a:p>
            <a:pPr marL="12700" marR="78740" lvl="1" indent="13906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Feasibility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conduct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studies 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feasibility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proposed </a:t>
            </a:r>
            <a:r>
              <a:rPr sz="1200" dirty="0">
                <a:latin typeface="Calibri"/>
                <a:cs typeface="Calibri"/>
              </a:rPr>
              <a:t>product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service.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140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Resourcing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establish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successful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such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money,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machinery,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materials,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labor.</a:t>
            </a:r>
            <a:endParaRPr sz="1200">
              <a:latin typeface="Calibri"/>
              <a:cs typeface="Calibri"/>
            </a:endParaRPr>
          </a:p>
          <a:p>
            <a:pPr marL="12700" marR="5080" lvl="1" indent="151765">
              <a:lnSpc>
                <a:spcPct val="117300"/>
              </a:lnSpc>
              <a:spcBef>
                <a:spcPts val="10"/>
              </a:spcBef>
              <a:buAutoNum type="alphaLcPeriod" startAt="5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Setting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up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enterprise 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legal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requirements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 </a:t>
            </a:r>
            <a:r>
              <a:rPr sz="1200" dirty="0">
                <a:latin typeface="Calibri"/>
                <a:cs typeface="Calibri"/>
              </a:rPr>
              <a:t>addition,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place,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premises,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machinery,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variety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 </a:t>
            </a:r>
            <a:r>
              <a:rPr sz="1200" spc="-10" dirty="0">
                <a:latin typeface="Calibri"/>
                <a:cs typeface="Calibri"/>
              </a:rPr>
              <a:t>tasks.</a:t>
            </a:r>
            <a:endParaRPr sz="1200">
              <a:latin typeface="Calibri"/>
              <a:cs typeface="Calibri"/>
            </a:endParaRPr>
          </a:p>
          <a:p>
            <a:pPr marL="12700" marR="574040" lvl="1" indent="123189">
              <a:lnSpc>
                <a:spcPct val="116300"/>
              </a:lnSpc>
              <a:buAutoNum type="alphaLcPeriod" startAt="5"/>
              <a:tabLst>
                <a:tab pos="135890" algn="l"/>
              </a:tabLst>
            </a:pPr>
            <a:r>
              <a:rPr sz="1200" b="1" dirty="0">
                <a:latin typeface="Calibri"/>
                <a:cs typeface="Calibri"/>
              </a:rPr>
              <a:t>Managing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enterprise 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responsible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labor,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materials, </a:t>
            </a:r>
            <a:r>
              <a:rPr sz="1200" dirty="0">
                <a:latin typeface="Calibri"/>
                <a:cs typeface="Calibri"/>
              </a:rPr>
              <a:t>finances,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production.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7.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motivates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0" dirty="0">
                <a:latin typeface="Calibri"/>
                <a:cs typeface="Calibri"/>
              </a:rPr>
              <a:t> entrepreneur?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motivate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53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6122670" cy="901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7625" indent="151765">
              <a:lnSpc>
                <a:spcPct val="116300"/>
              </a:lnSpc>
              <a:spcBef>
                <a:spcPts val="100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Standard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excellence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himself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meet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creative.</a:t>
            </a:r>
            <a:endParaRPr sz="1200">
              <a:latin typeface="Calibri"/>
              <a:cs typeface="Calibri"/>
            </a:endParaRPr>
          </a:p>
          <a:p>
            <a:pPr marL="12700" marR="76200" indent="158115">
              <a:lnSpc>
                <a:spcPct val="116300"/>
              </a:lnSpc>
              <a:spcBef>
                <a:spcPts val="2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Uniqueness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everything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done.</a:t>
            </a:r>
            <a:endParaRPr sz="1200">
              <a:latin typeface="Calibri"/>
              <a:cs typeface="Calibri"/>
            </a:endParaRPr>
          </a:p>
          <a:p>
            <a:pPr marL="12700" marR="41910" indent="13906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Focus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10" dirty="0">
                <a:latin typeface="Calibri"/>
                <a:cs typeface="Calibri"/>
              </a:rPr>
              <a:t> long-</a:t>
            </a:r>
            <a:r>
              <a:rPr sz="1200" b="1" dirty="0">
                <a:latin typeface="Calibri"/>
                <a:cs typeface="Calibri"/>
              </a:rPr>
              <a:t>term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goals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0" dirty="0">
                <a:latin typeface="Calibri"/>
                <a:cs typeface="Calibri"/>
              </a:rPr>
              <a:t> concerned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accomplished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accomplished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future.</a:t>
            </a:r>
            <a:endParaRPr sz="1200">
              <a:latin typeface="Calibri"/>
              <a:cs typeface="Calibri"/>
            </a:endParaRPr>
          </a:p>
          <a:p>
            <a:pPr marL="170815" indent="-158115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Need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influence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perceives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revolutionary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expects</a:t>
            </a:r>
            <a:r>
              <a:rPr sz="1200" spc="-20" dirty="0">
                <a:latin typeface="Calibri"/>
                <a:cs typeface="Calibri"/>
              </a:rPr>
              <a:t> them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influence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substantial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way.</a:t>
            </a:r>
            <a:endParaRPr sz="1200">
              <a:latin typeface="Calibri"/>
              <a:cs typeface="Calibri"/>
            </a:endParaRPr>
          </a:p>
          <a:p>
            <a:pPr marL="12700" marR="33020" indent="151765">
              <a:lnSpc>
                <a:spcPct val="116300"/>
              </a:lnSpc>
              <a:spcBef>
                <a:spcPts val="25"/>
              </a:spcBef>
              <a:buAutoNum type="alphaLcPeriod" startAt="5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Identifying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opportunities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risk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taking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major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8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environmental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barriers?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biggest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barriers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environmental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factors.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Lack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adequate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availability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labor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Lack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requisite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infrastructure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Unavailability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monetary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time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9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barriers?</a:t>
            </a:r>
            <a:endParaRPr sz="1200">
              <a:latin typeface="Calibri"/>
              <a:cs typeface="Calibri"/>
            </a:endParaRPr>
          </a:p>
          <a:p>
            <a:pPr marL="12700" marR="198755">
              <a:lnSpc>
                <a:spcPts val="1680"/>
              </a:lnSpc>
              <a:spcBef>
                <a:spcPts val="9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enterprise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afraid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wrong,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worries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boundaries.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personal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barriers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Self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doubt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Forming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teamwork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Session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Entrepreneurial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Attitudes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2004060" indent="227965">
              <a:lnSpc>
                <a:spcPct val="116300"/>
              </a:lnSpc>
              <a:buAutoNum type="arabicPeriod" startAt="10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attitudes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successful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entrepreneur?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attitudes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successful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64465" lvl="1" indent="-151765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Decisiveness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Taking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Initiative –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</a:t>
            </a:r>
            <a:endParaRPr sz="1200">
              <a:latin typeface="Calibri"/>
              <a:cs typeface="Calibri"/>
            </a:endParaRPr>
          </a:p>
          <a:p>
            <a:pPr marL="12700" marR="462915" lvl="1" indent="13906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51765" algn="l"/>
              </a:tabLst>
            </a:pPr>
            <a:r>
              <a:rPr sz="1200" b="1" spc="-10" dirty="0">
                <a:latin typeface="Calibri"/>
                <a:cs typeface="Calibri"/>
              </a:rPr>
              <a:t>Organizational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optimum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goals.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140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Interpersonal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others</a:t>
            </a:r>
            <a:endParaRPr sz="1200">
              <a:latin typeface="Calibri"/>
              <a:cs typeface="Calibri"/>
            </a:endParaRPr>
          </a:p>
          <a:p>
            <a:pPr marL="164465" lvl="1" indent="-151765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Perseverance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continue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something,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difficult.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1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decisiveness?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Decisiveness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quick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profitable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following </a:t>
            </a: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decisiveness.</a:t>
            </a:r>
            <a:endParaRPr sz="1200">
              <a:latin typeface="Calibri"/>
              <a:cs typeface="Calibri"/>
            </a:endParaRPr>
          </a:p>
          <a:p>
            <a:pPr marL="12700" marR="5080" lvl="1" indent="15176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Knowing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yourself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choose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you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solve.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Identify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opportunities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spc="-10" dirty="0">
                <a:latin typeface="Calibri"/>
                <a:cs typeface="Calibri"/>
              </a:rPr>
              <a:t>operate.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9687" rIns="0" bIns="0" rtlCol="0">
            <a:spAutoFit/>
          </a:bodyPr>
          <a:lstStyle/>
          <a:p>
            <a:pPr marL="3239770">
              <a:lnSpc>
                <a:spcPts val="1095"/>
              </a:lnSpc>
            </a:pPr>
            <a:r>
              <a:rPr spc="-25" dirty="0"/>
              <a:t>54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97242" y="402336"/>
            <a:ext cx="6116320" cy="7726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765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c.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Analyze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opportunity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competition</a:t>
            </a:r>
            <a:r>
              <a:rPr sz="1200" spc="-25" dirty="0">
                <a:latin typeface="Calibri"/>
                <a:cs typeface="Calibri"/>
              </a:rPr>
              <a:t> for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idea.</a:t>
            </a:r>
            <a:endParaRPr sz="1200">
              <a:latin typeface="Calibri"/>
              <a:cs typeface="Calibri"/>
            </a:endParaRPr>
          </a:p>
          <a:p>
            <a:pPr marL="12700" marR="18161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d.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Problem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solving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might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clients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market.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2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interpersonal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skills?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Interpersonal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persons.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interpersonal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64465" lvl="1" indent="-151765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Listening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listen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talks.</a:t>
            </a:r>
            <a:endParaRPr sz="1200">
              <a:latin typeface="Calibri"/>
              <a:cs typeface="Calibri"/>
            </a:endParaRPr>
          </a:p>
          <a:p>
            <a:pPr marL="12700" marR="124460" lvl="1" indent="158115">
              <a:lnSpc>
                <a:spcPts val="1700"/>
              </a:lnSpc>
              <a:spcBef>
                <a:spcPts val="7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Body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Language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listening,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expressions,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gestures,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dirty="0">
                <a:latin typeface="Calibri"/>
                <a:cs typeface="Calibri"/>
              </a:rPr>
              <a:t>postures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important.</a:t>
            </a:r>
            <a:endParaRPr sz="1200">
              <a:latin typeface="Calibri"/>
              <a:cs typeface="Calibri"/>
            </a:endParaRPr>
          </a:p>
          <a:p>
            <a:pPr marL="151765" lvl="1" indent="-139065">
              <a:lnSpc>
                <a:spcPct val="100000"/>
              </a:lnSpc>
              <a:spcBef>
                <a:spcPts val="140"/>
              </a:spcBef>
              <a:buAutoNum type="alphaLcPeriod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Positive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attitude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attitude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hopeful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difficult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situations.</a:t>
            </a:r>
            <a:endParaRPr sz="1200">
              <a:latin typeface="Calibri"/>
              <a:cs typeface="Calibri"/>
            </a:endParaRPr>
          </a:p>
          <a:p>
            <a:pPr marL="12700" marR="197485" lvl="1" indent="158115">
              <a:lnSpc>
                <a:spcPct val="117300"/>
              </a:lnSpc>
              <a:spcBef>
                <a:spcPts val="10"/>
              </a:spcBef>
              <a:buAutoNum type="alphaLcPeriod" startAt="4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Stress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10" dirty="0">
                <a:latin typeface="Calibri"/>
                <a:cs typeface="Calibri"/>
              </a:rPr>
              <a:t> personalities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together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team,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tension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everyone.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stress</a:t>
            </a:r>
            <a:r>
              <a:rPr sz="1200" spc="-10" dirty="0">
                <a:latin typeface="Calibri"/>
                <a:cs typeface="Calibri"/>
              </a:rPr>
              <a:t> management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becomes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everyone’s </a:t>
            </a:r>
            <a:r>
              <a:rPr sz="1200" dirty="0">
                <a:latin typeface="Calibri"/>
                <a:cs typeface="Calibri"/>
              </a:rPr>
              <a:t>health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well-being.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3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perseverance?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Perseverance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capacity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challenging.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Perseverance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developed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 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variety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ways.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goal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failures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them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4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organizational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 </a:t>
            </a:r>
            <a:r>
              <a:rPr sz="1200" b="1" spc="-10" dirty="0">
                <a:latin typeface="Calibri"/>
                <a:cs typeface="Calibri"/>
              </a:rPr>
              <a:t>important?</a:t>
            </a:r>
            <a:endParaRPr sz="1200">
              <a:latin typeface="Calibri"/>
              <a:cs typeface="Calibri"/>
            </a:endParaRPr>
          </a:p>
          <a:p>
            <a:pPr marL="12700" marR="386715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capacity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resources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order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one’s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objectives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skills.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200" b="1" spc="-10" dirty="0">
                <a:latin typeface="Calibri"/>
                <a:cs typeface="Calibri"/>
              </a:rPr>
              <a:t>Organizational</a:t>
            </a:r>
            <a:r>
              <a:rPr sz="1200" b="1" dirty="0">
                <a:latin typeface="Calibri"/>
                <a:cs typeface="Calibri"/>
              </a:rPr>
              <a:t> Skills include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 </a:t>
            </a:r>
            <a:r>
              <a:rPr sz="1200" b="1" spc="-10" dirty="0">
                <a:latin typeface="Calibri"/>
                <a:cs typeface="Calibri"/>
              </a:rPr>
              <a:t>following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2700" marR="222885" lvl="1" indent="151765">
              <a:lnSpc>
                <a:spcPct val="116300"/>
              </a:lnSpc>
              <a:spcBef>
                <a:spcPts val="2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Time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conscious </a:t>
            </a:r>
            <a:r>
              <a:rPr sz="1200" dirty="0">
                <a:latin typeface="Calibri"/>
                <a:cs typeface="Calibri"/>
              </a:rPr>
              <a:t>control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activities.</a:t>
            </a:r>
            <a:endParaRPr sz="1200">
              <a:latin typeface="Calibri"/>
              <a:cs typeface="Calibri"/>
            </a:endParaRPr>
          </a:p>
          <a:p>
            <a:pPr marL="170815" lvl="1" indent="-158115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Goal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Setting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somewhere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reach.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from</a:t>
            </a:r>
            <a:endParaRPr sz="1200">
              <a:latin typeface="Calibri"/>
              <a:cs typeface="Calibri"/>
            </a:endParaRPr>
          </a:p>
          <a:p>
            <a:pPr marL="12700" marR="150495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activity.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motivates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 we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target.</a:t>
            </a:r>
            <a:endParaRPr sz="1200">
              <a:latin typeface="Calibri"/>
              <a:cs typeface="Calibri"/>
            </a:endParaRPr>
          </a:p>
          <a:p>
            <a:pPr marL="151765" lvl="1" indent="-139065">
              <a:lnSpc>
                <a:spcPct val="100000"/>
              </a:lnSpc>
              <a:spcBef>
                <a:spcPts val="235"/>
              </a:spcBef>
              <a:buAutoNum type="alphaLcPeriod" startAt="3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Efficiency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successfully,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time.</a:t>
            </a:r>
            <a:endParaRPr sz="1200">
              <a:latin typeface="Calibri"/>
              <a:cs typeface="Calibri"/>
            </a:endParaRPr>
          </a:p>
          <a:p>
            <a:pPr marL="12700" marR="5080" lvl="1" indent="158115">
              <a:lnSpc>
                <a:spcPct val="116399"/>
              </a:lnSpc>
              <a:spcBef>
                <a:spcPts val="20"/>
              </a:spcBef>
              <a:buAutoNum type="alphaLcPeriod" startAt="3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Managing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quality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maintaining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 </a:t>
            </a:r>
            <a:r>
              <a:rPr sz="1200" dirty="0">
                <a:latin typeface="Calibri"/>
                <a:cs typeface="Calibri"/>
              </a:rPr>
              <a:t>excellence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2162175"/>
            <a:ext cx="6356350" cy="19685"/>
            <a:chOff x="574675" y="2162175"/>
            <a:chExt cx="6356350" cy="19685"/>
          </a:xfrm>
        </p:grpSpPr>
        <p:sp>
          <p:nvSpPr>
            <p:cNvPr id="3" name="object 3"/>
            <p:cNvSpPr/>
            <p:nvPr/>
          </p:nvSpPr>
          <p:spPr>
            <a:xfrm>
              <a:off x="574675" y="21621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21628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216280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216598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21786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217868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74675" y="3232150"/>
            <a:ext cx="6356350" cy="20320"/>
            <a:chOff x="574675" y="3232150"/>
            <a:chExt cx="6356350" cy="20320"/>
          </a:xfrm>
        </p:grpSpPr>
        <p:sp>
          <p:nvSpPr>
            <p:cNvPr id="10" name="object 10"/>
            <p:cNvSpPr/>
            <p:nvPr/>
          </p:nvSpPr>
          <p:spPr>
            <a:xfrm>
              <a:off x="574675" y="32321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27596" y="323316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992" y="3233165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323634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32490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324904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74675" y="4730750"/>
            <a:ext cx="6356350" cy="20320"/>
            <a:chOff x="574675" y="4730750"/>
            <a:chExt cx="6356350" cy="20320"/>
          </a:xfrm>
        </p:grpSpPr>
        <p:sp>
          <p:nvSpPr>
            <p:cNvPr id="17" name="object 17"/>
            <p:cNvSpPr/>
            <p:nvPr/>
          </p:nvSpPr>
          <p:spPr>
            <a:xfrm>
              <a:off x="574675" y="47307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27596" y="47320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992" y="473201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27596" y="473519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47478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474789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33375" y="375243"/>
            <a:ext cx="6610350" cy="954532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25425" algn="ctr">
              <a:lnSpc>
                <a:spcPct val="100000"/>
              </a:lnSpc>
              <a:spcBef>
                <a:spcPts val="570"/>
              </a:spcBef>
            </a:pPr>
            <a:r>
              <a:rPr sz="1600" b="1" dirty="0">
                <a:latin typeface="Calibri"/>
                <a:cs typeface="Calibri"/>
              </a:rPr>
              <a:t>UNIT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5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:Green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Skills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55"/>
              </a:spcBef>
            </a:pPr>
            <a:r>
              <a:rPr sz="1200" b="1" dirty="0">
                <a:latin typeface="Calibri"/>
                <a:cs typeface="Calibri"/>
              </a:rPr>
              <a:t>Definition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Jobs</a:t>
            </a:r>
            <a:endParaRPr sz="1200">
              <a:latin typeface="Calibri"/>
              <a:cs typeface="Calibri"/>
            </a:endParaRPr>
          </a:p>
          <a:p>
            <a:pPr marL="241300" marR="46672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i="1" dirty="0">
                <a:latin typeface="Calibri"/>
                <a:cs typeface="Calibri"/>
              </a:rPr>
              <a:t>Green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jobs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are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defined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as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jobs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that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help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bring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about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and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maintain</a:t>
            </a:r>
            <a:r>
              <a:rPr sz="1200" i="1" spc="6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transition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to</a:t>
            </a:r>
            <a:r>
              <a:rPr sz="1200" i="1" spc="-10" dirty="0">
                <a:latin typeface="Calibri"/>
                <a:cs typeface="Calibri"/>
              </a:rPr>
              <a:t> environmentally </a:t>
            </a:r>
            <a:r>
              <a:rPr sz="1200" i="1" dirty="0">
                <a:latin typeface="Calibri"/>
                <a:cs typeface="Calibri"/>
              </a:rPr>
              <a:t>sustainable</a:t>
            </a:r>
            <a:r>
              <a:rPr sz="1200" i="1" spc="-4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forms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of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production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and</a:t>
            </a:r>
            <a:r>
              <a:rPr sz="1200" i="1" spc="-10" dirty="0">
                <a:latin typeface="Calibri"/>
                <a:cs typeface="Calibri"/>
              </a:rPr>
              <a:t> consumption.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United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Nations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Environment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Programme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(UNEP)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Definition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agriculture,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development </a:t>
            </a:r>
            <a:r>
              <a:rPr sz="1200" dirty="0">
                <a:latin typeface="Calibri"/>
                <a:cs typeface="Calibri"/>
              </a:rPr>
              <a:t>(R&amp;D),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manufacturing,</a:t>
            </a:r>
            <a:r>
              <a:rPr sz="1200" dirty="0">
                <a:latin typeface="Calibri"/>
                <a:cs typeface="Calibri"/>
              </a:rPr>
              <a:t> 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 that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substantially </a:t>
            </a:r>
            <a:r>
              <a:rPr sz="1200" spc="-10" dirty="0">
                <a:latin typeface="Calibri"/>
                <a:cs typeface="Calibri"/>
              </a:rPr>
              <a:t>contribute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preserving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restoring</a:t>
            </a:r>
            <a:r>
              <a:rPr sz="1200" b="1" spc="-10" dirty="0">
                <a:latin typeface="Calibri"/>
                <a:cs typeface="Calibri"/>
              </a:rPr>
              <a:t> environmental quality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Definition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Collar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Worker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i="1" dirty="0">
                <a:latin typeface="Calibri"/>
                <a:cs typeface="Calibri"/>
              </a:rPr>
              <a:t>A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green</a:t>
            </a:r>
            <a:r>
              <a:rPr sz="1200" i="1" spc="-1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collar</a:t>
            </a:r>
            <a:r>
              <a:rPr sz="1200" i="1" spc="-4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worker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is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one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employed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in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environmental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sectors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of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the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economy.</a:t>
            </a:r>
            <a:endParaRPr sz="1200">
              <a:latin typeface="Calibri"/>
              <a:cs typeface="Calibri"/>
            </a:endParaRPr>
          </a:p>
          <a:p>
            <a:pPr marL="241300" marR="21209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Examples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architect,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environmental</a:t>
            </a:r>
            <a:r>
              <a:rPr sz="1200" spc="-10" dirty="0">
                <a:latin typeface="Calibri"/>
                <a:cs typeface="Calibri"/>
              </a:rPr>
              <a:t> consultant,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installer,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farmer,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management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manager,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lawyer.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Benefits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Jobs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greenhouse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(GHG)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emissions.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Minimise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pollution.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Protect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ecosystems.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adaptation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Calibri"/>
              <a:buAutoNum type="arabicPeriod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Examples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Sector</a:t>
            </a:r>
            <a:endParaRPr sz="1200">
              <a:latin typeface="Calibri"/>
              <a:cs typeface="Calibri"/>
            </a:endParaRPr>
          </a:p>
          <a:p>
            <a:pPr marL="393065" lvl="1" indent="-151765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393065" algn="l"/>
              </a:tabLst>
            </a:pPr>
            <a:r>
              <a:rPr sz="1200" b="1" spc="-10" dirty="0">
                <a:latin typeface="Calibri"/>
                <a:cs typeface="Calibri"/>
              </a:rPr>
              <a:t>Agriculture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Organic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farming/gardening,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contamination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pollution.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Jobs: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farmers,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integrated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managers,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tourism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guides.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Transportation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Cleaner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fuels: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Compressed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b="1" dirty="0">
                <a:latin typeface="Calibri"/>
                <a:cs typeface="Calibri"/>
              </a:rPr>
              <a:t>CNG</a:t>
            </a:r>
            <a:r>
              <a:rPr sz="1200" dirty="0">
                <a:latin typeface="Calibri"/>
                <a:cs typeface="Calibri"/>
              </a:rPr>
              <a:t>),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ethanol,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biodiesel.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Electric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Vehicle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Programme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Energy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Efficiency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Services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Limited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(EESL)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Ministry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Power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Jobs: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mechanics,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e-rickshaw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drivers,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operators.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3. Water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Conservation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Rainwater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harvesting,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bamboo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irrigation,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cycle-run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pumps.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Jobs: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tester,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conservation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specialist.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Renewable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Energy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(Solar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Wind)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Jobs: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10" dirty="0">
                <a:latin typeface="Calibri"/>
                <a:cs typeface="Calibri"/>
              </a:rPr>
              <a:t> Photovoltaic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b="1" dirty="0">
                <a:latin typeface="Calibri"/>
                <a:cs typeface="Calibri"/>
              </a:rPr>
              <a:t>PV</a:t>
            </a:r>
            <a:r>
              <a:rPr sz="1200" dirty="0">
                <a:latin typeface="Calibri"/>
                <a:cs typeface="Calibri"/>
              </a:rPr>
              <a:t>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installer,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lighting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technician,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roofer,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turbine</a:t>
            </a:r>
            <a:r>
              <a:rPr sz="1200" spc="-10" dirty="0">
                <a:latin typeface="Calibri"/>
                <a:cs typeface="Calibri"/>
              </a:rPr>
              <a:t> technician.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5.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Eco-Tourism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Jobs: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eco-</a:t>
            </a:r>
            <a:r>
              <a:rPr sz="1200" dirty="0">
                <a:latin typeface="Calibri"/>
                <a:cs typeface="Calibri"/>
              </a:rPr>
              <a:t>tour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eco-</a:t>
            </a:r>
            <a:r>
              <a:rPr sz="1200" dirty="0">
                <a:latin typeface="Calibri"/>
                <a:cs typeface="Calibri"/>
              </a:rPr>
              <a:t>tourism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entrepreneurs.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b="1" dirty="0">
                <a:latin typeface="Calibri"/>
                <a:cs typeface="Calibri"/>
              </a:rPr>
              <a:t>6.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 </a:t>
            </a:r>
            <a:r>
              <a:rPr sz="1200" b="1" spc="-10" dirty="0">
                <a:latin typeface="Calibri"/>
                <a:cs typeface="Calibri"/>
              </a:rPr>
              <a:t>Buildings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 </a:t>
            </a:r>
            <a:r>
              <a:rPr sz="1200" b="1" spc="-10" dirty="0">
                <a:latin typeface="Calibri"/>
                <a:cs typeface="Calibri"/>
              </a:rPr>
              <a:t>Construction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eco-</a:t>
            </a:r>
            <a:r>
              <a:rPr sz="1200" dirty="0">
                <a:latin typeface="Calibri"/>
                <a:cs typeface="Calibri"/>
              </a:rPr>
              <a:t>friendly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design,</a:t>
            </a:r>
            <a:r>
              <a:rPr sz="1200" spc="-10" dirty="0">
                <a:latin typeface="Calibri"/>
                <a:cs typeface="Calibri"/>
              </a:rPr>
              <a:t> sustainable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Jobs: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architect,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landscaper,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technician.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7.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Solid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 </a:t>
            </a:r>
            <a:r>
              <a:rPr sz="1200" b="1" spc="-10" dirty="0">
                <a:latin typeface="Calibri"/>
                <a:cs typeface="Calibri"/>
              </a:rPr>
              <a:t>Management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Solid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discarded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solid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material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domestic,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industrial,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Jobs: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segregation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staff,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composting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managers,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e-waste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recyclers,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auditors.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8.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Appropriate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Technology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Small-</a:t>
            </a:r>
            <a:r>
              <a:rPr sz="1200" dirty="0">
                <a:latin typeface="Calibri"/>
                <a:cs typeface="Calibri"/>
              </a:rPr>
              <a:t>scale,</a:t>
            </a:r>
            <a:r>
              <a:rPr sz="1200" spc="-10" dirty="0">
                <a:latin typeface="Calibri"/>
                <a:cs typeface="Calibri"/>
              </a:rPr>
              <a:t> eco-</a:t>
            </a:r>
            <a:r>
              <a:rPr sz="1200" dirty="0">
                <a:latin typeface="Calibri"/>
                <a:cs typeface="Calibri"/>
              </a:rPr>
              <a:t>friendly </a:t>
            </a:r>
            <a:r>
              <a:rPr sz="1200" spc="-10" dirty="0">
                <a:latin typeface="Calibri"/>
                <a:cs typeface="Calibri"/>
              </a:rPr>
              <a:t>technologies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adapted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needs.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Examples: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lamps,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biogas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plants,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cycle-powered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pumps.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55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806450"/>
            <a:ext cx="6356350" cy="19685"/>
            <a:chOff x="574675" y="806450"/>
            <a:chExt cx="6356350" cy="19685"/>
          </a:xfrm>
        </p:grpSpPr>
        <p:sp>
          <p:nvSpPr>
            <p:cNvPr id="3" name="object 3"/>
            <p:cNvSpPr/>
            <p:nvPr/>
          </p:nvSpPr>
          <p:spPr>
            <a:xfrm>
              <a:off x="574675" y="8064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8068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806830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810006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82270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822705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74675" y="2517775"/>
            <a:ext cx="6356350" cy="19685"/>
            <a:chOff x="574675" y="2517775"/>
            <a:chExt cx="6356350" cy="19685"/>
          </a:xfrm>
        </p:grpSpPr>
        <p:sp>
          <p:nvSpPr>
            <p:cNvPr id="10" name="object 10"/>
            <p:cNvSpPr/>
            <p:nvPr/>
          </p:nvSpPr>
          <p:spPr>
            <a:xfrm>
              <a:off x="574675" y="25177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27596" y="25184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992" y="251840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252158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25342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253428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74675" y="4016375"/>
            <a:ext cx="6356350" cy="20320"/>
            <a:chOff x="574675" y="4016375"/>
            <a:chExt cx="6356350" cy="20320"/>
          </a:xfrm>
        </p:grpSpPr>
        <p:sp>
          <p:nvSpPr>
            <p:cNvPr id="17" name="object 17"/>
            <p:cNvSpPr/>
            <p:nvPr/>
          </p:nvSpPr>
          <p:spPr>
            <a:xfrm>
              <a:off x="574675" y="40163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27596" y="401764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992" y="401764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27596" y="402081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40335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403351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74675" y="5514975"/>
            <a:ext cx="6356350" cy="20955"/>
            <a:chOff x="574675" y="5514975"/>
            <a:chExt cx="6356350" cy="20955"/>
          </a:xfrm>
        </p:grpSpPr>
        <p:sp>
          <p:nvSpPr>
            <p:cNvPr id="24" name="object 24"/>
            <p:cNvSpPr/>
            <p:nvPr/>
          </p:nvSpPr>
          <p:spPr>
            <a:xfrm>
              <a:off x="574675" y="55149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27596" y="551649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5516498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27596" y="551967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4992" y="553237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4992" y="5532373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33375" y="438531"/>
            <a:ext cx="6394450" cy="6201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Jobs: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biogas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technician,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rainwater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harvesting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installer,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filtration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worker.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Government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Jobs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carbon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dioxide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b="1" dirty="0">
                <a:latin typeface="Calibri"/>
                <a:cs typeface="Calibri"/>
              </a:rPr>
              <a:t>CO₂</a:t>
            </a:r>
            <a:r>
              <a:rPr sz="1200" dirty="0">
                <a:latin typeface="Calibri"/>
                <a:cs typeface="Calibri"/>
              </a:rPr>
              <a:t>)</a:t>
            </a:r>
            <a:r>
              <a:rPr sz="1200" spc="-10" dirty="0">
                <a:latin typeface="Calibri"/>
                <a:cs typeface="Calibri"/>
              </a:rPr>
              <a:t> emissions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automobile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sector.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Promote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fossil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hydro,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wind.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Encourage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buildings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construction.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Ministry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Entrepreneurship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b="1" dirty="0">
                <a:latin typeface="Calibri"/>
                <a:cs typeface="Calibri"/>
              </a:rPr>
              <a:t>MSDE</a:t>
            </a:r>
            <a:r>
              <a:rPr sz="1200" dirty="0">
                <a:latin typeface="Calibri"/>
                <a:cs typeface="Calibri"/>
              </a:rPr>
              <a:t>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established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Council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Green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(SCGJ)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i="1" dirty="0">
                <a:latin typeface="Calibri"/>
                <a:cs typeface="Calibri"/>
              </a:rPr>
              <a:t>Make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in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India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campaign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encourages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growth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economy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employment.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Importance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Jobs</a:t>
            </a:r>
            <a:endParaRPr sz="1200">
              <a:latin typeface="Calibri"/>
              <a:cs typeface="Calibri"/>
            </a:endParaRPr>
          </a:p>
          <a:p>
            <a:pPr marL="393065" lvl="1" indent="-151765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Limiting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Greenhouse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Gas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(GHG)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Emissions</a:t>
            </a:r>
            <a:endParaRPr sz="1200">
              <a:latin typeface="Calibri"/>
              <a:cs typeface="Calibri"/>
            </a:endParaRPr>
          </a:p>
          <a:p>
            <a:pPr marL="241300" marR="172720" indent="-229235">
              <a:lnSpc>
                <a:spcPct val="116199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Greenhouse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gases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(GHG)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Carbon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dioxide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b="1" dirty="0">
                <a:latin typeface="Calibri"/>
                <a:cs typeface="Calibri"/>
              </a:rPr>
              <a:t>CO₂</a:t>
            </a:r>
            <a:r>
              <a:rPr sz="1200" dirty="0">
                <a:latin typeface="Calibri"/>
                <a:cs typeface="Calibri"/>
              </a:rPr>
              <a:t>),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methane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b="1" dirty="0">
                <a:latin typeface="Calibri"/>
                <a:cs typeface="Calibri"/>
              </a:rPr>
              <a:t>CH₄</a:t>
            </a:r>
            <a:r>
              <a:rPr sz="1200" dirty="0">
                <a:latin typeface="Calibri"/>
                <a:cs typeface="Calibri"/>
              </a:rPr>
              <a:t>),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nitrous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oxide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b="1" dirty="0">
                <a:latin typeface="Calibri"/>
                <a:cs typeface="Calibri"/>
              </a:rPr>
              <a:t>N₂O</a:t>
            </a:r>
            <a:r>
              <a:rPr sz="1200" dirty="0">
                <a:latin typeface="Calibri"/>
                <a:cs typeface="Calibri"/>
              </a:rPr>
              <a:t>),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ozone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</a:t>
            </a:r>
            <a:r>
              <a:rPr sz="1200" b="1" spc="-10" dirty="0">
                <a:latin typeface="Calibri"/>
                <a:cs typeface="Calibri"/>
              </a:rPr>
              <a:t>O₃</a:t>
            </a:r>
            <a:r>
              <a:rPr sz="1200" spc="-10" dirty="0">
                <a:latin typeface="Calibri"/>
                <a:cs typeface="Calibri"/>
              </a:rPr>
              <a:t>), chlorofluorocarbons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</a:t>
            </a:r>
            <a:r>
              <a:rPr sz="1200" b="1" spc="-10" dirty="0">
                <a:latin typeface="Calibri"/>
                <a:cs typeface="Calibri"/>
              </a:rPr>
              <a:t>CFCs</a:t>
            </a:r>
            <a:r>
              <a:rPr sz="1200" spc="-10" dirty="0">
                <a:latin typeface="Calibri"/>
                <a:cs typeface="Calibri"/>
              </a:rPr>
              <a:t>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Causes: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fossil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fuels,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vehicle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emissions,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refrigerants,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agriculture.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Solutions: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renewable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alternate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fuels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ethanol,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biodiesel).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Minimising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Pollution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scrap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material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(paper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mills,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plastics).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(reduce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defective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exchange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(waste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becomes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another).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Manage</a:t>
            </a:r>
            <a:r>
              <a:rPr sz="1200" spc="-10" dirty="0">
                <a:latin typeface="Calibri"/>
                <a:cs typeface="Calibri"/>
              </a:rPr>
              <a:t> electronic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b="1" dirty="0">
                <a:latin typeface="Calibri"/>
                <a:cs typeface="Calibri"/>
              </a:rPr>
              <a:t>e-waste</a:t>
            </a:r>
            <a:r>
              <a:rPr sz="1200" dirty="0">
                <a:latin typeface="Calibri"/>
                <a:cs typeface="Calibri"/>
              </a:rPr>
              <a:t>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mobiles,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laptops,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televisions.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eco-</a:t>
            </a:r>
            <a:r>
              <a:rPr sz="1200" dirty="0">
                <a:latin typeface="Calibri"/>
                <a:cs typeface="Calibri"/>
              </a:rPr>
              <a:t>friendly </a:t>
            </a:r>
            <a:r>
              <a:rPr sz="1200" spc="-10" dirty="0">
                <a:latin typeface="Calibri"/>
                <a:cs typeface="Calibri"/>
              </a:rPr>
              <a:t>materials:</a:t>
            </a:r>
            <a:r>
              <a:rPr sz="1200" dirty="0">
                <a:latin typeface="Calibri"/>
                <a:cs typeface="Calibri"/>
              </a:rPr>
              <a:t> banana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plates,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biodegradable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packaging.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Protecting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Restoring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Ecosystems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Ecosystem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community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living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living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beings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interacting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Problems: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deforestation,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disasters,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change.</a:t>
            </a:r>
            <a:endParaRPr sz="1200">
              <a:latin typeface="Calibri"/>
              <a:cs typeface="Calibri"/>
            </a:endParaRPr>
          </a:p>
          <a:p>
            <a:pPr marL="241300" marR="8191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Measures: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deforestation,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trees,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restore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conserve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wetlands,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stabilise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slopes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vegetation.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74675" y="6797675"/>
            <a:ext cx="6356350" cy="20955"/>
            <a:chOff x="574675" y="6797675"/>
            <a:chExt cx="6356350" cy="20955"/>
          </a:xfrm>
        </p:grpSpPr>
        <p:sp>
          <p:nvSpPr>
            <p:cNvPr id="32" name="object 32"/>
            <p:cNvSpPr/>
            <p:nvPr/>
          </p:nvSpPr>
          <p:spPr>
            <a:xfrm>
              <a:off x="574675" y="67976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927596" y="679958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4992" y="679957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927596" y="680275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4992" y="681545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74992" y="681545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333375" y="7471664"/>
            <a:ext cx="6137275" cy="259207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4"/>
              </a:spcBef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Adapting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Climate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Change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Some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damage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irreversible;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adapt.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Example: </a:t>
            </a:r>
            <a:r>
              <a:rPr sz="1200" dirty="0">
                <a:latin typeface="Calibri"/>
                <a:cs typeface="Calibri"/>
              </a:rPr>
              <a:t>farmers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0" dirty="0">
                <a:latin typeface="Calibri"/>
                <a:cs typeface="Calibri"/>
              </a:rPr>
              <a:t> drought-</a:t>
            </a:r>
            <a:r>
              <a:rPr sz="1200" dirty="0">
                <a:latin typeface="Calibri"/>
                <a:cs typeface="Calibri"/>
              </a:rPr>
              <a:t>resistant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crop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varieties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areas.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National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Action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Climate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Change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(NAPCC)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launched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Government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India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8 </a:t>
            </a:r>
            <a:r>
              <a:rPr sz="1200" spc="-10" dirty="0">
                <a:latin typeface="Calibri"/>
                <a:cs typeface="Calibri"/>
              </a:rPr>
              <a:t>Missions: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National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Mission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National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Efficiency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National </a:t>
            </a:r>
            <a:r>
              <a:rPr sz="1200" dirty="0">
                <a:latin typeface="Calibri"/>
                <a:cs typeface="Calibri"/>
              </a:rPr>
              <a:t>Mission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Sustainable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Habitat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National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Mission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National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Sustaining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Himalayan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Ecosystem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National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0" dirty="0">
                <a:latin typeface="Calibri"/>
                <a:cs typeface="Calibri"/>
              </a:rPr>
              <a:t> India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National </a:t>
            </a:r>
            <a:r>
              <a:rPr sz="1200" dirty="0">
                <a:latin typeface="Calibri"/>
                <a:cs typeface="Calibri"/>
              </a:rPr>
              <a:t>Mission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Sustainable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Agriculture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56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5074" y="390976"/>
            <a:ext cx="6033770" cy="62687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92075" indent="-79375">
              <a:lnSpc>
                <a:spcPct val="100000"/>
              </a:lnSpc>
              <a:spcBef>
                <a:spcPts val="34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Being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pre-</a:t>
            </a:r>
            <a:r>
              <a:rPr sz="1150" spc="-10" dirty="0">
                <a:latin typeface="Calibri"/>
                <a:cs typeface="Calibri"/>
              </a:rPr>
              <a:t>occupied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Noise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visual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distractions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Past experiences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mindset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Personal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factors3.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Speech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ts val="1660"/>
              </a:lnSpc>
              <a:spcBef>
                <a:spcPts val="70"/>
              </a:spcBef>
            </a:pPr>
            <a:r>
              <a:rPr sz="1150" dirty="0">
                <a:latin typeface="Calibri"/>
                <a:cs typeface="Calibri"/>
              </a:rPr>
              <a:t>In any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language,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speech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categories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based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their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function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 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They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building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blocks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language.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150">
              <a:latin typeface="Calibri"/>
              <a:cs typeface="Calibri"/>
            </a:endParaRPr>
          </a:p>
          <a:p>
            <a:pPr marL="12700" marR="732790">
              <a:lnSpc>
                <a:spcPct val="119800"/>
              </a:lnSpc>
            </a:pPr>
            <a:r>
              <a:rPr sz="1150" dirty="0">
                <a:latin typeface="Calibri"/>
                <a:cs typeface="Calibri"/>
              </a:rPr>
              <a:t>Sentence: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group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communicates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meaning,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thought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action. </a:t>
            </a:r>
            <a:r>
              <a:rPr sz="1150" dirty="0">
                <a:latin typeface="Calibri"/>
                <a:cs typeface="Calibri"/>
              </a:rPr>
              <a:t>Phrase: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group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which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does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make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sense.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dirty="0">
                <a:latin typeface="Calibri"/>
                <a:cs typeface="Calibri"/>
              </a:rPr>
              <a:t>Capitalisation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Rules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(MINTS):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M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Months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50" dirty="0">
                <a:latin typeface="Calibri"/>
                <a:cs typeface="Calibri"/>
              </a:rPr>
              <a:t>I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'I'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when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alone</a:t>
            </a:r>
            <a:endParaRPr sz="1150">
              <a:latin typeface="Calibri"/>
              <a:cs typeface="Calibri"/>
            </a:endParaRPr>
          </a:p>
          <a:p>
            <a:pPr marL="12700" marR="2962275">
              <a:lnSpc>
                <a:spcPct val="118200"/>
              </a:lnSpc>
              <a:spcBef>
                <a:spcPts val="25"/>
              </a:spcBef>
            </a:pPr>
            <a:r>
              <a:rPr sz="1150" dirty="0">
                <a:latin typeface="Calibri"/>
                <a:cs typeface="Calibri"/>
              </a:rPr>
              <a:t>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Names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(people,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places,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rivers,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mountains,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etc.) </a:t>
            </a:r>
            <a:r>
              <a:rPr sz="1150" dirty="0">
                <a:latin typeface="Calibri"/>
                <a:cs typeface="Calibri"/>
              </a:rPr>
              <a:t>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Titles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(Dr.,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Mr.,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etc.)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Starting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letter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sentences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1150">
              <a:latin typeface="Calibri"/>
              <a:cs typeface="Calibri"/>
            </a:endParaRPr>
          </a:p>
          <a:p>
            <a:pPr marL="12700" marR="345440" algn="just">
              <a:lnSpc>
                <a:spcPct val="119000"/>
              </a:lnSpc>
            </a:pPr>
            <a:r>
              <a:rPr sz="1150" dirty="0">
                <a:latin typeface="Calibri"/>
                <a:cs typeface="Calibri"/>
              </a:rPr>
              <a:t>Punctuation: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There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are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15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basic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punctuation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marks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including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full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stop,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comma,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question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mark, </a:t>
            </a:r>
            <a:r>
              <a:rPr sz="1150" dirty="0">
                <a:latin typeface="Calibri"/>
                <a:cs typeface="Calibri"/>
              </a:rPr>
              <a:t>exclamation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mark,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apostrophe,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colon,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semi-colon,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dash,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hyphen,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parenthesis,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quotation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mark, </a:t>
            </a:r>
            <a:r>
              <a:rPr sz="1150" dirty="0">
                <a:latin typeface="Calibri"/>
                <a:cs typeface="Calibri"/>
              </a:rPr>
              <a:t>bracket,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brace,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ellipsis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bullet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point.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2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dirty="0">
                <a:latin typeface="Calibri"/>
                <a:cs typeface="Calibri"/>
              </a:rPr>
              <a:t>Basic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Speech: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Noun: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Names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person/place/thing/idea.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Pronoun: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used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place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noun.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Adjective: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Describes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 </a:t>
            </a:r>
            <a:r>
              <a:rPr sz="1150" spc="-10" dirty="0">
                <a:latin typeface="Calibri"/>
                <a:cs typeface="Calibri"/>
              </a:rPr>
              <a:t>noun.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Verb: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Shows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action.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Adverb: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Adds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meaning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verb/adjective/adverb.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b="1" dirty="0">
                <a:latin typeface="Calibri"/>
                <a:cs typeface="Calibri"/>
              </a:rPr>
              <a:t>Supporting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Parts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Speech: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8218513"/>
            <a:ext cx="2026285" cy="86296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92075" indent="-79375">
              <a:lnSpc>
                <a:spcPct val="100000"/>
              </a:lnSpc>
              <a:spcBef>
                <a:spcPts val="37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Articles: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the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Conjunctions: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and,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or,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but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4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Prepositions: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in,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on,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at,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under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Interjections: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Wow!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Oh!,</a:t>
            </a:r>
            <a:r>
              <a:rPr sz="1150" spc="-10" dirty="0">
                <a:latin typeface="Calibri"/>
                <a:cs typeface="Calibri"/>
              </a:rPr>
              <a:t> Help!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083" y="6680430"/>
            <a:ext cx="4256702" cy="13513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438531"/>
            <a:ext cx="4006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8.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spc="-10" dirty="0">
                <a:latin typeface="Calibri"/>
                <a:cs typeface="Calibri"/>
              </a:rPr>
              <a:t>National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4675" y="806450"/>
            <a:ext cx="6356350" cy="19685"/>
            <a:chOff x="574675" y="806450"/>
            <a:chExt cx="6356350" cy="19685"/>
          </a:xfrm>
        </p:grpSpPr>
        <p:sp>
          <p:nvSpPr>
            <p:cNvPr id="4" name="object 4"/>
            <p:cNvSpPr/>
            <p:nvPr/>
          </p:nvSpPr>
          <p:spPr>
            <a:xfrm>
              <a:off x="574675" y="8064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27596" y="8068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992" y="806830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27596" y="810006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82270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822705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62292" y="808736"/>
            <a:ext cx="2766695" cy="723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0" marR="5080" indent="-323850">
              <a:lnSpc>
                <a:spcPct val="1319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Quick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Summary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Table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(Full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Forms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Included) </a:t>
            </a:r>
            <a:r>
              <a:rPr sz="1200" b="1" dirty="0">
                <a:latin typeface="Calibri"/>
                <a:cs typeface="Calibri"/>
              </a:rPr>
              <a:t>Term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/</a:t>
            </a:r>
            <a:endParaRPr sz="1200">
              <a:latin typeface="Calibri"/>
              <a:cs typeface="Calibri"/>
            </a:endParaRPr>
          </a:p>
          <a:p>
            <a:pPr marL="180975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Programme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57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595751" y="1216406"/>
            <a:ext cx="1383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Definition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/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Full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Form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0867" y="1507489"/>
            <a:ext cx="799465" cy="74295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ct val="1276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Jobs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Collar Worker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57985" y="1575434"/>
            <a:ext cx="4432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Jobs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transition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 </a:t>
            </a:r>
            <a:r>
              <a:rPr sz="1200" spc="-10" dirty="0">
                <a:latin typeface="Calibri"/>
                <a:cs typeface="Calibri"/>
              </a:rPr>
              <a:t>eco-sustainable </a:t>
            </a:r>
            <a:r>
              <a:rPr sz="1200" dirty="0">
                <a:latin typeface="Calibri"/>
                <a:cs typeface="Calibri"/>
              </a:rPr>
              <a:t>production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0" dirty="0">
                <a:latin typeface="Calibri"/>
                <a:cs typeface="Calibri"/>
              </a:rPr>
              <a:t> consumption.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57985" y="1934209"/>
            <a:ext cx="3972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sectors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installer).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0867" y="2400934"/>
            <a:ext cx="305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Calibri"/>
                <a:cs typeface="Calibri"/>
              </a:rPr>
              <a:t>EESL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57985" y="2263139"/>
            <a:ext cx="5062220" cy="2140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Limited 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implements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Ministry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 </a:t>
            </a:r>
            <a:r>
              <a:rPr sz="1200" spc="-10" dirty="0">
                <a:latin typeface="Calibri"/>
                <a:cs typeface="Calibri"/>
              </a:rPr>
              <a:t>Power.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dirty="0">
                <a:latin typeface="Calibri"/>
                <a:cs typeface="Calibri"/>
              </a:rPr>
              <a:t>Ministry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Entrepreneurship.</a:t>
            </a:r>
            <a:endParaRPr sz="1200">
              <a:latin typeface="Calibri"/>
              <a:cs typeface="Calibri"/>
            </a:endParaRPr>
          </a:p>
          <a:p>
            <a:pPr marL="12700" marR="216535">
              <a:lnSpc>
                <a:spcPct val="118000"/>
              </a:lnSpc>
              <a:spcBef>
                <a:spcPts val="280"/>
              </a:spcBef>
            </a:pPr>
            <a:r>
              <a:rPr sz="1200" dirty="0">
                <a:latin typeface="Calibri"/>
                <a:cs typeface="Calibri"/>
              </a:rPr>
              <a:t>Skill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Council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renewable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management, sustainable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development.</a:t>
            </a:r>
            <a:endParaRPr sz="1200">
              <a:latin typeface="Calibri"/>
              <a:cs typeface="Calibri"/>
            </a:endParaRPr>
          </a:p>
          <a:p>
            <a:pPr marL="12700" marR="238760">
              <a:lnSpc>
                <a:spcPct val="116500"/>
              </a:lnSpc>
              <a:spcBef>
                <a:spcPts val="295"/>
              </a:spcBef>
            </a:pPr>
            <a:r>
              <a:rPr sz="1200" spc="-10" dirty="0">
                <a:latin typeface="Calibri"/>
                <a:cs typeface="Calibri"/>
              </a:rPr>
              <a:t>National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8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(Solar,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Efficiency, </a:t>
            </a:r>
            <a:r>
              <a:rPr sz="1200" dirty="0">
                <a:latin typeface="Calibri"/>
                <a:cs typeface="Calibri"/>
              </a:rPr>
              <a:t>Habitat,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Himalayas,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India,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Knowledge).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200" spc="-10" dirty="0">
                <a:latin typeface="Calibri"/>
                <a:cs typeface="Calibri"/>
              </a:rPr>
              <a:t>Greenhouse </a:t>
            </a:r>
            <a:r>
              <a:rPr sz="1200" dirty="0">
                <a:latin typeface="Calibri"/>
                <a:cs typeface="Calibri"/>
              </a:rPr>
              <a:t>Gases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CO₂,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CH₄,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N₂O,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O₃,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CFCs.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200" dirty="0">
                <a:latin typeface="Calibri"/>
                <a:cs typeface="Calibri"/>
              </a:rPr>
              <a:t>High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filter.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0867" y="2760091"/>
            <a:ext cx="394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Calibri"/>
                <a:cs typeface="Calibri"/>
              </a:rPr>
              <a:t>MSDE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0867" y="3118866"/>
            <a:ext cx="321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Calibri"/>
                <a:cs typeface="Calibri"/>
              </a:rPr>
              <a:t>SCGJ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0867" y="3585591"/>
            <a:ext cx="455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NAPCC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0867" y="3876674"/>
            <a:ext cx="370840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7200"/>
              </a:lnSpc>
              <a:spcBef>
                <a:spcPts val="100"/>
              </a:spcBef>
            </a:pPr>
            <a:r>
              <a:rPr sz="1200" spc="-25" dirty="0">
                <a:latin typeface="Calibri"/>
                <a:cs typeface="Calibri"/>
              </a:rPr>
              <a:t>GHGs </a:t>
            </a:r>
            <a:r>
              <a:rPr sz="1200" spc="-20" dirty="0">
                <a:latin typeface="Calibri"/>
                <a:cs typeface="Calibri"/>
              </a:rPr>
              <a:t>HEPA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2292" y="4832603"/>
            <a:ext cx="4811395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spc="-20" dirty="0">
                <a:latin typeface="Calibri"/>
                <a:cs typeface="Calibri"/>
              </a:rPr>
              <a:t>MCQ: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1.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Nowadays,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 </a:t>
            </a:r>
            <a:r>
              <a:rPr sz="1200" b="1" spc="-10" dirty="0">
                <a:latin typeface="Calibri"/>
                <a:cs typeface="Calibri"/>
              </a:rPr>
              <a:t>experiencing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unpredictable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weather </a:t>
            </a:r>
            <a:r>
              <a:rPr sz="1200" b="1" spc="-10" dirty="0">
                <a:latin typeface="Calibri"/>
                <a:cs typeface="Calibri"/>
              </a:rPr>
              <a:t>conditions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due </a:t>
            </a:r>
            <a:r>
              <a:rPr sz="1200" b="1" spc="-25" dirty="0">
                <a:latin typeface="Calibri"/>
                <a:cs typeface="Calibri"/>
              </a:rPr>
              <a:t>to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1532890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06445" y="5473953"/>
            <a:ext cx="195580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Environmental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Deterioration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62292" y="5473953"/>
            <a:ext cx="1165225" cy="8864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2292" y="6544309"/>
            <a:ext cx="5926455" cy="19532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64465" indent="-151765">
              <a:lnSpc>
                <a:spcPct val="100000"/>
              </a:lnSpc>
              <a:spcBef>
                <a:spcPts val="360"/>
              </a:spcBef>
              <a:buAutoNum type="arabicPeriod" startAt="2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 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various ways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 </a:t>
            </a:r>
            <a:r>
              <a:rPr sz="1200" b="1" spc="-10" dirty="0">
                <a:latin typeface="Calibri"/>
                <a:cs typeface="Calibri"/>
              </a:rPr>
              <a:t>controlling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minimizing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pollution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levels?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Plant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houses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places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transport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bags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instead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bags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337945" algn="l"/>
              </a:tabLst>
            </a:pPr>
            <a:r>
              <a:rPr sz="1200" b="1" dirty="0">
                <a:latin typeface="Calibri"/>
                <a:cs typeface="Calibri"/>
              </a:rPr>
              <a:t>3.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most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popular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absorbs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harmful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pollutants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air.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2292" y="8475344"/>
            <a:ext cx="1036319" cy="6667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Areca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Palm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34591" y="8505190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Rubber</a:t>
            </a:r>
            <a:r>
              <a:rPr sz="1200" spc="-10" dirty="0">
                <a:latin typeface="Calibri"/>
                <a:cs typeface="Calibri"/>
              </a:rPr>
              <a:t> Absorb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2292" y="9326562"/>
            <a:ext cx="5725160" cy="669925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  <a:tabLst>
                <a:tab pos="5003800" algn="l"/>
              </a:tabLst>
            </a:pPr>
            <a:r>
              <a:rPr sz="1200" b="1" dirty="0">
                <a:latin typeface="Calibri"/>
                <a:cs typeface="Calibri"/>
              </a:rPr>
              <a:t>4. 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 we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 contribute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environment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 encouraging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  <a:tabLst>
                <a:tab pos="1384935" algn="l"/>
                <a:tab pos="3214370" algn="l"/>
                <a:tab pos="4585970" algn="l"/>
              </a:tabLst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0" dirty="0">
                <a:latin typeface="Calibri"/>
                <a:cs typeface="Calibri"/>
              </a:rPr>
              <a:t> Jobs</a:t>
            </a:r>
            <a:r>
              <a:rPr sz="1200" dirty="0">
                <a:latin typeface="Calibri"/>
                <a:cs typeface="Calibri"/>
              </a:rPr>
              <a:t>	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Surface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58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38531"/>
            <a:ext cx="3456940" cy="636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Jobs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5.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sector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industry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required.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49245" y="1046861"/>
            <a:ext cx="262001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Manufacturing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Construction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Sector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292" y="1046861"/>
            <a:ext cx="1326515" cy="8832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Traditional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Sectors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2292" y="2120264"/>
            <a:ext cx="6347460" cy="6673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85"/>
              </a:spcBef>
              <a:tabLst>
                <a:tab pos="1756410" algn="l"/>
              </a:tabLst>
            </a:pPr>
            <a:r>
              <a:rPr sz="1200" b="1" dirty="0">
                <a:latin typeface="Calibri"/>
                <a:cs typeface="Calibri"/>
              </a:rPr>
              <a:t>6.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According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United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Nations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Environment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Program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(UNEP),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collar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are </a:t>
            </a:r>
            <a:r>
              <a:rPr sz="1200" b="1" dirty="0">
                <a:latin typeface="Calibri"/>
                <a:cs typeface="Calibri"/>
              </a:rPr>
              <a:t>works in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contribute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substantially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preserving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restoring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environmental quality.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49245" y="2758821"/>
            <a:ext cx="188277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292" y="2758821"/>
            <a:ext cx="1814195" cy="8826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Agricultural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Manufacturing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service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292" y="3829049"/>
            <a:ext cx="6358890" cy="6699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110"/>
              </a:spcBef>
              <a:tabLst>
                <a:tab pos="6043930" algn="l"/>
              </a:tabLst>
            </a:pPr>
            <a:r>
              <a:rPr sz="1200" b="1" dirty="0">
                <a:latin typeface="Calibri"/>
                <a:cs typeface="Calibri"/>
              </a:rPr>
              <a:t>7.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Ministry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Development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Entrepreneurship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up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is </a:t>
            </a:r>
            <a:r>
              <a:rPr sz="1200" b="1" dirty="0">
                <a:latin typeface="Calibri"/>
                <a:cs typeface="Calibri"/>
              </a:rPr>
              <a:t>working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towards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competencies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people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domain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renewable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energy,</a:t>
            </a:r>
            <a:r>
              <a:rPr sz="1200" b="1" dirty="0">
                <a:latin typeface="Calibri"/>
                <a:cs typeface="Calibri"/>
              </a:rPr>
              <a:t> sustainable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development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management.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49245" y="4470146"/>
            <a:ext cx="208343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Council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292" y="4470146"/>
            <a:ext cx="1783080" cy="8832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Council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Jobs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Council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Jobs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2292" y="5540247"/>
            <a:ext cx="6119495" cy="45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  <a:tabLst>
                <a:tab pos="2206625" algn="l"/>
              </a:tabLst>
            </a:pPr>
            <a:r>
              <a:rPr sz="1200" b="1" dirty="0">
                <a:latin typeface="Calibri"/>
                <a:cs typeface="Calibri"/>
              </a:rPr>
              <a:t>8.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government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also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providing impetus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part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restructured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growth </a:t>
            </a:r>
            <a:r>
              <a:rPr sz="1200" b="1" dirty="0">
                <a:latin typeface="Calibri"/>
                <a:cs typeface="Calibri"/>
              </a:rPr>
              <a:t>strategies under its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10" dirty="0">
                <a:latin typeface="Calibri"/>
                <a:cs typeface="Calibri"/>
              </a:rPr>
              <a:t>campaign.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49245" y="5972809"/>
            <a:ext cx="115125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Japan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2292" y="5972809"/>
            <a:ext cx="100965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India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USA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India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2292" y="7043039"/>
            <a:ext cx="3270885" cy="109283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  <a:tabLst>
                <a:tab pos="2729865" algn="l"/>
              </a:tabLst>
            </a:pPr>
            <a:r>
              <a:rPr sz="1200" b="1" dirty="0">
                <a:latin typeface="Calibri"/>
                <a:cs typeface="Calibri"/>
              </a:rPr>
              <a:t>9. Green jobs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greenhouse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emissions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21479" y="7252589"/>
            <a:ext cx="189865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pollution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2292" y="8322944"/>
            <a:ext cx="6367780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  <a:tabLst>
                <a:tab pos="1565910" algn="l"/>
              </a:tabLst>
            </a:pPr>
            <a:r>
              <a:rPr sz="1200" b="1" dirty="0">
                <a:latin typeface="Calibri"/>
                <a:cs typeface="Calibri"/>
              </a:rPr>
              <a:t>10.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grow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crops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environmentally </a:t>
            </a:r>
            <a:r>
              <a:rPr sz="1200" b="1" dirty="0">
                <a:latin typeface="Calibri"/>
                <a:cs typeface="Calibri"/>
              </a:rPr>
              <a:t>friendly</a:t>
            </a:r>
            <a:r>
              <a:rPr sz="1200" b="1" spc="-20" dirty="0">
                <a:latin typeface="Calibri"/>
                <a:cs typeface="Calibri"/>
              </a:rPr>
              <a:t> way.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49245" y="8754744"/>
            <a:ext cx="132588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Farming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2292" y="8754744"/>
            <a:ext cx="1328420" cy="8801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Gardening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59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146800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1153795" algn="l"/>
              </a:tabLst>
            </a:pPr>
            <a:r>
              <a:rPr sz="1200" b="1" dirty="0">
                <a:latin typeface="Calibri"/>
                <a:cs typeface="Calibri"/>
              </a:rPr>
              <a:t>11.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free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chemical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residues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synthetic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fertilizers,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hence,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good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for </a:t>
            </a:r>
            <a:r>
              <a:rPr sz="1200" b="1" dirty="0">
                <a:latin typeface="Calibri"/>
                <a:cs typeface="Calibri"/>
              </a:rPr>
              <a:t>our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health.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49245" y="837311"/>
            <a:ext cx="132588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Vegetable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292" y="837311"/>
            <a:ext cx="1036319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fruits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2292" y="1907539"/>
            <a:ext cx="539051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12.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15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20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group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members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village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involved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eco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friendly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farming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called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1228090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49245" y="2329433"/>
            <a:ext cx="186817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(Social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Groups)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292" y="2329433"/>
            <a:ext cx="1953260" cy="88709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(Framer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Groups)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FEC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(Farmer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Group)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(Framer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Groups)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292" y="3399917"/>
            <a:ext cx="5952490" cy="6705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110"/>
              </a:spcBef>
              <a:tabLst>
                <a:tab pos="1607185" algn="l"/>
              </a:tabLst>
            </a:pPr>
            <a:r>
              <a:rPr sz="1200" b="1" dirty="0">
                <a:latin typeface="Calibri"/>
                <a:cs typeface="Calibri"/>
              </a:rPr>
              <a:t>13. The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set up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 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Indian </a:t>
            </a:r>
            <a:r>
              <a:rPr sz="1200" b="1" spc="-10" dirty="0">
                <a:latin typeface="Calibri"/>
                <a:cs typeface="Calibri"/>
              </a:rPr>
              <a:t>government,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10" dirty="0">
                <a:latin typeface="Calibri"/>
                <a:cs typeface="Calibri"/>
              </a:rPr>
              <a:t> utilized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provide</a:t>
            </a:r>
            <a:r>
              <a:rPr sz="1200" b="1" spc="-10" dirty="0">
                <a:latin typeface="Calibri"/>
                <a:cs typeface="Calibri"/>
              </a:rPr>
              <a:t> support </a:t>
            </a:r>
            <a:r>
              <a:rPr sz="1200" b="1" dirty="0">
                <a:latin typeface="Calibri"/>
                <a:cs typeface="Calibri"/>
              </a:rPr>
              <a:t>activities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like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technology dissemination,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training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awareness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local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youth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farmers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for </a:t>
            </a:r>
            <a:r>
              <a:rPr sz="1200" b="1" dirty="0">
                <a:latin typeface="Calibri"/>
                <a:cs typeface="Calibri"/>
              </a:rPr>
              <a:t>collection,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storage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reuse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agro-</a:t>
            </a:r>
            <a:r>
              <a:rPr sz="1200" b="1" spc="-10" dirty="0">
                <a:latin typeface="Calibri"/>
                <a:cs typeface="Calibri"/>
              </a:rPr>
              <a:t>waste.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49245" y="4048125"/>
            <a:ext cx="150622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Krishi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Vigyan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Kendras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292" y="4048125"/>
            <a:ext cx="160464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Farmer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Vigyan</a:t>
            </a:r>
            <a:r>
              <a:rPr sz="1200" spc="-10" dirty="0">
                <a:latin typeface="Calibri"/>
                <a:cs typeface="Calibri"/>
              </a:rPr>
              <a:t> Kendras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Vigyan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Kendras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Krishi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Vigyan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Kendras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2292" y="5145023"/>
            <a:ext cx="2425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71725" algn="l"/>
              </a:tabLst>
            </a:pPr>
            <a:r>
              <a:rPr sz="1200" b="1" dirty="0">
                <a:latin typeface="Calibri"/>
                <a:cs typeface="Calibri"/>
              </a:rPr>
              <a:t>14. CNG Stands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49245" y="5331078"/>
            <a:ext cx="132588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City Natural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Gas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2292" y="5331078"/>
            <a:ext cx="169100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Gas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Compressed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25" dirty="0">
                <a:latin typeface="Calibri"/>
                <a:cs typeface="Calibri"/>
              </a:rPr>
              <a:t> Gas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Compressed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Natural</a:t>
            </a:r>
            <a:r>
              <a:rPr sz="1200" spc="-25" dirty="0">
                <a:latin typeface="Calibri"/>
                <a:cs typeface="Calibri"/>
              </a:rPr>
              <a:t> Gas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2292" y="6401434"/>
            <a:ext cx="609282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5445125" algn="l"/>
              </a:tabLst>
            </a:pPr>
            <a:r>
              <a:rPr sz="1200" b="1" dirty="0">
                <a:latin typeface="Calibri"/>
                <a:cs typeface="Calibri"/>
              </a:rPr>
              <a:t>15.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new biofuel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Policy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announced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Government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taken </a:t>
            </a:r>
            <a:r>
              <a:rPr sz="1200" b="1" dirty="0">
                <a:latin typeface="Calibri"/>
                <a:cs typeface="Calibri"/>
              </a:rPr>
              <a:t>initiatives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10" dirty="0">
                <a:latin typeface="Calibri"/>
                <a:cs typeface="Calibri"/>
              </a:rPr>
              <a:t> enhanced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biomass.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49245" y="6823455"/>
            <a:ext cx="1140460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August</a:t>
            </a:r>
            <a:r>
              <a:rPr sz="1200" spc="-20" dirty="0">
                <a:latin typeface="Calibri"/>
                <a:cs typeface="Calibri"/>
              </a:rPr>
              <a:t> 2018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August</a:t>
            </a:r>
            <a:r>
              <a:rPr sz="1200" spc="-20" dirty="0">
                <a:latin typeface="Calibri"/>
                <a:cs typeface="Calibri"/>
              </a:rPr>
              <a:t> 2019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2292" y="6823455"/>
            <a:ext cx="1140460" cy="8864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12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August</a:t>
            </a:r>
            <a:r>
              <a:rPr sz="1200" spc="-20" dirty="0">
                <a:latin typeface="Calibri"/>
                <a:cs typeface="Calibri"/>
              </a:rPr>
              <a:t> 2018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12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August</a:t>
            </a:r>
            <a:r>
              <a:rPr sz="1200" spc="-20" dirty="0">
                <a:latin typeface="Calibri"/>
                <a:cs typeface="Calibri"/>
              </a:rPr>
              <a:t> 2019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August</a:t>
            </a:r>
            <a:r>
              <a:rPr sz="1200" spc="-20" dirty="0">
                <a:latin typeface="Calibri"/>
                <a:cs typeface="Calibri"/>
              </a:rPr>
              <a:t> 2018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2292" y="7893811"/>
            <a:ext cx="6124575" cy="670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  <a:tabLst>
                <a:tab pos="1616710" algn="l"/>
              </a:tabLst>
            </a:pPr>
            <a:r>
              <a:rPr sz="1200" b="1" dirty="0">
                <a:latin typeface="Calibri"/>
                <a:cs typeface="Calibri"/>
              </a:rPr>
              <a:t>16.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</a:t>
            </a:r>
            <a:r>
              <a:rPr sz="1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Ministry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Power,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launched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‘electric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vehicle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programme’,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aims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towards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offering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comprehensive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solution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facilitate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adoption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of </a:t>
            </a:r>
            <a:r>
              <a:rPr sz="1200" b="1" dirty="0">
                <a:latin typeface="Calibri"/>
                <a:cs typeface="Calibri"/>
              </a:rPr>
              <a:t>disruptive</a:t>
            </a:r>
            <a:r>
              <a:rPr sz="1200" b="1" spc="-10" dirty="0">
                <a:latin typeface="Calibri"/>
                <a:cs typeface="Calibri"/>
              </a:rPr>
              <a:t> technology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 </a:t>
            </a:r>
            <a:r>
              <a:rPr sz="1200" b="1" spc="-10" dirty="0">
                <a:latin typeface="Calibri"/>
                <a:cs typeface="Calibri"/>
              </a:rPr>
              <a:t>India.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64026" y="8542019"/>
            <a:ext cx="269811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EESL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(Electric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Limited)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2292" y="8542019"/>
            <a:ext cx="2662555" cy="8801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EESL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(Energy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Limited)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EESL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(Essential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Limited)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EESL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(Energy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Limited)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60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02805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17.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training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entrepreneurs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handling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maintenance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e-rickshaws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more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transportation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sector.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2292" y="837311"/>
            <a:ext cx="89408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 </a:t>
            </a:r>
            <a:r>
              <a:rPr sz="1200" spc="-10" dirty="0">
                <a:latin typeface="Calibri"/>
                <a:cs typeface="Calibri"/>
              </a:rPr>
              <a:t>E-rickshaws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 </a:t>
            </a:r>
            <a:r>
              <a:rPr sz="1200" spc="-10" dirty="0">
                <a:latin typeface="Calibri"/>
                <a:cs typeface="Calibri"/>
              </a:rPr>
              <a:t>E-rickshaws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34591" y="867156"/>
            <a:ext cx="45275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rickshaws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b)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2292" y="1688464"/>
            <a:ext cx="5986780" cy="45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  <a:tabLst>
                <a:tab pos="1261745" algn="l"/>
              </a:tabLst>
            </a:pPr>
            <a:r>
              <a:rPr sz="1200" b="1" dirty="0">
                <a:latin typeface="Calibri"/>
                <a:cs typeface="Calibri"/>
              </a:rPr>
              <a:t>18.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installed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houses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buildings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helps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increase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water table.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6445" y="2120264"/>
            <a:ext cx="151701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Electricity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Run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Pumps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292" y="2120264"/>
            <a:ext cx="1739900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Harvesting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System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westing</a:t>
            </a:r>
            <a:r>
              <a:rPr sz="1200" spc="-10" dirty="0">
                <a:latin typeface="Calibri"/>
                <a:cs typeface="Calibri"/>
              </a:rPr>
              <a:t> System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Harvesting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System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292" y="3007741"/>
            <a:ext cx="46310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77080" algn="l"/>
              </a:tabLst>
            </a:pPr>
            <a:r>
              <a:rPr sz="1200" b="1" dirty="0">
                <a:latin typeface="Calibri"/>
                <a:cs typeface="Calibri"/>
              </a:rPr>
              <a:t>19.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agriculture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sector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are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06445" y="3190366"/>
            <a:ext cx="142240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Conservation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292" y="3190366"/>
            <a:ext cx="1477010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 quality </a:t>
            </a:r>
            <a:r>
              <a:rPr sz="1200" spc="-10" dirty="0">
                <a:latin typeface="Calibri"/>
                <a:cs typeface="Calibri"/>
              </a:rPr>
              <a:t>testing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Management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2292" y="4260850"/>
            <a:ext cx="6354445" cy="6673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17300"/>
              </a:lnSpc>
              <a:spcBef>
                <a:spcPts val="85"/>
              </a:spcBef>
              <a:tabLst>
                <a:tab pos="1724025" algn="l"/>
              </a:tabLst>
            </a:pPr>
            <a:r>
              <a:rPr sz="1200" b="1" dirty="0">
                <a:latin typeface="Calibri"/>
                <a:cs typeface="Calibri"/>
              </a:rPr>
              <a:t>20. Using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drip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irrigation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 eco-friendly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 </a:t>
            </a:r>
            <a:r>
              <a:rPr sz="1200" b="1" spc="-10" dirty="0">
                <a:latin typeface="Calibri"/>
                <a:cs typeface="Calibri"/>
              </a:rPr>
              <a:t>irrigate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land.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 uses</a:t>
            </a:r>
            <a:r>
              <a:rPr sz="1200" b="1" spc="-10" dirty="0">
                <a:latin typeface="Calibri"/>
                <a:cs typeface="Calibri"/>
              </a:rPr>
              <a:t> water </a:t>
            </a:r>
            <a:r>
              <a:rPr sz="1200" b="1" dirty="0">
                <a:latin typeface="Calibri"/>
                <a:cs typeface="Calibri"/>
              </a:rPr>
              <a:t>efficiently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without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wastage.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cheaper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build,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after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2–3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years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added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soil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-10" dirty="0">
                <a:latin typeface="Calibri"/>
                <a:cs typeface="Calibri"/>
              </a:rPr>
              <a:t> manure.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2292" y="4902453"/>
            <a:ext cx="128460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Bamboo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Channels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Bamboo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Channels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91791" y="4932298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58925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Plastics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Channels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Channels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2292" y="5760084"/>
            <a:ext cx="5912485" cy="663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  <a:tabLst>
                <a:tab pos="1642110" algn="l"/>
              </a:tabLst>
            </a:pPr>
            <a:r>
              <a:rPr sz="1200" b="1" dirty="0">
                <a:latin typeface="Calibri"/>
                <a:cs typeface="Calibri"/>
              </a:rPr>
              <a:t>21.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intended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provide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experience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visitors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understand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 </a:t>
            </a:r>
            <a:r>
              <a:rPr sz="1200" b="1" dirty="0">
                <a:latin typeface="Calibri"/>
                <a:cs typeface="Calibri"/>
              </a:rPr>
              <a:t>importance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conserving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resources,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reducing waste,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enhancing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natural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environment</a:t>
            </a:r>
            <a:r>
              <a:rPr sz="1200" b="1" spc="-25" dirty="0">
                <a:latin typeface="Calibri"/>
                <a:cs typeface="Calibri"/>
              </a:rPr>
              <a:t> and </a:t>
            </a:r>
            <a:r>
              <a:rPr sz="1200" b="1" dirty="0">
                <a:latin typeface="Calibri"/>
                <a:cs typeface="Calibri"/>
              </a:rPr>
              <a:t>reducing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pollution.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2292" y="6401434"/>
            <a:ext cx="1013460" cy="6635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tourism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tourism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91791" y="6431279"/>
            <a:ext cx="4070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4300" algn="l"/>
                <a:tab pos="27565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Vehicle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Visitor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2292" y="7285608"/>
            <a:ext cx="4377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23715" algn="l"/>
              </a:tabLst>
            </a:pPr>
            <a:r>
              <a:rPr sz="1200" b="1" dirty="0">
                <a:latin typeface="Calibri"/>
                <a:cs typeface="Calibri"/>
              </a:rPr>
              <a:t>22.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constructions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are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06445" y="7471664"/>
            <a:ext cx="237617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0" dirty="0">
                <a:latin typeface="Calibri"/>
                <a:cs typeface="Calibri"/>
              </a:rPr>
              <a:t> Maintenance</a:t>
            </a:r>
            <a:r>
              <a:rPr sz="1200" dirty="0">
                <a:latin typeface="Calibri"/>
                <a:cs typeface="Calibri"/>
              </a:rPr>
              <a:t> of Green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2292" y="7471664"/>
            <a:ext cx="1637664" cy="88011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Gardening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0" dirty="0">
                <a:latin typeface="Calibri"/>
                <a:cs typeface="Calibri"/>
              </a:rPr>
              <a:t> Landscape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Management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2292" y="8542019"/>
            <a:ext cx="573024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b="1" dirty="0">
                <a:latin typeface="Calibri"/>
                <a:cs typeface="Calibri"/>
              </a:rPr>
              <a:t>23.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Ministry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Urban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Development,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Government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India,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classified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solid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  <a:tabLst>
                <a:tab pos="1110615" algn="l"/>
              </a:tabLst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based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material.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2292" y="8963914"/>
            <a:ext cx="1005205" cy="67119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57480" indent="-144780">
              <a:lnSpc>
                <a:spcPct val="100000"/>
              </a:lnSpc>
              <a:spcBef>
                <a:spcPts val="3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10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categories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235"/>
              </a:spcBef>
              <a:buAutoNum type="alphaLcPeriod" startAt="2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14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categories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34591" y="8997315"/>
            <a:ext cx="4283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1500" algn="l"/>
                <a:tab pos="3213735" algn="l"/>
              </a:tabLst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14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categories</a:t>
            </a:r>
            <a:r>
              <a:rPr sz="1200" dirty="0">
                <a:latin typeface="Calibri"/>
                <a:cs typeface="Calibri"/>
              </a:rPr>
              <a:t>	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25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categories</a:t>
            </a:r>
            <a:r>
              <a:rPr sz="1200" dirty="0">
                <a:latin typeface="Calibri"/>
                <a:cs typeface="Calibri"/>
              </a:rPr>
              <a:t>	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100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categories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61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38531"/>
            <a:ext cx="4792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38370" algn="l"/>
              </a:tabLst>
            </a:pPr>
            <a:r>
              <a:rPr sz="1200" b="1" dirty="0">
                <a:latin typeface="Calibri"/>
                <a:cs typeface="Calibri"/>
              </a:rPr>
              <a:t>24.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Solid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management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system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includes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collection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6445" y="618236"/>
            <a:ext cx="115125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Transportation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292" y="618236"/>
            <a:ext cx="2188845" cy="8858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Segregation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disposal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waste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2292" y="1721484"/>
            <a:ext cx="4528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74845" algn="l"/>
              </a:tabLst>
            </a:pPr>
            <a:r>
              <a:rPr sz="1200" b="1" dirty="0">
                <a:latin typeface="Calibri"/>
                <a:cs typeface="Calibri"/>
              </a:rPr>
              <a:t>25.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management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are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6445" y="1907539"/>
            <a:ext cx="291020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Solid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reduction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292" y="1907539"/>
            <a:ext cx="211645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E-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recycling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control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292" y="3007741"/>
            <a:ext cx="3995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41445" algn="l"/>
              </a:tabLst>
            </a:pPr>
            <a:r>
              <a:rPr sz="1200" b="1" dirty="0">
                <a:latin typeface="Calibri"/>
                <a:cs typeface="Calibri"/>
              </a:rPr>
              <a:t>26.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Examples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appropriate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technology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64026" y="3190366"/>
            <a:ext cx="181102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lamps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street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lights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292" y="3190366"/>
            <a:ext cx="2976245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20" dirty="0">
                <a:latin typeface="Calibri"/>
                <a:cs typeface="Calibri"/>
              </a:rPr>
              <a:t> pumps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buildings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2292" y="4260850"/>
            <a:ext cx="6169660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27.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Rita’s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children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fall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sick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very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often.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cough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every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month.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should</a:t>
            </a:r>
            <a:r>
              <a:rPr sz="1200" b="1" spc="-20" dirty="0">
                <a:latin typeface="Calibri"/>
                <a:cs typeface="Calibri"/>
              </a:rPr>
              <a:t> Rita </a:t>
            </a:r>
            <a:r>
              <a:rPr sz="1200" b="1" spc="-25" dirty="0">
                <a:latin typeface="Calibri"/>
                <a:cs typeface="Calibri"/>
              </a:rPr>
              <a:t>do?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64026" y="4689728"/>
            <a:ext cx="240093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purifiers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HEPA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filters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Paint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house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non-</a:t>
            </a:r>
            <a:r>
              <a:rPr sz="1200" dirty="0">
                <a:latin typeface="Calibri"/>
                <a:cs typeface="Calibri"/>
              </a:rPr>
              <a:t>VOC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paint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2292" y="4689728"/>
            <a:ext cx="2620645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food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kitchen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garden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Keep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time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food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kitchen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garden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2292" y="5760084"/>
            <a:ext cx="6059170" cy="21628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35"/>
              </a:spcBef>
              <a:buAutoNum type="arabicPeriod" startAt="28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Jaanvi’s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children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grown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up.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clothes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small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them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now.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should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Jaanvi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old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clothes?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Throw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trash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can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Burn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them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Keep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small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Donate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them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Donate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bags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them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409315" algn="l"/>
              </a:tabLst>
            </a:pPr>
            <a:r>
              <a:rPr sz="1200" b="1" dirty="0">
                <a:latin typeface="Calibri"/>
                <a:cs typeface="Calibri"/>
              </a:rPr>
              <a:t>29. Some of the </a:t>
            </a:r>
            <a:r>
              <a:rPr sz="1200" b="1" spc="-10" dirty="0">
                <a:latin typeface="Calibri"/>
                <a:cs typeface="Calibri"/>
              </a:rPr>
              <a:t>greenhouse </a:t>
            </a:r>
            <a:r>
              <a:rPr sz="1200" b="1" dirty="0">
                <a:latin typeface="Calibri"/>
                <a:cs typeface="Calibri"/>
              </a:rPr>
              <a:t>gasses are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06445" y="7893811"/>
            <a:ext cx="1744980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Nitrous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oxide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Methane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2292" y="7893811"/>
            <a:ext cx="2125345" cy="8864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Ozone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chlorofluorocarbons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Carbon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dioxide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2292" y="8963914"/>
            <a:ext cx="630428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  <a:tabLst>
                <a:tab pos="1153795" algn="l"/>
              </a:tabLst>
            </a:pPr>
            <a:r>
              <a:rPr sz="1200" b="1" dirty="0">
                <a:latin typeface="Calibri"/>
                <a:cs typeface="Calibri"/>
              </a:rPr>
              <a:t>30.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dirty="0">
                <a:latin typeface="Calibri"/>
                <a:cs typeface="Calibri"/>
              </a:rPr>
              <a:t>gases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trap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earth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prevent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escaping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outer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space.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b="1" dirty="0">
                <a:latin typeface="Calibri"/>
                <a:cs typeface="Calibri"/>
              </a:rPr>
              <a:t>This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causes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earth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heat,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leading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‘global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warming’.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06445" y="9396412"/>
            <a:ext cx="115125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Nitrous</a:t>
            </a:r>
            <a:r>
              <a:rPr sz="1200" spc="-20" dirty="0">
                <a:latin typeface="Calibri"/>
                <a:cs typeface="Calibri"/>
              </a:rPr>
              <a:t> oxide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2292" y="9396412"/>
            <a:ext cx="2125345" cy="6667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Ozone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chlorofluorocarbons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Methane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62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38531"/>
            <a:ext cx="6319520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31.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where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 </a:t>
            </a:r>
            <a:r>
              <a:rPr sz="1200" b="1" spc="-10" dirty="0">
                <a:latin typeface="Calibri"/>
                <a:cs typeface="Calibri"/>
              </a:rPr>
              <a:t>minimize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production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 the</a:t>
            </a:r>
            <a:r>
              <a:rPr sz="1200" b="1" spc="-10" dirty="0">
                <a:latin typeface="Calibri"/>
                <a:cs typeface="Calibri"/>
              </a:rPr>
              <a:t> manufacturing </a:t>
            </a:r>
            <a:r>
              <a:rPr sz="1200" b="1" dirty="0">
                <a:latin typeface="Calibri"/>
                <a:cs typeface="Calibri"/>
              </a:rPr>
              <a:t>plants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factories.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6445" y="1265682"/>
            <a:ext cx="335026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control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292" y="1265682"/>
            <a:ext cx="2496820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Reusing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scrap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exchange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e-</a:t>
            </a:r>
            <a:r>
              <a:rPr sz="1200" spc="-20" dirty="0">
                <a:latin typeface="Calibri"/>
                <a:cs typeface="Calibri"/>
              </a:rPr>
              <a:t>waste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2292" y="2329433"/>
            <a:ext cx="6336665" cy="34524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227965">
              <a:lnSpc>
                <a:spcPct val="117300"/>
              </a:lnSpc>
              <a:spcBef>
                <a:spcPts val="110"/>
              </a:spcBef>
              <a:buAutoNum type="arabicPeriod" startAt="32"/>
              <a:tabLst>
                <a:tab pos="240665" algn="l"/>
                <a:tab pos="1769110" algn="l"/>
              </a:tabLst>
            </a:pP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Government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India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launched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National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Action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Plan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Climate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Change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(NAPCC)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June </a:t>
            </a:r>
            <a:r>
              <a:rPr sz="1200" b="1" dirty="0">
                <a:latin typeface="Calibri"/>
                <a:cs typeface="Calibri"/>
              </a:rPr>
              <a:t>2008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climate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change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related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issues.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NAPCC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comprises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eight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missions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specific </a:t>
            </a:r>
            <a:r>
              <a:rPr sz="1200" b="1" dirty="0">
                <a:latin typeface="Calibri"/>
                <a:cs typeface="Calibri"/>
              </a:rPr>
              <a:t>areas of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b="1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Solar energy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Enhanced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efficiency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Habitat,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Sustaining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Himalayan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ecosystem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Forestry,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above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200">
              <a:latin typeface="Calibri"/>
              <a:cs typeface="Calibri"/>
            </a:endParaRPr>
          </a:p>
          <a:p>
            <a:pPr marL="12700" marR="181610" indent="227965">
              <a:lnSpc>
                <a:spcPct val="118200"/>
              </a:lnSpc>
              <a:buAutoNum type="arabicPeriod" startAt="33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There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garbage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canteen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generally,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gets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filled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beyond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capacity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every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day.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should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do?</a:t>
            </a:r>
            <a:endParaRPr sz="1200">
              <a:latin typeface="Calibri"/>
              <a:cs typeface="Calibri"/>
            </a:endParaRPr>
          </a:p>
          <a:p>
            <a:pPr marL="175895" lvl="1" indent="-163195">
              <a:lnSpc>
                <a:spcPct val="100000"/>
              </a:lnSpc>
              <a:spcBef>
                <a:spcPts val="235"/>
              </a:spcBef>
              <a:buAutoNum type="romanLcParenBoth"/>
              <a:tabLst>
                <a:tab pos="175895" algn="l"/>
              </a:tabLst>
            </a:pPr>
            <a:r>
              <a:rPr sz="1200" dirty="0">
                <a:latin typeface="Calibri"/>
                <a:cs typeface="Calibri"/>
              </a:rPr>
              <a:t>Ask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canteen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bigger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bin</a:t>
            </a:r>
            <a:endParaRPr sz="1200">
              <a:latin typeface="Calibri"/>
              <a:cs typeface="Calibri"/>
            </a:endParaRPr>
          </a:p>
          <a:p>
            <a:pPr marL="210185" lvl="1" indent="-197485">
              <a:lnSpc>
                <a:spcPct val="100000"/>
              </a:lnSpc>
              <a:spcBef>
                <a:spcPts val="235"/>
              </a:spcBef>
              <a:buAutoNum type="romanLcParenBoth"/>
              <a:tabLst>
                <a:tab pos="210185" algn="l"/>
              </a:tabLst>
            </a:pPr>
            <a:r>
              <a:rPr sz="1200" dirty="0">
                <a:latin typeface="Calibri"/>
                <a:cs typeface="Calibri"/>
              </a:rPr>
              <a:t>Suggest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garbage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collected</a:t>
            </a:r>
            <a:endParaRPr sz="1200">
              <a:latin typeface="Calibri"/>
              <a:cs typeface="Calibri"/>
            </a:endParaRPr>
          </a:p>
          <a:p>
            <a:pPr marL="243840" lvl="1" indent="-231140">
              <a:lnSpc>
                <a:spcPct val="100000"/>
              </a:lnSpc>
              <a:spcBef>
                <a:spcPts val="260"/>
              </a:spcBef>
              <a:buAutoNum type="romanLcParenBoth"/>
              <a:tabLst>
                <a:tab pos="243840" algn="l"/>
              </a:tabLst>
            </a:pPr>
            <a:r>
              <a:rPr sz="1200" dirty="0">
                <a:latin typeface="Calibri"/>
                <a:cs typeface="Calibri"/>
              </a:rPr>
              <a:t>Throw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garbage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floor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walk</a:t>
            </a:r>
            <a:r>
              <a:rPr sz="1200" spc="-20" dirty="0">
                <a:latin typeface="Calibri"/>
                <a:cs typeface="Calibri"/>
              </a:rPr>
              <a:t> away</a:t>
            </a:r>
            <a:endParaRPr sz="1200">
              <a:latin typeface="Calibri"/>
              <a:cs typeface="Calibri"/>
            </a:endParaRPr>
          </a:p>
          <a:p>
            <a:pPr marL="246379" lvl="1" indent="-233679">
              <a:lnSpc>
                <a:spcPct val="100000"/>
              </a:lnSpc>
              <a:spcBef>
                <a:spcPts val="235"/>
              </a:spcBef>
              <a:buAutoNum type="romanLcParenBoth"/>
              <a:tabLst>
                <a:tab pos="246379" algn="l"/>
              </a:tabLst>
            </a:pPr>
            <a:r>
              <a:rPr sz="1200" dirty="0">
                <a:latin typeface="Calibri"/>
                <a:cs typeface="Calibri"/>
              </a:rPr>
              <a:t>Talk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6445" y="5760084"/>
            <a:ext cx="57594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(i), </a:t>
            </a:r>
            <a:r>
              <a:rPr sz="1200" spc="-20" dirty="0">
                <a:latin typeface="Calibri"/>
                <a:cs typeface="Calibri"/>
              </a:rPr>
              <a:t>(ii)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(i), </a:t>
            </a:r>
            <a:r>
              <a:rPr sz="1200" spc="-20" dirty="0">
                <a:latin typeface="Calibri"/>
                <a:cs typeface="Calibri"/>
              </a:rPr>
              <a:t>(iv)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292" y="5760084"/>
            <a:ext cx="829310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(i),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(ii),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(iii)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(i),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(iii),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(iv)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(i), </a:t>
            </a:r>
            <a:r>
              <a:rPr sz="1200" spc="-20" dirty="0">
                <a:latin typeface="Calibri"/>
                <a:cs typeface="Calibri"/>
              </a:rPr>
              <a:t>(ii)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292" y="6823455"/>
            <a:ext cx="6044565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34.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steel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factory,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utensils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made.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manager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finds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number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defective </a:t>
            </a:r>
            <a:r>
              <a:rPr sz="1200" b="1" dirty="0">
                <a:latin typeface="Calibri"/>
                <a:cs typeface="Calibri"/>
              </a:rPr>
              <a:t>pieces,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which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have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discarded.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minimise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waste?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21479" y="7252589"/>
            <a:ext cx="164020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Dump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landfill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site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market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292" y="7252589"/>
            <a:ext cx="3300095" cy="8832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kabaadiwala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scrapdealer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—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melted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back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line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—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melted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2292" y="8355965"/>
            <a:ext cx="6343015" cy="1491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QUESTIONS: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1.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Jobs?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According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(UNEP),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jobs 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agricultural,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administrative,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development, manufacturing,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0" dirty="0">
                <a:latin typeface="Calibri"/>
                <a:cs typeface="Calibri"/>
              </a:rPr>
              <a:t> contribute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significantly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preservation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restoration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environmental quality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63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68415" cy="94386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64465" indent="-151765">
              <a:lnSpc>
                <a:spcPct val="100000"/>
              </a:lnSpc>
              <a:spcBef>
                <a:spcPts val="335"/>
              </a:spcBef>
              <a:buAutoNum type="arabicPeriod" startAt="2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Benefits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Jobs?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economy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major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opportunity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costs.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contribute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protecting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carbon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footprint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becoming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 </a:t>
            </a:r>
            <a:r>
              <a:rPr sz="1200" spc="-10" dirty="0">
                <a:latin typeface="Calibri"/>
                <a:cs typeface="Calibri"/>
              </a:rPr>
              <a:t>economic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driver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the twenty-first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century.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Benefits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material.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greenhouse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emissions.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control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pollution.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protect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ecosystems.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support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adaptation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3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you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Farmer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Interest</a:t>
            </a:r>
            <a:r>
              <a:rPr sz="1200" b="1" spc="-10" dirty="0">
                <a:latin typeface="Calibri"/>
                <a:cs typeface="Calibri"/>
              </a:rPr>
              <a:t> Group?</a:t>
            </a:r>
            <a:endParaRPr sz="1200">
              <a:latin typeface="Calibri"/>
              <a:cs typeface="Calibri"/>
            </a:endParaRPr>
          </a:p>
          <a:p>
            <a:pPr marL="12700" marR="198120">
              <a:lnSpc>
                <a:spcPts val="1680"/>
              </a:lnSpc>
              <a:spcBef>
                <a:spcPts val="90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Farmers’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cooperatives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successful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dirty="0">
                <a:latin typeface="Calibri"/>
                <a:cs typeface="Calibri"/>
              </a:rPr>
              <a:t>boost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marginal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farmers’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livelihoods.</a:t>
            </a:r>
            <a:endParaRPr sz="1200">
              <a:latin typeface="Calibri"/>
              <a:cs typeface="Calibri"/>
            </a:endParaRPr>
          </a:p>
          <a:p>
            <a:pPr marL="12700" marR="159385">
              <a:lnSpc>
                <a:spcPts val="168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Farmers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15–</a:t>
            </a:r>
            <a:r>
              <a:rPr sz="1200" dirty="0">
                <a:latin typeface="Calibri"/>
                <a:cs typeface="Calibri"/>
              </a:rPr>
              <a:t>20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member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village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(called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Farmer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Groups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FIGs)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associations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federating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i.e.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Farmer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200" spc="-10" dirty="0">
                <a:latin typeface="Calibri"/>
                <a:cs typeface="Calibri"/>
              </a:rPr>
              <a:t>(FPOs).</a:t>
            </a:r>
            <a:endParaRPr sz="1200">
              <a:latin typeface="Calibri"/>
              <a:cs typeface="Calibri"/>
            </a:endParaRPr>
          </a:p>
          <a:p>
            <a:pPr marL="12700" marR="15748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Farmers’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cooperatives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(FPOs)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farmer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cooperatives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members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marginal farmers.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BIOFUEL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policy?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Government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India’s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biofuel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policy, which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announced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August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2018</a:t>
            </a:r>
            <a:endParaRPr sz="1200">
              <a:latin typeface="Calibri"/>
              <a:cs typeface="Calibri"/>
            </a:endParaRPr>
          </a:p>
          <a:p>
            <a:pPr marL="12700" marR="67310">
              <a:lnSpc>
                <a:spcPct val="1173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focusses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initiatives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biomass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availability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ethanol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starch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sugar-based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feedstock, develop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ethanol</a:t>
            </a:r>
            <a:r>
              <a:rPr sz="1200" spc="-10" dirty="0">
                <a:latin typeface="Calibri"/>
                <a:cs typeface="Calibri"/>
              </a:rPr>
              <a:t> technologies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production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biodiesel</a:t>
            </a:r>
            <a:r>
              <a:rPr sz="1200" dirty="0">
                <a:latin typeface="Calibri"/>
                <a:cs typeface="Calibri"/>
              </a:rPr>
              <a:t> for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blending.</a:t>
            </a:r>
            <a:endParaRPr sz="1200">
              <a:latin typeface="Calibri"/>
              <a:cs typeface="Calibri"/>
            </a:endParaRPr>
          </a:p>
          <a:p>
            <a:pPr marL="12700" marR="20574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Biofuels,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BioCNG,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Bio-</a:t>
            </a:r>
            <a:r>
              <a:rPr sz="1200" spc="-10" dirty="0">
                <a:latin typeface="Calibri"/>
                <a:cs typeface="Calibri"/>
              </a:rPr>
              <a:t>methanol,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biofuels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indirectly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organic </a:t>
            </a:r>
            <a:r>
              <a:rPr sz="1200" dirty="0">
                <a:latin typeface="Calibri"/>
                <a:cs typeface="Calibri"/>
              </a:rPr>
              <a:t>material,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0" dirty="0">
                <a:latin typeface="Calibri"/>
                <a:cs typeface="Calibri"/>
              </a:rPr>
              <a:t> jobs.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5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environmentally</a:t>
            </a:r>
            <a:r>
              <a:rPr sz="1200" b="1" dirty="0">
                <a:latin typeface="Calibri"/>
                <a:cs typeface="Calibri"/>
              </a:rPr>
              <a:t> friendly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drip </a:t>
            </a:r>
            <a:r>
              <a:rPr sz="1200" b="1" spc="-10" dirty="0">
                <a:latin typeface="Calibri"/>
                <a:cs typeface="Calibri"/>
              </a:rPr>
              <a:t>irrigation?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harvesting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conservation.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Drip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irrigation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bamboo</a:t>
            </a:r>
            <a:endParaRPr sz="1200">
              <a:latin typeface="Calibri"/>
              <a:cs typeface="Calibri"/>
            </a:endParaRPr>
          </a:p>
          <a:p>
            <a:pPr marL="12700" marR="7620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channels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ground.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without </a:t>
            </a:r>
            <a:r>
              <a:rPr sz="1200" dirty="0">
                <a:latin typeface="Calibri"/>
                <a:cs typeface="Calibri"/>
              </a:rPr>
              <a:t>wasting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any.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expensive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construct,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2–3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years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bamboo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soil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manure.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200">
              <a:latin typeface="Calibri"/>
              <a:cs typeface="Calibri"/>
            </a:endParaRPr>
          </a:p>
          <a:p>
            <a:pPr marL="12700" marR="2291715" indent="151765">
              <a:lnSpc>
                <a:spcPct val="118200"/>
              </a:lnSpc>
              <a:buAutoNum type="arabicPeriod" startAt="6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sectors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where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Jobs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used.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jobs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sectors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57480" algn="l"/>
              </a:tabLst>
            </a:pPr>
            <a:r>
              <a:rPr sz="1200" spc="-10" dirty="0">
                <a:latin typeface="Calibri"/>
                <a:cs typeface="Calibri"/>
              </a:rPr>
              <a:t>Agriculture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163830" algn="l"/>
              </a:tabLst>
            </a:pPr>
            <a:r>
              <a:rPr sz="1200" spc="-10" dirty="0">
                <a:latin typeface="Calibri"/>
                <a:cs typeface="Calibri"/>
              </a:rPr>
              <a:t>Transportation</a:t>
            </a:r>
            <a:endParaRPr sz="1200">
              <a:latin typeface="Calibri"/>
              <a:cs typeface="Calibri"/>
            </a:endParaRPr>
          </a:p>
          <a:p>
            <a:pPr marL="1485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48590" algn="l"/>
              </a:tabLst>
            </a:pPr>
            <a:r>
              <a:rPr sz="1200" dirty="0">
                <a:latin typeface="Calibri"/>
                <a:cs typeface="Calibri"/>
              </a:rPr>
              <a:t>Water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conservation</a:t>
            </a:r>
            <a:endParaRPr sz="1200">
              <a:latin typeface="Calibri"/>
              <a:cs typeface="Calibri"/>
            </a:endParaRPr>
          </a:p>
          <a:p>
            <a:pPr marL="163830" lvl="1" indent="-15113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163830" algn="l"/>
              </a:tabLst>
            </a:pP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energy</a:t>
            </a:r>
            <a:endParaRPr sz="1200">
              <a:latin typeface="Calibri"/>
              <a:cs typeface="Calibri"/>
            </a:endParaRPr>
          </a:p>
          <a:p>
            <a:pPr marL="161290" lvl="1" indent="-148590">
              <a:lnSpc>
                <a:spcPct val="100000"/>
              </a:lnSpc>
              <a:spcBef>
                <a:spcPts val="265"/>
              </a:spcBef>
              <a:buAutoNum type="alphaLcPeriod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Eco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tourism</a:t>
            </a:r>
            <a:endParaRPr sz="1200">
              <a:latin typeface="Calibri"/>
              <a:cs typeface="Calibri"/>
            </a:endParaRPr>
          </a:p>
          <a:p>
            <a:pPr marL="132080" lvl="1" indent="-11938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32080" algn="l"/>
              </a:tabLst>
            </a:pPr>
            <a:r>
              <a:rPr sz="1200" dirty="0">
                <a:latin typeface="Calibri"/>
                <a:cs typeface="Calibri"/>
              </a:rPr>
              <a:t>Building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construction</a:t>
            </a:r>
            <a:endParaRPr sz="1200">
              <a:latin typeface="Calibri"/>
              <a:cs typeface="Calibri"/>
            </a:endParaRPr>
          </a:p>
          <a:p>
            <a:pPr marL="157480" lvl="1" indent="-14478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157480" algn="l"/>
              </a:tabLst>
            </a:pPr>
            <a:r>
              <a:rPr sz="1200" dirty="0">
                <a:latin typeface="Calibri"/>
                <a:cs typeface="Calibri"/>
              </a:rPr>
              <a:t>Solid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management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64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296025" cy="55899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64465" indent="-151765">
              <a:lnSpc>
                <a:spcPct val="100000"/>
              </a:lnSpc>
              <a:spcBef>
                <a:spcPts val="335"/>
              </a:spcBef>
              <a:buAutoNum type="arabicPeriod" startAt="7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appropriate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technology?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Appropriate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small-</a:t>
            </a:r>
            <a:r>
              <a:rPr sz="1200" dirty="0">
                <a:latin typeface="Calibri"/>
                <a:cs typeface="Calibri"/>
              </a:rPr>
              <a:t>scale,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environmentally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friendly</a:t>
            </a:r>
            <a:r>
              <a:rPr sz="1200" spc="-10" dirty="0">
                <a:latin typeface="Calibri"/>
                <a:cs typeface="Calibri"/>
              </a:rPr>
              <a:t> technology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</a:t>
            </a:r>
            <a:endParaRPr sz="1200">
              <a:latin typeface="Calibri"/>
              <a:cs typeface="Calibri"/>
            </a:endParaRPr>
          </a:p>
          <a:p>
            <a:pPr marL="12700" marR="482600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customized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 meet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Bike- 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hand-</a:t>
            </a:r>
            <a:r>
              <a:rPr sz="1200" dirty="0">
                <a:latin typeface="Calibri"/>
                <a:cs typeface="Calibri"/>
              </a:rPr>
              <a:t>powered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pumps,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streetlights,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solar </a:t>
            </a:r>
            <a:r>
              <a:rPr sz="1200" dirty="0">
                <a:latin typeface="Calibri"/>
                <a:cs typeface="Calibri"/>
              </a:rPr>
              <a:t>structures,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appropriate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8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ways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reduce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amount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Industries?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Industries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–</a:t>
            </a:r>
            <a:endParaRPr sz="1200">
              <a:latin typeface="Calibri"/>
              <a:cs typeface="Calibri"/>
            </a:endParaRPr>
          </a:p>
          <a:p>
            <a:pPr marL="12700" marR="5080" lvl="1" indent="151765">
              <a:lnSpc>
                <a:spcPct val="116300"/>
              </a:lnSpc>
              <a:spcBef>
                <a:spcPts val="2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Reusing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scrap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material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paper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mills,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damaged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returned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beginning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production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material.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Off-cuts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scrap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plastic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repurposed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products.</a:t>
            </a:r>
            <a:endParaRPr sz="1200">
              <a:latin typeface="Calibri"/>
              <a:cs typeface="Calibri"/>
            </a:endParaRPr>
          </a:p>
          <a:p>
            <a:pPr marL="12700" marR="50165" lvl="1" indent="158115">
              <a:lnSpc>
                <a:spcPct val="117200"/>
              </a:lnSpc>
              <a:spcBef>
                <a:spcPts val="15"/>
              </a:spcBef>
              <a:buAutoNum type="alphaLcPeriod"/>
              <a:tabLst>
                <a:tab pos="170815" algn="l"/>
              </a:tabLst>
            </a:pPr>
            <a:r>
              <a:rPr sz="1200" b="1" spc="-10" dirty="0">
                <a:latin typeface="Calibri"/>
                <a:cs typeface="Calibri"/>
              </a:rPr>
              <a:t>Ensuring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quality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control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rejected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will </a:t>
            </a:r>
            <a:r>
              <a:rPr sz="1200" dirty="0">
                <a:latin typeface="Calibri"/>
                <a:cs typeface="Calibri"/>
              </a:rPr>
              <a:t>decrease,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Automated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monitoring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early detection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issues.</a:t>
            </a:r>
            <a:endParaRPr sz="1200">
              <a:latin typeface="Calibri"/>
              <a:cs typeface="Calibri"/>
            </a:endParaRPr>
          </a:p>
          <a:p>
            <a:pPr marL="12700" marR="174625" lvl="1" indent="139065">
              <a:lnSpc>
                <a:spcPts val="1680"/>
              </a:lnSpc>
              <a:spcBef>
                <a:spcPts val="90"/>
              </a:spcBef>
              <a:buAutoNum type="alphaLcPeriod"/>
              <a:tabLst>
                <a:tab pos="151765" algn="l"/>
              </a:tabLst>
            </a:pPr>
            <a:r>
              <a:rPr sz="1200" b="1" dirty="0">
                <a:latin typeface="Calibri"/>
                <a:cs typeface="Calibri"/>
              </a:rPr>
              <a:t>Waste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exchange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becomes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material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 </a:t>
            </a:r>
            <a:r>
              <a:rPr sz="1200" dirty="0">
                <a:latin typeface="Calibri"/>
                <a:cs typeface="Calibri"/>
              </a:rPr>
              <a:t>another.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disposal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re-</a:t>
            </a:r>
            <a:r>
              <a:rPr sz="1200" spc="-20" dirty="0">
                <a:latin typeface="Calibri"/>
                <a:cs typeface="Calibri"/>
              </a:rPr>
              <a:t>use.</a:t>
            </a:r>
            <a:endParaRPr sz="1200">
              <a:latin typeface="Calibri"/>
              <a:cs typeface="Calibri"/>
            </a:endParaRPr>
          </a:p>
          <a:p>
            <a:pPr marL="12700" marR="46990" lvl="1" indent="158115">
              <a:lnSpc>
                <a:spcPts val="1680"/>
              </a:lnSpc>
              <a:spcBef>
                <a:spcPts val="20"/>
              </a:spcBef>
              <a:buAutoNum type="alphaLcPeriod"/>
              <a:tabLst>
                <a:tab pos="170815" algn="l"/>
              </a:tabLst>
            </a:pPr>
            <a:r>
              <a:rPr sz="1200" b="1" dirty="0">
                <a:latin typeface="Calibri"/>
                <a:cs typeface="Calibri"/>
              </a:rPr>
              <a:t>Managing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e-waste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advanced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technology,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encountered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managing </a:t>
            </a:r>
            <a:r>
              <a:rPr sz="1200" dirty="0">
                <a:latin typeface="Calibri"/>
                <a:cs typeface="Calibri"/>
              </a:rPr>
              <a:t>e-waste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outdated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phones,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laptops,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television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sets.</a:t>
            </a:r>
            <a:endParaRPr sz="1200">
              <a:latin typeface="Calibri"/>
              <a:cs typeface="Calibri"/>
            </a:endParaRPr>
          </a:p>
          <a:p>
            <a:pPr marL="12700" marR="102235" lvl="1" indent="151765">
              <a:lnSpc>
                <a:spcPts val="1680"/>
              </a:lnSpc>
              <a:spcBef>
                <a:spcPts val="15"/>
              </a:spcBef>
              <a:buAutoNum type="alphaLcPeriod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eco – </a:t>
            </a:r>
            <a:r>
              <a:rPr sz="1200" dirty="0">
                <a:latin typeface="Calibri"/>
                <a:cs typeface="Calibri"/>
              </a:rPr>
              <a:t>friendly material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 </a:t>
            </a:r>
            <a:r>
              <a:rPr sz="1200" spc="-10" dirty="0">
                <a:latin typeface="Calibri"/>
                <a:cs typeface="Calibri"/>
              </a:rPr>
              <a:t>Scientists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discovered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variety 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environmentally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friendly </a:t>
            </a:r>
            <a:r>
              <a:rPr sz="1200" dirty="0">
                <a:latin typeface="Calibri"/>
                <a:cs typeface="Calibri"/>
              </a:rPr>
              <a:t>materials,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banana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leaves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disposable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paper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made </a:t>
            </a:r>
            <a:r>
              <a:rPr sz="1200" dirty="0">
                <a:latin typeface="Calibri"/>
                <a:cs typeface="Calibri"/>
              </a:rPr>
              <a:t>widely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encouraged.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9.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NAPCC?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2008,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Indian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government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launched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National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</a:t>
            </a:r>
            <a:endParaRPr sz="1200">
              <a:latin typeface="Calibri"/>
              <a:cs typeface="Calibri"/>
            </a:endParaRPr>
          </a:p>
          <a:p>
            <a:pPr marL="12700" marR="43180">
              <a:lnSpc>
                <a:spcPct val="1173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(NAPCC)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energy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efficiency, </a:t>
            </a:r>
            <a:r>
              <a:rPr sz="1200" dirty="0">
                <a:latin typeface="Calibri"/>
                <a:cs typeface="Calibri"/>
              </a:rPr>
              <a:t>habitat,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water,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sustaining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Himalayan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ecosystems,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forestry,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 </a:t>
            </a:r>
            <a:r>
              <a:rPr sz="1200" dirty="0">
                <a:latin typeface="Calibri"/>
                <a:cs typeface="Calibri"/>
              </a:rPr>
              <a:t>climate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eight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purposes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NAPCC.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1806575"/>
            <a:ext cx="6356350" cy="19685"/>
            <a:chOff x="574675" y="1806575"/>
            <a:chExt cx="6356350" cy="19685"/>
          </a:xfrm>
        </p:grpSpPr>
        <p:sp>
          <p:nvSpPr>
            <p:cNvPr id="3" name="object 3"/>
            <p:cNvSpPr/>
            <p:nvPr/>
          </p:nvSpPr>
          <p:spPr>
            <a:xfrm>
              <a:off x="574675" y="18065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18072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180720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181038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18230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182308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74675" y="2876550"/>
            <a:ext cx="6356350" cy="20320"/>
            <a:chOff x="574675" y="2876550"/>
            <a:chExt cx="6356350" cy="20320"/>
          </a:xfrm>
        </p:grpSpPr>
        <p:sp>
          <p:nvSpPr>
            <p:cNvPr id="10" name="object 10"/>
            <p:cNvSpPr/>
            <p:nvPr/>
          </p:nvSpPr>
          <p:spPr>
            <a:xfrm>
              <a:off x="574675" y="28765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27596" y="287756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992" y="2877565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288074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289344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289344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74675" y="4159250"/>
            <a:ext cx="6356350" cy="20320"/>
            <a:chOff x="574675" y="4159250"/>
            <a:chExt cx="6356350" cy="20320"/>
          </a:xfrm>
        </p:grpSpPr>
        <p:sp>
          <p:nvSpPr>
            <p:cNvPr id="17" name="object 17"/>
            <p:cNvSpPr/>
            <p:nvPr/>
          </p:nvSpPr>
          <p:spPr>
            <a:xfrm>
              <a:off x="574675" y="41592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27596" y="41605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992" y="416051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27596" y="416369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41763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417639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74675" y="5870575"/>
            <a:ext cx="6356350" cy="20955"/>
            <a:chOff x="574675" y="5870575"/>
            <a:chExt cx="6356350" cy="20955"/>
          </a:xfrm>
        </p:grpSpPr>
        <p:sp>
          <p:nvSpPr>
            <p:cNvPr id="24" name="object 24"/>
            <p:cNvSpPr/>
            <p:nvPr/>
          </p:nvSpPr>
          <p:spPr>
            <a:xfrm>
              <a:off x="574675" y="58705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27596" y="587209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5872098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27596" y="587527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4992" y="588797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4992" y="5887973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33375" y="393446"/>
            <a:ext cx="6555105" cy="959675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78130" algn="ctr">
              <a:lnSpc>
                <a:spcPct val="100000"/>
              </a:lnSpc>
              <a:spcBef>
                <a:spcPts val="430"/>
              </a:spcBef>
            </a:pPr>
            <a:r>
              <a:rPr sz="1600" b="1" dirty="0">
                <a:latin typeface="Calibri"/>
                <a:cs typeface="Calibri"/>
              </a:rPr>
              <a:t>PART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B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SUBJECT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SPECIFIC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SKILLS</a:t>
            </a:r>
            <a:endParaRPr sz="1600">
              <a:latin typeface="Calibri"/>
              <a:cs typeface="Calibri"/>
            </a:endParaRPr>
          </a:p>
          <a:p>
            <a:pPr marL="280670" algn="ctr">
              <a:lnSpc>
                <a:spcPct val="100000"/>
              </a:lnSpc>
              <a:spcBef>
                <a:spcPts val="330"/>
              </a:spcBef>
            </a:pPr>
            <a:r>
              <a:rPr sz="1600" b="1" dirty="0">
                <a:latin typeface="Calibri"/>
                <a:cs typeface="Calibri"/>
              </a:rPr>
              <a:t>UNIT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Python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Programming</a:t>
            </a:r>
            <a:endParaRPr sz="1600">
              <a:latin typeface="Calibri"/>
              <a:cs typeface="Calibri"/>
            </a:endParaRPr>
          </a:p>
          <a:p>
            <a:pPr marL="241300" marR="5080" algn="just">
              <a:lnSpc>
                <a:spcPct val="116399"/>
              </a:lnSpc>
              <a:spcBef>
                <a:spcPts val="114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comprehensive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Python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libraries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programming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25" dirty="0">
                <a:latin typeface="Calibri"/>
                <a:cs typeface="Calibri"/>
              </a:rPr>
              <a:t> for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artificial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intelligence,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emphasizes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practical,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hands-on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exercises, </a:t>
            </a:r>
            <a:r>
              <a:rPr sz="1200" dirty="0">
                <a:latin typeface="Calibri"/>
                <a:cs typeface="Calibri"/>
              </a:rPr>
              <a:t>team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discussions,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searches,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master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advanced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393065" indent="-151765">
              <a:lnSpc>
                <a:spcPct val="100000"/>
              </a:lnSpc>
              <a:buFont typeface="Calibri"/>
              <a:buAutoNum type="arabicPeriod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Python</a:t>
            </a:r>
            <a:r>
              <a:rPr sz="1200" b="1" spc="-10" dirty="0">
                <a:latin typeface="Calibri"/>
                <a:cs typeface="Calibri"/>
              </a:rPr>
              <a:t> Libraries</a:t>
            </a:r>
            <a:endParaRPr sz="1200">
              <a:latin typeface="Calibri"/>
              <a:cs typeface="Calibri"/>
            </a:endParaRPr>
          </a:p>
          <a:p>
            <a:pPr marL="241300" marR="18542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Python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libraries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pre-written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simplify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programming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providing </a:t>
            </a:r>
            <a:r>
              <a:rPr sz="1200" dirty="0">
                <a:latin typeface="Calibri"/>
                <a:cs typeface="Calibri"/>
              </a:rPr>
              <a:t>reusable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functions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most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libraries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 </a:t>
            </a:r>
            <a:r>
              <a:rPr sz="1200" b="1" dirty="0">
                <a:latin typeface="Calibri"/>
                <a:cs typeface="Calibri"/>
              </a:rPr>
              <a:t>NumPy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Pandas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buFont typeface="Calibri"/>
              <a:buAutoNum type="arabicPeriod"/>
              <a:tabLst>
                <a:tab pos="468630" algn="l"/>
              </a:tabLst>
            </a:pPr>
            <a:r>
              <a:rPr sz="1200" b="1" dirty="0">
                <a:latin typeface="Calibri"/>
                <a:cs typeface="Calibri"/>
              </a:rPr>
              <a:t>NumPy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Library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Definition: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Python,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powerful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library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processing.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Key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Feature: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Arrays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"rank,"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indicates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dimensions.</a:t>
            </a:r>
            <a:endParaRPr sz="1200">
              <a:latin typeface="Calibri"/>
              <a:cs typeface="Calibri"/>
            </a:endParaRPr>
          </a:p>
          <a:p>
            <a:pPr marL="241300" marR="81026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Use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Case: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operations,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mathematical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computations,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array manipulation.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1.2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Pandas</a:t>
            </a:r>
            <a:r>
              <a:rPr sz="1200" b="1" spc="-10" dirty="0">
                <a:latin typeface="Calibri"/>
                <a:cs typeface="Calibri"/>
              </a:rPr>
              <a:t> Library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Application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AI: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display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group-wise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Example: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campaigns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(campaign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budget,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sales).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Functionality: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robust data</a:t>
            </a:r>
            <a:r>
              <a:rPr sz="1200" spc="-10" dirty="0">
                <a:latin typeface="Calibri"/>
                <a:cs typeface="Calibri"/>
              </a:rPr>
              <a:t> manipulation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aggregation.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Enables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visualizations.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1.2.1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Pandas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Structures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structures: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4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Series: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10" dirty="0">
                <a:latin typeface="Calibri"/>
                <a:cs typeface="Calibri"/>
              </a:rPr>
              <a:t>one-dimensional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array that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 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type.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59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Creation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lists,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dictionaries.</a:t>
            </a:r>
            <a:endParaRPr sz="1200">
              <a:latin typeface="Calibri"/>
              <a:cs typeface="Calibri"/>
            </a:endParaRPr>
          </a:p>
          <a:p>
            <a:pPr marL="241300" marR="248920" indent="-229235">
              <a:lnSpc>
                <a:spcPts val="1680"/>
              </a:lnSpc>
              <a:spcBef>
                <a:spcPts val="90"/>
              </a:spcBef>
              <a:buFont typeface="Calibri"/>
              <a:buAutoNum type="arabicPeriod" startAt="2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DataFrame: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two-dimensional,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potentially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types </a:t>
            </a:r>
            <a:r>
              <a:rPr sz="1200" dirty="0">
                <a:latin typeface="Calibri"/>
                <a:cs typeface="Calibri"/>
              </a:rPr>
              <a:t>(similar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spreadsheets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tables).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60"/>
              </a:spcBef>
            </a:pPr>
            <a:r>
              <a:rPr sz="1200" b="1" dirty="0">
                <a:latin typeface="Calibri"/>
                <a:cs typeface="Calibri"/>
              </a:rPr>
              <a:t>Creating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DataFrames: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NumPy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Arrays:</a:t>
            </a:r>
            <a:endParaRPr sz="1200">
              <a:latin typeface="Calibri"/>
              <a:cs typeface="Calibri"/>
            </a:endParaRPr>
          </a:p>
          <a:p>
            <a:pPr marL="241300" marR="504507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pd </a:t>
            </a: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numpy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np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array1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np.array([90,100,110,120])</a:t>
            </a:r>
            <a:endParaRPr sz="1200">
              <a:latin typeface="Calibri"/>
              <a:cs typeface="Calibri"/>
            </a:endParaRPr>
          </a:p>
          <a:p>
            <a:pPr marL="241300" marR="432752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array2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np.array([50,60,70]) </a:t>
            </a:r>
            <a:r>
              <a:rPr sz="1200" dirty="0">
                <a:latin typeface="Calibri"/>
                <a:cs typeface="Calibri"/>
              </a:rPr>
              <a:t>array3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np.array([10,20,30,40])</a:t>
            </a:r>
            <a:endParaRPr sz="1200">
              <a:latin typeface="Calibri"/>
              <a:cs typeface="Calibri"/>
            </a:endParaRPr>
          </a:p>
          <a:p>
            <a:pPr marL="241300" marR="172402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marksDF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pd.DataFrame([array1,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array2,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array3],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columns=['A','B','C','D']) print(marksDF)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b="1" spc="-10" dirty="0">
                <a:latin typeface="Calibri"/>
                <a:cs typeface="Calibri"/>
              </a:rPr>
              <a:t>Output:</a:t>
            </a:r>
            <a:endParaRPr sz="1200">
              <a:latin typeface="Calibri"/>
              <a:cs typeface="Calibri"/>
            </a:endParaRPr>
          </a:p>
          <a:p>
            <a:pPr marL="241300" marR="4916805">
              <a:lnSpc>
                <a:spcPct val="116300"/>
              </a:lnSpc>
              <a:spcBef>
                <a:spcPts val="25"/>
              </a:spcBef>
              <a:tabLst>
                <a:tab pos="622300" algn="l"/>
                <a:tab pos="906780" algn="l"/>
              </a:tabLst>
            </a:pPr>
            <a:r>
              <a:rPr sz="1200" spc="-25" dirty="0">
                <a:latin typeface="Calibri"/>
                <a:cs typeface="Calibri"/>
              </a:rPr>
              <a:t>AB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50" dirty="0">
                <a:latin typeface="Calibri"/>
                <a:cs typeface="Calibri"/>
              </a:rPr>
              <a:t>C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50" dirty="0">
                <a:latin typeface="Calibri"/>
                <a:cs typeface="Calibri"/>
              </a:rPr>
              <a:t>D </a:t>
            </a:r>
            <a:r>
              <a:rPr sz="1200" spc="-10" dirty="0">
                <a:latin typeface="Calibri"/>
                <a:cs typeface="Calibri"/>
              </a:rPr>
              <a:t>090.0100.0110.0120.0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150.060.070.0NaN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65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5727700"/>
            <a:ext cx="6356350" cy="20955"/>
            <a:chOff x="574675" y="5727700"/>
            <a:chExt cx="6356350" cy="20955"/>
          </a:xfrm>
        </p:grpSpPr>
        <p:sp>
          <p:nvSpPr>
            <p:cNvPr id="3" name="object 3"/>
            <p:cNvSpPr/>
            <p:nvPr/>
          </p:nvSpPr>
          <p:spPr>
            <a:xfrm>
              <a:off x="574675" y="57276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57292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5729223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5732399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574509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5745098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33375" y="438531"/>
            <a:ext cx="5304790" cy="7055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210.020.030.040.0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Dictionary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Arrays/Lists: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pd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5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{'Name':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['Varun','Ganesh','Joseph','Abdul','Reena'],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'Age':[37,30,38,39,40]} </a:t>
            </a:r>
            <a:r>
              <a:rPr sz="1200" dirty="0">
                <a:latin typeface="Calibri"/>
                <a:cs typeface="Calibri"/>
              </a:rPr>
              <a:t>df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pd.DataFrame(data)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print(df)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Output: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Name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Age</a:t>
            </a:r>
            <a:endParaRPr sz="1200">
              <a:latin typeface="Calibri"/>
              <a:cs typeface="Calibri"/>
            </a:endParaRPr>
          </a:p>
          <a:p>
            <a:pPr marL="422275" lvl="1" indent="-180975">
              <a:lnSpc>
                <a:spcPct val="100000"/>
              </a:lnSpc>
              <a:spcBef>
                <a:spcPts val="235"/>
              </a:spcBef>
              <a:buAutoNum type="arabicPlain"/>
              <a:tabLst>
                <a:tab pos="422275" algn="l"/>
              </a:tabLst>
            </a:pPr>
            <a:r>
              <a:rPr sz="1200" dirty="0">
                <a:latin typeface="Calibri"/>
                <a:cs typeface="Calibri"/>
              </a:rPr>
              <a:t>Varun</a:t>
            </a:r>
            <a:r>
              <a:rPr sz="1200" spc="13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37</a:t>
            </a:r>
            <a:endParaRPr sz="1200">
              <a:latin typeface="Calibri"/>
              <a:cs typeface="Calibri"/>
            </a:endParaRPr>
          </a:p>
          <a:p>
            <a:pPr marL="387350" lvl="1" indent="-146050">
              <a:lnSpc>
                <a:spcPct val="100000"/>
              </a:lnSpc>
              <a:spcBef>
                <a:spcPts val="265"/>
              </a:spcBef>
              <a:buAutoNum type="arabicPlain"/>
              <a:tabLst>
                <a:tab pos="387350" algn="l"/>
              </a:tabLst>
            </a:pPr>
            <a:r>
              <a:rPr sz="1200" dirty="0">
                <a:latin typeface="Calibri"/>
                <a:cs typeface="Calibri"/>
              </a:rPr>
              <a:t>Ganesh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30</a:t>
            </a:r>
            <a:endParaRPr sz="1200">
              <a:latin typeface="Calibri"/>
              <a:cs typeface="Calibri"/>
            </a:endParaRPr>
          </a:p>
          <a:p>
            <a:pPr marL="387350" lvl="1" indent="-146050">
              <a:lnSpc>
                <a:spcPct val="100000"/>
              </a:lnSpc>
              <a:spcBef>
                <a:spcPts val="235"/>
              </a:spcBef>
              <a:buAutoNum type="arabicPlain"/>
              <a:tabLst>
                <a:tab pos="387350" algn="l"/>
              </a:tabLst>
            </a:pPr>
            <a:r>
              <a:rPr sz="1200" dirty="0">
                <a:latin typeface="Calibri"/>
                <a:cs typeface="Calibri"/>
              </a:rPr>
              <a:t>Joseph</a:t>
            </a:r>
            <a:r>
              <a:rPr sz="1200" spc="49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38</a:t>
            </a:r>
            <a:endParaRPr sz="1200">
              <a:latin typeface="Calibri"/>
              <a:cs typeface="Calibri"/>
            </a:endParaRPr>
          </a:p>
          <a:p>
            <a:pPr marL="422275" lvl="1" indent="-180975">
              <a:lnSpc>
                <a:spcPct val="100000"/>
              </a:lnSpc>
              <a:spcBef>
                <a:spcPts val="260"/>
              </a:spcBef>
              <a:buAutoNum type="arabicPlain"/>
              <a:tabLst>
                <a:tab pos="422275" algn="l"/>
              </a:tabLst>
            </a:pPr>
            <a:r>
              <a:rPr sz="1200" dirty="0">
                <a:latin typeface="Calibri"/>
                <a:cs typeface="Calibri"/>
              </a:rPr>
              <a:t>Abdul</a:t>
            </a:r>
            <a:r>
              <a:rPr sz="1200" spc="12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39</a:t>
            </a:r>
            <a:endParaRPr sz="1200">
              <a:latin typeface="Calibri"/>
              <a:cs typeface="Calibri"/>
            </a:endParaRPr>
          </a:p>
          <a:p>
            <a:pPr marL="422275" lvl="1" indent="-180975">
              <a:lnSpc>
                <a:spcPct val="100000"/>
              </a:lnSpc>
              <a:spcBef>
                <a:spcPts val="234"/>
              </a:spcBef>
              <a:buAutoNum type="arabicPlain"/>
              <a:tabLst>
                <a:tab pos="422275" algn="l"/>
              </a:tabLst>
            </a:pPr>
            <a:r>
              <a:rPr sz="1200" dirty="0">
                <a:latin typeface="Calibri"/>
                <a:cs typeface="Calibri"/>
              </a:rPr>
              <a:t>Reena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spc="-25" dirty="0">
                <a:latin typeface="Calibri"/>
                <a:cs typeface="Calibri"/>
              </a:rPr>
              <a:t>40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70"/>
              </a:spcBef>
              <a:buFont typeface="Calibri"/>
              <a:buAutoNum type="arabicPlain"/>
            </a:pP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List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Dictionaries: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listDict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[{'a':10,'b':20},{'a':5,'b':10,'c':20}]</a:t>
            </a:r>
            <a:endParaRPr sz="1200">
              <a:latin typeface="Calibri"/>
              <a:cs typeface="Calibri"/>
            </a:endParaRPr>
          </a:p>
          <a:p>
            <a:pPr marL="241300" marR="338074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df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pd.DataFrame(listDict) print(df)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Output:</a:t>
            </a:r>
            <a:endParaRPr sz="1200">
              <a:latin typeface="Calibri"/>
              <a:cs typeface="Calibri"/>
            </a:endParaRPr>
          </a:p>
          <a:p>
            <a:pPr marL="241300" marR="4168775">
              <a:lnSpc>
                <a:spcPct val="116300"/>
              </a:lnSpc>
              <a:tabLst>
                <a:tab pos="568325" algn="l"/>
              </a:tabLst>
            </a:pPr>
            <a:r>
              <a:rPr sz="1200" spc="-25" dirty="0">
                <a:latin typeface="Calibri"/>
                <a:cs typeface="Calibri"/>
              </a:rPr>
              <a:t>ab</a:t>
            </a:r>
            <a:r>
              <a:rPr sz="1200" dirty="0">
                <a:latin typeface="Calibri"/>
                <a:cs typeface="Calibri"/>
              </a:rPr>
              <a:t>	</a:t>
            </a:r>
            <a:r>
              <a:rPr sz="1200" spc="-50" dirty="0">
                <a:latin typeface="Calibri"/>
                <a:cs typeface="Calibri"/>
              </a:rPr>
              <a:t>c </a:t>
            </a:r>
            <a:r>
              <a:rPr sz="1200" spc="-10" dirty="0">
                <a:latin typeface="Calibri"/>
                <a:cs typeface="Calibri"/>
              </a:rPr>
              <a:t>010.020.0NaN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15.010.020.0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1.2.2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Dealing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Rows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Columns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Adding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New</a:t>
            </a:r>
            <a:r>
              <a:rPr sz="1200" b="1" spc="-10" dirty="0">
                <a:latin typeface="Calibri"/>
                <a:cs typeface="Calibri"/>
              </a:rPr>
              <a:t> Column:</a:t>
            </a:r>
            <a:endParaRPr sz="1200">
              <a:latin typeface="Calibri"/>
              <a:cs typeface="Calibri"/>
            </a:endParaRPr>
          </a:p>
          <a:p>
            <a:pPr marL="758825" marR="332105" indent="-517525">
              <a:lnSpc>
                <a:spcPts val="1700"/>
              </a:lnSpc>
              <a:spcBef>
                <a:spcPts val="75"/>
              </a:spcBef>
            </a:pPr>
            <a:r>
              <a:rPr sz="1200" spc="-10" dirty="0">
                <a:latin typeface="Calibri"/>
                <a:cs typeface="Calibri"/>
              </a:rPr>
              <a:t>ResultSheet</a:t>
            </a:r>
            <a:r>
              <a:rPr sz="1200" dirty="0">
                <a:latin typeface="Calibri"/>
                <a:cs typeface="Calibri"/>
              </a:rPr>
              <a:t> =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{'Rajat':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pd.Series([90,91,97],index=['Maths','Science','Hindi']), </a:t>
            </a:r>
            <a:r>
              <a:rPr sz="1200" dirty="0">
                <a:latin typeface="Calibri"/>
                <a:cs typeface="Calibri"/>
              </a:rPr>
              <a:t>'Amrita':</a:t>
            </a:r>
            <a:r>
              <a:rPr sz="1200" spc="-10" dirty="0">
                <a:latin typeface="Calibri"/>
                <a:cs typeface="Calibri"/>
              </a:rPr>
              <a:t> pd.Series([92,81,96],index=['Maths','Science','Hindi'])}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pd.DataFrame(ResultSheet)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Result['Fathima']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[89,78,76]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b="1" spc="-10" dirty="0">
                <a:latin typeface="Calibri"/>
                <a:cs typeface="Calibri"/>
              </a:rPr>
              <a:t>Output: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Rajat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Amrita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Fathima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2292" y="9892982"/>
            <a:ext cx="46100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latin typeface="Calibri"/>
                <a:cs typeface="Calibri"/>
              </a:rPr>
              <a:t>English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05231" y="9892982"/>
            <a:ext cx="1790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latin typeface="Calibri"/>
                <a:cs typeface="Calibri"/>
              </a:rPr>
              <a:t>90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66114" y="9892982"/>
            <a:ext cx="1790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latin typeface="Calibri"/>
                <a:cs typeface="Calibri"/>
              </a:rPr>
              <a:t>92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61744" y="9892982"/>
            <a:ext cx="1790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latin typeface="Calibri"/>
                <a:cs typeface="Calibri"/>
              </a:rPr>
              <a:t>89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66</a:t>
            </a: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543242" y="7552308"/>
          <a:ext cx="1687195" cy="577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6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245">
                <a:tc>
                  <a:txBody>
                    <a:bodyPr/>
                    <a:lstStyle/>
                    <a:p>
                      <a:pPr marR="82550" algn="ctr">
                        <a:lnSpc>
                          <a:spcPts val="11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Maths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05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R="13335" algn="ctr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Science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0960" algn="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105" algn="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78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R="151765" algn="ctr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Hindi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1435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76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333375" y="8322944"/>
            <a:ext cx="2646045" cy="8826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1300" marR="5080" indent="-229235">
              <a:lnSpc>
                <a:spcPct val="117200"/>
              </a:lnSpc>
              <a:spcBef>
                <a:spcPts val="11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Adding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(DataFrame.loc[]): </a:t>
            </a:r>
            <a:r>
              <a:rPr sz="1200" spc="-10" dirty="0">
                <a:latin typeface="Calibri"/>
                <a:cs typeface="Calibri"/>
              </a:rPr>
              <a:t>Result.loc['English']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[90,92,89] </a:t>
            </a:r>
            <a:r>
              <a:rPr sz="1200" b="1" spc="-10" dirty="0">
                <a:latin typeface="Calibri"/>
                <a:cs typeface="Calibri"/>
              </a:rPr>
              <a:t>Output: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Rajat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Amrita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Fathima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543242" y="9264395"/>
          <a:ext cx="1722120" cy="576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6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1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Maths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05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marL="31750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Science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0960" algn="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105" algn="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78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Hindi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76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5074" y="366272"/>
            <a:ext cx="5490845" cy="173672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56845" indent="-144145">
              <a:lnSpc>
                <a:spcPct val="100000"/>
              </a:lnSpc>
              <a:spcBef>
                <a:spcPts val="540"/>
              </a:spcBef>
              <a:buFont typeface="Calibri"/>
              <a:buAutoNum type="arabicPeriod" startAt="4"/>
              <a:tabLst>
                <a:tab pos="156845" algn="l"/>
              </a:tabLst>
            </a:pPr>
            <a:r>
              <a:rPr sz="1150" dirty="0">
                <a:latin typeface="Calibri"/>
                <a:cs typeface="Calibri"/>
              </a:rPr>
              <a:t>Writing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150" dirty="0">
                <a:latin typeface="Calibri"/>
                <a:cs typeface="Calibri"/>
              </a:rPr>
              <a:t>Sentence: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group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words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together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expresses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complete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idea.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A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must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understood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by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others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generally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contains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subject,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verb,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object.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dirty="0">
                <a:latin typeface="Calibri"/>
                <a:cs typeface="Calibri"/>
              </a:rPr>
              <a:t>Parts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Sentence:</a:t>
            </a:r>
            <a:endParaRPr sz="1150">
              <a:latin typeface="Calibri"/>
              <a:cs typeface="Calibri"/>
            </a:endParaRPr>
          </a:p>
          <a:p>
            <a:pPr marL="92075" lvl="1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Subject: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Person/thing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performing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action.</a:t>
            </a:r>
            <a:endParaRPr sz="1150">
              <a:latin typeface="Calibri"/>
              <a:cs typeface="Calibri"/>
            </a:endParaRPr>
          </a:p>
          <a:p>
            <a:pPr marL="92075" lvl="1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Verb: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Action </a:t>
            </a:r>
            <a:r>
              <a:rPr sz="1150" spc="-20" dirty="0">
                <a:latin typeface="Calibri"/>
                <a:cs typeface="Calibri"/>
              </a:rPr>
              <a:t>word.</a:t>
            </a:r>
            <a:endParaRPr sz="1150">
              <a:latin typeface="Calibri"/>
              <a:cs typeface="Calibri"/>
            </a:endParaRPr>
          </a:p>
          <a:p>
            <a:pPr marL="92075" lvl="1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Object: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Person/thing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receiving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action.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6003294"/>
            <a:ext cx="2934335" cy="127381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Types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Objects: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Direct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Object: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Answers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'what?'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Indirect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Object: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Answers 'to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whom/for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whom?'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buFont typeface="Calibri"/>
              <a:buChar char="-"/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b="1" spc="-10" dirty="0">
                <a:latin typeface="Calibri"/>
                <a:cs typeface="Calibri"/>
              </a:rPr>
              <a:t>Voice: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Active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Voice: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Subject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performs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action.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4841" y="2257389"/>
            <a:ext cx="4474660" cy="344597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837311"/>
            <a:ext cx="2832735" cy="8801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9235">
              <a:lnSpc>
                <a:spcPct val="117200"/>
              </a:lnSpc>
              <a:spcBef>
                <a:spcPts val="8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Changing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Values: </a:t>
            </a:r>
            <a:r>
              <a:rPr sz="1200" spc="-10" dirty="0">
                <a:latin typeface="Calibri"/>
                <a:cs typeface="Calibri"/>
              </a:rPr>
              <a:t>Result.loc['Science']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[92,84,90,72,96,88] </a:t>
            </a:r>
            <a:r>
              <a:rPr sz="1200" b="1" spc="-10" dirty="0">
                <a:latin typeface="Calibri"/>
                <a:cs typeface="Calibri"/>
              </a:rPr>
              <a:t>Output: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Rajat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Amrita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Fathima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43242" y="1772285"/>
          <a:ext cx="1722120" cy="7931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6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marL="31750">
                        <a:lnSpc>
                          <a:spcPts val="11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Maths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839" algn="ct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995">
                <a:tc>
                  <a:txBody>
                    <a:bodyPr/>
                    <a:lstStyle/>
                    <a:p>
                      <a:pPr marL="3175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Science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0960" algn="r">
                        <a:lnSpc>
                          <a:spcPts val="139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105" algn="r">
                        <a:lnSpc>
                          <a:spcPts val="139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 algn="ctr">
                        <a:lnSpc>
                          <a:spcPts val="139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31750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Hindi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76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314" algn="r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3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574675" y="2733675"/>
            <a:ext cx="6356350" cy="20320"/>
            <a:chOff x="574675" y="2733675"/>
            <a:chExt cx="6356350" cy="20320"/>
          </a:xfrm>
        </p:grpSpPr>
        <p:sp>
          <p:nvSpPr>
            <p:cNvPr id="5" name="object 5"/>
            <p:cNvSpPr/>
            <p:nvPr/>
          </p:nvSpPr>
          <p:spPr>
            <a:xfrm>
              <a:off x="574675" y="27336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273469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2734690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27596" y="2737866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992" y="275056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4992" y="2750565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33375" y="2758821"/>
            <a:ext cx="2520950" cy="21691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60"/>
              </a:spcBef>
            </a:pPr>
            <a:r>
              <a:rPr sz="1200" b="1" dirty="0">
                <a:latin typeface="Calibri"/>
                <a:cs typeface="Calibri"/>
              </a:rPr>
              <a:t>1.2.3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Deleting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Rows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Columns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drop()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29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axis=0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rows.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axis=1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Example: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#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Hindi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row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Result2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Result.drop('Hindi',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axis=0) print(Result2)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Output: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Rajat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Amrita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Fathima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543242" y="4983098"/>
          <a:ext cx="1722120" cy="580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4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1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Maths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1915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885" algn="ct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995">
                <a:tc>
                  <a:txBody>
                    <a:bodyPr/>
                    <a:lstStyle/>
                    <a:p>
                      <a:pPr marL="31750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Science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1280" algn="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31750">
                        <a:lnSpc>
                          <a:spcPts val="135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35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9370" algn="ctr">
                        <a:lnSpc>
                          <a:spcPts val="135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ts val="135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562292" y="5760084"/>
            <a:ext cx="3018155" cy="109220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#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'Rajat'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'Fathima'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Result3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Result.drop(['Rajat',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'Fathima'],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axis=1) print(Result3)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Output:</a:t>
            </a:r>
            <a:endParaRPr sz="1200">
              <a:latin typeface="Calibri"/>
              <a:cs typeface="Calibri"/>
            </a:endParaRPr>
          </a:p>
          <a:p>
            <a:pPr marL="358775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Amrita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543242" y="6907530"/>
          <a:ext cx="1000125" cy="796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1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marL="31750">
                        <a:lnSpc>
                          <a:spcPts val="11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Maths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14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995">
                <a:tc>
                  <a:txBody>
                    <a:bodyPr/>
                    <a:lstStyle/>
                    <a:p>
                      <a:pPr marL="31750">
                        <a:lnSpc>
                          <a:spcPts val="139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Science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9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84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995">
                <a:tc>
                  <a:txBody>
                    <a:bodyPr/>
                    <a:lstStyle/>
                    <a:p>
                      <a:pPr marL="31750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Hindi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37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31750">
                        <a:lnSpc>
                          <a:spcPts val="135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2705" algn="r">
                        <a:lnSpc>
                          <a:spcPts val="1350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object 15"/>
          <p:cNvGrpSpPr/>
          <p:nvPr/>
        </p:nvGrpSpPr>
        <p:grpSpPr>
          <a:xfrm>
            <a:off x="574675" y="7867650"/>
            <a:ext cx="6356350" cy="21590"/>
            <a:chOff x="574675" y="7867650"/>
            <a:chExt cx="6356350" cy="21590"/>
          </a:xfrm>
        </p:grpSpPr>
        <p:sp>
          <p:nvSpPr>
            <p:cNvPr id="16" name="object 16"/>
            <p:cNvSpPr/>
            <p:nvPr/>
          </p:nvSpPr>
          <p:spPr>
            <a:xfrm>
              <a:off x="574675" y="78676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27596" y="786980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4992" y="7869808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27596" y="7872983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4992" y="788568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7885683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74675" y="9366250"/>
            <a:ext cx="6356350" cy="22225"/>
            <a:chOff x="574675" y="9366250"/>
            <a:chExt cx="6356350" cy="22225"/>
          </a:xfrm>
        </p:grpSpPr>
        <p:sp>
          <p:nvSpPr>
            <p:cNvPr id="23" name="object 23"/>
            <p:cNvSpPr/>
            <p:nvPr/>
          </p:nvSpPr>
          <p:spPr>
            <a:xfrm>
              <a:off x="574675" y="93662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27596" y="936917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4992" y="9369170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927596" y="9372345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4992" y="938504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4992" y="9385045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33375" y="7893811"/>
            <a:ext cx="4152900" cy="195389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60"/>
              </a:spcBef>
            </a:pPr>
            <a:r>
              <a:rPr sz="1200" b="1" dirty="0">
                <a:latin typeface="Calibri"/>
                <a:cs typeface="Calibri"/>
              </a:rPr>
              <a:t>1.2.4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Attributes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DataFrames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df.index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Index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DataFrame.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df.columns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labels.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df.shape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Dimensions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(rows,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df.head(n)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20" dirty="0">
                <a:latin typeface="Calibri"/>
                <a:cs typeface="Calibri"/>
              </a:rPr>
              <a:t> rows.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df.tail(n)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20" dirty="0">
                <a:latin typeface="Calibri"/>
                <a:cs typeface="Calibri"/>
              </a:rPr>
              <a:t> rows.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Import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Export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CSV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Files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DataFrames </a:t>
            </a:r>
            <a:r>
              <a:rPr sz="1200" b="1" dirty="0">
                <a:latin typeface="Calibri"/>
                <a:cs typeface="Calibri"/>
              </a:rPr>
              <a:t>CSV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Files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3375" y="9879600"/>
            <a:ext cx="83820" cy="181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50" dirty="0">
                <a:latin typeface="Symbol"/>
                <a:cs typeface="Symbol"/>
              </a:rPr>
              <a:t></a:t>
            </a:r>
            <a:endParaRPr sz="1000">
              <a:latin typeface="Symbol"/>
              <a:cs typeface="Symbol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z="1200" dirty="0"/>
              <a:t>CSV</a:t>
            </a:r>
            <a:r>
              <a:rPr sz="1200" spc="-25" dirty="0"/>
              <a:t> </a:t>
            </a:r>
            <a:r>
              <a:rPr sz="1200" dirty="0"/>
              <a:t>stands</a:t>
            </a:r>
            <a:r>
              <a:rPr sz="1200" spc="-15" dirty="0"/>
              <a:t> </a:t>
            </a:r>
            <a:r>
              <a:rPr sz="1200" dirty="0"/>
              <a:t>for</a:t>
            </a:r>
            <a:r>
              <a:rPr sz="1200" spc="-5" dirty="0"/>
              <a:t> </a:t>
            </a:r>
            <a:r>
              <a:rPr sz="1200" b="1" spc="-10" dirty="0">
                <a:latin typeface="Calibri"/>
                <a:cs typeface="Calibri"/>
              </a:rPr>
              <a:t>Comma-</a:t>
            </a:r>
            <a:r>
              <a:rPr sz="1200" b="1" dirty="0">
                <a:latin typeface="Calibri"/>
                <a:cs typeface="Calibri"/>
              </a:rPr>
              <a:t>Separated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Values</a:t>
            </a:r>
            <a:r>
              <a:rPr sz="1200" dirty="0"/>
              <a:t>,</a:t>
            </a:r>
            <a:r>
              <a:rPr sz="1200" spc="-20" dirty="0"/>
              <a:t> </a:t>
            </a:r>
            <a:r>
              <a:rPr sz="1200" dirty="0"/>
              <a:t>a</a:t>
            </a:r>
            <a:r>
              <a:rPr sz="1200" spc="-20" dirty="0"/>
              <a:t> </a:t>
            </a:r>
            <a:r>
              <a:rPr sz="1200" dirty="0"/>
              <a:t>simple</a:t>
            </a:r>
            <a:r>
              <a:rPr sz="1200" spc="-20" dirty="0"/>
              <a:t> </a:t>
            </a:r>
            <a:r>
              <a:rPr sz="1200" dirty="0"/>
              <a:t>format</a:t>
            </a:r>
            <a:r>
              <a:rPr sz="1200" spc="-20" dirty="0"/>
              <a:t> </a:t>
            </a:r>
            <a:r>
              <a:rPr sz="1200" dirty="0"/>
              <a:t>for</a:t>
            </a:r>
            <a:r>
              <a:rPr sz="1200" spc="-20" dirty="0"/>
              <a:t> </a:t>
            </a:r>
            <a:r>
              <a:rPr sz="1200" dirty="0"/>
              <a:t>storing</a:t>
            </a:r>
            <a:r>
              <a:rPr sz="1200" spc="-10" dirty="0"/>
              <a:t> </a:t>
            </a:r>
            <a:r>
              <a:rPr sz="1200" dirty="0"/>
              <a:t>tabular</a:t>
            </a:r>
            <a:r>
              <a:rPr sz="1200" spc="-15" dirty="0"/>
              <a:t> </a:t>
            </a:r>
            <a:r>
              <a:rPr sz="1200" spc="-10" dirty="0"/>
              <a:t>data.</a:t>
            </a:r>
            <a:endParaRPr sz="1200">
              <a:latin typeface="Calibri"/>
              <a:cs typeface="Calibri"/>
            </a:endParaRPr>
          </a:p>
          <a:p>
            <a:pPr marL="1235710" algn="ctr">
              <a:lnSpc>
                <a:spcPct val="100000"/>
              </a:lnSpc>
              <a:spcBef>
                <a:spcPts val="135"/>
              </a:spcBef>
            </a:pPr>
            <a:r>
              <a:rPr spc="-25" dirty="0"/>
              <a:t>67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1022350"/>
            <a:ext cx="6356350" cy="19685"/>
            <a:chOff x="574675" y="1022350"/>
            <a:chExt cx="6356350" cy="19685"/>
          </a:xfrm>
        </p:grpSpPr>
        <p:sp>
          <p:nvSpPr>
            <p:cNvPr id="3" name="object 3"/>
            <p:cNvSpPr/>
            <p:nvPr/>
          </p:nvSpPr>
          <p:spPr>
            <a:xfrm>
              <a:off x="574675" y="10223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10227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1022730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1025906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103860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1038605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74675" y="3803650"/>
            <a:ext cx="6356350" cy="20320"/>
            <a:chOff x="574675" y="3803650"/>
            <a:chExt cx="6356350" cy="20320"/>
          </a:xfrm>
        </p:grpSpPr>
        <p:sp>
          <p:nvSpPr>
            <p:cNvPr id="10" name="object 10"/>
            <p:cNvSpPr/>
            <p:nvPr/>
          </p:nvSpPr>
          <p:spPr>
            <a:xfrm>
              <a:off x="574675" y="38036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27596" y="380492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992" y="380491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380809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38207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382079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74675" y="4873625"/>
            <a:ext cx="6356350" cy="20955"/>
            <a:chOff x="574675" y="4873625"/>
            <a:chExt cx="6356350" cy="20955"/>
          </a:xfrm>
        </p:grpSpPr>
        <p:sp>
          <p:nvSpPr>
            <p:cNvPr id="17" name="object 17"/>
            <p:cNvSpPr/>
            <p:nvPr/>
          </p:nvSpPr>
          <p:spPr>
            <a:xfrm>
              <a:off x="574675" y="48736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27596" y="487514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992" y="4875148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27596" y="487832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489102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4891023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74675" y="5943600"/>
            <a:ext cx="6356350" cy="20955"/>
            <a:chOff x="574675" y="5943600"/>
            <a:chExt cx="6356350" cy="20955"/>
          </a:xfrm>
        </p:grpSpPr>
        <p:sp>
          <p:nvSpPr>
            <p:cNvPr id="24" name="object 24"/>
            <p:cNvSpPr/>
            <p:nvPr/>
          </p:nvSpPr>
          <p:spPr>
            <a:xfrm>
              <a:off x="574675" y="59435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27596" y="59451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5945123"/>
              <a:ext cx="6356350" cy="16510"/>
            </a:xfrm>
            <a:custGeom>
              <a:avLst/>
              <a:gdLst/>
              <a:ahLst/>
              <a:cxnLst/>
              <a:rect l="l" t="t" r="r" b="b"/>
              <a:pathLst>
                <a:path w="6356350" h="16510">
                  <a:moveTo>
                    <a:pt x="3175" y="3238"/>
                  </a:moveTo>
                  <a:lnTo>
                    <a:pt x="0" y="3238"/>
                  </a:lnTo>
                  <a:lnTo>
                    <a:pt x="0" y="16256"/>
                  </a:lnTo>
                  <a:lnTo>
                    <a:pt x="3175" y="16256"/>
                  </a:lnTo>
                  <a:lnTo>
                    <a:pt x="3175" y="3238"/>
                  </a:lnTo>
                  <a:close/>
                </a:path>
                <a:path w="6356350" h="16510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27596" y="5948362"/>
              <a:ext cx="3175" cy="13335"/>
            </a:xfrm>
            <a:custGeom>
              <a:avLst/>
              <a:gdLst/>
              <a:ahLst/>
              <a:cxnLst/>
              <a:rect l="l" t="t" r="r" b="b"/>
              <a:pathLst>
                <a:path w="3175" h="13335">
                  <a:moveTo>
                    <a:pt x="3175" y="0"/>
                  </a:moveTo>
                  <a:lnTo>
                    <a:pt x="0" y="0"/>
                  </a:lnTo>
                  <a:lnTo>
                    <a:pt x="0" y="13017"/>
                  </a:lnTo>
                  <a:lnTo>
                    <a:pt x="3175" y="13017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4992" y="596137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4992" y="596137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33375" y="408686"/>
            <a:ext cx="4520565" cy="730123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Easy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read/write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science.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simplifies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importing/exporting</a:t>
            </a:r>
            <a:r>
              <a:rPr sz="1200" dirty="0">
                <a:latin typeface="Calibri"/>
                <a:cs typeface="Calibri"/>
              </a:rPr>
              <a:t> CSV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DataFrames.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2.1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Importing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CSV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File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pd.read_csv("filename.csv").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Google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Colab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Steps: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Open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Colab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notebook.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Click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icon.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Upload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CSV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file.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Execute: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pd.read_csv("studentsmarks.csv")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Python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IDE: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pd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df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pd.read_csv('C:/PANDAS/studentsmarks.csv',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sep=",",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header=0)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2.2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Exporting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CSV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File</a:t>
            </a:r>
            <a:endParaRPr sz="1200">
              <a:latin typeface="Calibri"/>
              <a:cs typeface="Calibri"/>
            </a:endParaRPr>
          </a:p>
          <a:p>
            <a:pPr marL="241300" marR="671830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df.to_csv(). df.to_csv(path_or_buf='C:/PANDAS/resultout.csv',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sep=',') df.to_csv("resultout.csv",</a:t>
            </a:r>
            <a:r>
              <a:rPr sz="1200" dirty="0">
                <a:latin typeface="Calibri"/>
                <a:cs typeface="Calibri"/>
              </a:rPr>
              <a:t> index=False)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#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Google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Colab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Handling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Missing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Values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Two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strategies: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Drop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Fill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estimates.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Calibri"/>
              <a:buAutoNum type="arabicPeriod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Functions: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isnull():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dropna():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rows/columns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values.</a:t>
            </a:r>
            <a:endParaRPr sz="1200">
              <a:latin typeface="Calibri"/>
              <a:cs typeface="Calibri"/>
            </a:endParaRPr>
          </a:p>
          <a:p>
            <a:pPr marL="241300" marR="871219" lvl="1" indent="-229235">
              <a:lnSpc>
                <a:spcPct val="116300"/>
              </a:lnSpc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fillna(value):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Replace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given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value. Example:</a:t>
            </a:r>
            <a:endParaRPr sz="1200">
              <a:latin typeface="Calibri"/>
              <a:cs typeface="Calibri"/>
            </a:endParaRPr>
          </a:p>
          <a:p>
            <a:pPr marL="241300" marR="1204595">
              <a:lnSpc>
                <a:spcPct val="117200"/>
              </a:lnSpc>
              <a:spcBef>
                <a:spcPts val="15"/>
              </a:spcBef>
              <a:tabLst>
                <a:tab pos="1908810" algn="l"/>
              </a:tabLst>
            </a:pPr>
            <a:r>
              <a:rPr sz="1200" dirty="0">
                <a:latin typeface="Calibri"/>
                <a:cs typeface="Calibri"/>
              </a:rPr>
              <a:t>marks.isnull().sum().sum()</a:t>
            </a:r>
            <a:r>
              <a:rPr sz="1200" spc="4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#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missing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 </a:t>
            </a:r>
            <a:r>
              <a:rPr sz="1200" dirty="0">
                <a:latin typeface="Calibri"/>
                <a:cs typeface="Calibri"/>
              </a:rPr>
              <a:t>drop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0" dirty="0">
                <a:latin typeface="Calibri"/>
                <a:cs typeface="Calibri"/>
              </a:rPr>
              <a:t> marks.dropna()</a:t>
            </a:r>
            <a:r>
              <a:rPr sz="1200" dirty="0">
                <a:latin typeface="Calibri"/>
                <a:cs typeface="Calibri"/>
              </a:rPr>
              <a:t>	#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missing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FillZero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marks.fillna(0)</a:t>
            </a:r>
            <a:r>
              <a:rPr sz="1200" spc="114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#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missing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zero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74675" y="7867650"/>
            <a:ext cx="6356350" cy="21590"/>
            <a:chOff x="574675" y="7867650"/>
            <a:chExt cx="6356350" cy="21590"/>
          </a:xfrm>
        </p:grpSpPr>
        <p:sp>
          <p:nvSpPr>
            <p:cNvPr id="32" name="object 32"/>
            <p:cNvSpPr/>
            <p:nvPr/>
          </p:nvSpPr>
          <p:spPr>
            <a:xfrm>
              <a:off x="574675" y="78676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927596" y="786980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4992" y="7869808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927596" y="7872983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4992" y="788568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74992" y="7885683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62292" y="8542019"/>
            <a:ext cx="6280150" cy="152146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Study: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Handling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Missing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Student</a:t>
            </a:r>
            <a:r>
              <a:rPr sz="1200" b="1" spc="-10" dirty="0">
                <a:latin typeface="Calibri"/>
                <a:cs typeface="Calibri"/>
              </a:rPr>
              <a:t> Marks</a:t>
            </a:r>
            <a:endParaRPr sz="1200">
              <a:latin typeface="Calibri"/>
              <a:cs typeface="Calibri"/>
            </a:endParaRPr>
          </a:p>
          <a:p>
            <a:pPr marL="12700" marR="148018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contains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absence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events. </a:t>
            </a: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numpy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np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ResultSheet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{</a:t>
            </a:r>
            <a:endParaRPr sz="1200">
              <a:latin typeface="Calibri"/>
              <a:cs typeface="Calibri"/>
            </a:endParaRPr>
          </a:p>
          <a:p>
            <a:pPr marL="47625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'Maths':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pd.Series([90,91,97,89,65,93],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index=['Heena','Shefali','Meera','Joseph','Suhana','Bismeet']),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671951" y="10088244"/>
            <a:ext cx="1587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95"/>
              </a:lnSpc>
            </a:pPr>
            <a:r>
              <a:rPr sz="1050" spc="-25" dirty="0">
                <a:latin typeface="Calibri"/>
                <a:cs typeface="Calibri"/>
              </a:rPr>
              <a:t>68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3375025"/>
            <a:ext cx="6356350" cy="20320"/>
            <a:chOff x="574675" y="3375025"/>
            <a:chExt cx="6356350" cy="20320"/>
          </a:xfrm>
        </p:grpSpPr>
        <p:sp>
          <p:nvSpPr>
            <p:cNvPr id="3" name="object 3"/>
            <p:cNvSpPr/>
            <p:nvPr/>
          </p:nvSpPr>
          <p:spPr>
            <a:xfrm>
              <a:off x="574675" y="337502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33760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3376040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3379216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339191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3391915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74675" y="6369050"/>
            <a:ext cx="6356350" cy="20955"/>
            <a:chOff x="574675" y="6369050"/>
            <a:chExt cx="6356350" cy="20955"/>
          </a:xfrm>
        </p:grpSpPr>
        <p:sp>
          <p:nvSpPr>
            <p:cNvPr id="10" name="object 10"/>
            <p:cNvSpPr/>
            <p:nvPr/>
          </p:nvSpPr>
          <p:spPr>
            <a:xfrm>
              <a:off x="574675" y="636904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27596" y="63709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992" y="6370954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6374130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638682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6386829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74675" y="8509000"/>
            <a:ext cx="6356350" cy="21590"/>
            <a:chOff x="574675" y="8509000"/>
            <a:chExt cx="6356350" cy="21590"/>
          </a:xfrm>
        </p:grpSpPr>
        <p:sp>
          <p:nvSpPr>
            <p:cNvPr id="17" name="object 17"/>
            <p:cNvSpPr/>
            <p:nvPr/>
          </p:nvSpPr>
          <p:spPr>
            <a:xfrm>
              <a:off x="574675" y="85089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27596" y="85115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992" y="851153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27596" y="851471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4992" y="85274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4992" y="852741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33375" y="408686"/>
            <a:ext cx="4044950" cy="96545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1300" marR="5080" indent="34925">
              <a:lnSpc>
                <a:spcPct val="11690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'Science':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pd.Series([92,81,np.NaN,87,50,88], index=['Heena','Shefali','Meera','Joseph','Suhana','Bismeet']), </a:t>
            </a:r>
            <a:r>
              <a:rPr sz="1200" dirty="0">
                <a:latin typeface="Calibri"/>
                <a:cs typeface="Calibri"/>
              </a:rPr>
              <a:t>'Hindi':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pd.Series([81,71,67,82,np.NaN,89], index=['Heena','Shefali','Meera','Joseph','Suhana','Bismeet'])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50" dirty="0">
                <a:latin typeface="Calibri"/>
                <a:cs typeface="Calibri"/>
              </a:rPr>
              <a:t>}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marks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pd.DataFrame(ResultSheet)</a:t>
            </a:r>
            <a:endParaRPr sz="1200">
              <a:latin typeface="Calibri"/>
              <a:cs typeface="Calibri"/>
            </a:endParaRPr>
          </a:p>
          <a:p>
            <a:pPr marL="241300" marR="241617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Detect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values: print(marks.isnull())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print(marks.isnull().sum().sum())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#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Output: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Drop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missing: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drop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0" dirty="0">
                <a:latin typeface="Calibri"/>
                <a:cs typeface="Calibri"/>
              </a:rPr>
              <a:t> marks.dropna()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Fill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missing: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FillZero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marks.fillna(0)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5.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Practical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Activity: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Linear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Regression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Dataset: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USA_Housing.csv.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Steps: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Load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Check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 </a:t>
            </a:r>
            <a:r>
              <a:rPr sz="1200" spc="-10" dirty="0">
                <a:latin typeface="Calibri"/>
                <a:cs typeface="Calibri"/>
              </a:rPr>
              <a:t>missing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Exploratory</a:t>
            </a:r>
            <a:r>
              <a:rPr sz="1200" dirty="0">
                <a:latin typeface="Calibri"/>
                <a:cs typeface="Calibri"/>
              </a:rPr>
              <a:t> 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 </a:t>
            </a:r>
            <a:r>
              <a:rPr sz="1200" spc="-10" dirty="0">
                <a:latin typeface="Calibri"/>
                <a:cs typeface="Calibri"/>
              </a:rPr>
              <a:t>(EDA).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Split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20" dirty="0">
                <a:latin typeface="Calibri"/>
                <a:cs typeface="Calibri"/>
              </a:rPr>
              <a:t> sets.</a:t>
            </a:r>
            <a:endParaRPr sz="1200">
              <a:latin typeface="Calibri"/>
              <a:cs typeface="Calibri"/>
            </a:endParaRPr>
          </a:p>
          <a:p>
            <a:pPr marL="241300" marR="1644650" indent="-229235">
              <a:lnSpc>
                <a:spcPct val="116300"/>
              </a:lnSpc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predictions. </a:t>
            </a:r>
            <a:r>
              <a:rPr sz="1200" spc="-20" dirty="0">
                <a:latin typeface="Calibri"/>
                <a:cs typeface="Calibri"/>
              </a:rPr>
              <a:t>Code:</a:t>
            </a:r>
            <a:endParaRPr sz="1200">
              <a:latin typeface="Calibri"/>
              <a:cs typeface="Calibri"/>
            </a:endParaRPr>
          </a:p>
          <a:p>
            <a:pPr marL="241300" marR="60896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from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sklearn.linear_model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LinearRegression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LinearRegression()</a:t>
            </a:r>
            <a:endParaRPr sz="1200">
              <a:latin typeface="Calibri"/>
              <a:cs typeface="Calibri"/>
            </a:endParaRPr>
          </a:p>
          <a:p>
            <a:pPr marL="241300" marR="1600835">
              <a:lnSpc>
                <a:spcPct val="116300"/>
              </a:lnSpc>
              <a:spcBef>
                <a:spcPts val="30"/>
              </a:spcBef>
            </a:pPr>
            <a:r>
              <a:rPr sz="1200" spc="-10" dirty="0">
                <a:latin typeface="Calibri"/>
                <a:cs typeface="Calibri"/>
              </a:rPr>
              <a:t>model.fit(X_train,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y_train) predictions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model.predict(X_test)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sz="1200">
              <a:latin typeface="Calibri"/>
              <a:cs typeface="Calibri"/>
            </a:endParaRPr>
          </a:p>
          <a:p>
            <a:pPr marL="393065" indent="-151765">
              <a:lnSpc>
                <a:spcPct val="100000"/>
              </a:lnSpc>
              <a:spcBef>
                <a:spcPts val="5"/>
              </a:spcBef>
              <a:buFont typeface="Calibri"/>
              <a:buAutoNum type="arabicPeriod" startAt="6"/>
              <a:tabLst>
                <a:tab pos="393065" algn="l"/>
              </a:tabLst>
            </a:pPr>
            <a:r>
              <a:rPr sz="1200" b="1" spc="-10" dirty="0">
                <a:latin typeface="Calibri"/>
                <a:cs typeface="Calibri"/>
              </a:rPr>
              <a:t>Exercises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A.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Pandas: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Series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fillna(0):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zero.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Library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management: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Pandas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Read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CSV:</a:t>
            </a:r>
            <a:r>
              <a:rPr sz="1200" spc="-10" dirty="0">
                <a:latin typeface="Calibri"/>
                <a:cs typeface="Calibri"/>
              </a:rPr>
              <a:t> pd.read_csv("filename.csv")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df.shape: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Returns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Export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CSV: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to_csv().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Short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DataFrame: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table-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Create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Series:</a:t>
            </a:r>
            <a:endParaRPr sz="1200">
              <a:latin typeface="Calibri"/>
              <a:cs typeface="Calibri"/>
            </a:endParaRPr>
          </a:p>
          <a:p>
            <a:pPr marL="241300" marR="235775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pd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{'a':1,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'b':2,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'c':3}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series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pd.Series(data)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10" dirty="0">
                <a:latin typeface="Calibri"/>
                <a:cs typeface="Calibri"/>
              </a:rPr>
              <a:t> strategies: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dropna()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fillna().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69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75" y="1235075"/>
            <a:ext cx="6356350" cy="19685"/>
            <a:chOff x="574675" y="1235075"/>
            <a:chExt cx="6356350" cy="19685"/>
          </a:xfrm>
        </p:grpSpPr>
        <p:sp>
          <p:nvSpPr>
            <p:cNvPr id="3" name="object 3"/>
            <p:cNvSpPr/>
            <p:nvPr/>
          </p:nvSpPr>
          <p:spPr>
            <a:xfrm>
              <a:off x="574675" y="12350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27596" y="123545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4992" y="1235455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27596" y="1238631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4992" y="125133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992" y="1251330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74675" y="4445000"/>
            <a:ext cx="6356350" cy="20320"/>
            <a:chOff x="574675" y="4445000"/>
            <a:chExt cx="6356350" cy="20320"/>
          </a:xfrm>
        </p:grpSpPr>
        <p:sp>
          <p:nvSpPr>
            <p:cNvPr id="10" name="object 10"/>
            <p:cNvSpPr/>
            <p:nvPr/>
          </p:nvSpPr>
          <p:spPr>
            <a:xfrm>
              <a:off x="574675" y="4444999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27596" y="444627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992" y="4446269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7596" y="4449444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175" y="12700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4992" y="446214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4992" y="4462144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33375" y="408686"/>
            <a:ext cx="5332730" cy="623125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head(n):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Returns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rows.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NumPy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role: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computation, </a:t>
            </a:r>
            <a:r>
              <a:rPr sz="1200" dirty="0">
                <a:latin typeface="Calibri"/>
                <a:cs typeface="Calibri"/>
              </a:rPr>
              <a:t>array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handling.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isnull():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C.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Answer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spc="-10" dirty="0">
                <a:latin typeface="Calibri"/>
                <a:cs typeface="Calibri"/>
              </a:rPr>
              <a:t>Import/Export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import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pandas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pd</a:t>
            </a:r>
            <a:endParaRPr sz="1200">
              <a:latin typeface="Calibri"/>
              <a:cs typeface="Calibri"/>
            </a:endParaRPr>
          </a:p>
          <a:p>
            <a:pPr marL="241300" marR="290512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df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pd.read_csv('data.csv') df.to_csv('output.csv',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index=False)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2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Handle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Missing: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dropna()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fillna().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5"/>
              </a:spcBef>
              <a:buFont typeface="Calibri"/>
              <a:buAutoNum type="arabicPeriod" startAt="2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Linear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Regression: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variables.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2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NumPy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vs </a:t>
            </a:r>
            <a:r>
              <a:rPr sz="1200" b="1" spc="-10" dirty="0">
                <a:latin typeface="Calibri"/>
                <a:cs typeface="Calibri"/>
              </a:rPr>
              <a:t>Pandas: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NumPy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arrays: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Homogeneous,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operations.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4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Pandas: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Heterogeneous,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manipulation.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5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Adding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Rows/Columns:</a:t>
            </a:r>
            <a:endParaRPr sz="1200">
              <a:latin typeface="Calibri"/>
              <a:cs typeface="Calibri"/>
            </a:endParaRPr>
          </a:p>
          <a:p>
            <a:pPr marL="241300" marR="310515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df['new']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[value1,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value2] </a:t>
            </a:r>
            <a:r>
              <a:rPr sz="1200" dirty="0">
                <a:latin typeface="Calibri"/>
                <a:cs typeface="Calibri"/>
              </a:rPr>
              <a:t>df.loc[len(df)]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[value1,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value2]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 startAt="6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Attributes: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index,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columns,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shape.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D.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Case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Study</a:t>
            </a:r>
            <a:endParaRPr sz="1200">
              <a:latin typeface="Calibri"/>
              <a:cs typeface="Calibri"/>
            </a:endParaRPr>
          </a:p>
          <a:p>
            <a:pPr marL="241300" marR="2954020" indent="-229235">
              <a:lnSpc>
                <a:spcPct val="116300"/>
              </a:lnSpc>
              <a:spcBef>
                <a:spcPts val="30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Replace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mean: </a:t>
            </a:r>
            <a:r>
              <a:rPr sz="1200" dirty="0">
                <a:latin typeface="Calibri"/>
                <a:cs typeface="Calibri"/>
              </a:rPr>
              <a:t>df.fillna(df.mean(),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inplace=True)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Aggregate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sales: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total_sales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 </a:t>
            </a:r>
            <a:r>
              <a:rPr sz="1200" spc="-10" dirty="0">
                <a:latin typeface="Calibri"/>
                <a:cs typeface="Calibri"/>
              </a:rPr>
              <a:t>df.groupby('Product')['Sales'].sum()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 startAt="3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grouped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df.groupby('Campaign</a:t>
            </a:r>
            <a:r>
              <a:rPr sz="1200" spc="-10" dirty="0">
                <a:latin typeface="Calibri"/>
                <a:cs typeface="Calibri"/>
              </a:rPr>
              <a:t> Type').agg({'Sales':'mean','Engagement':'mean'})</a:t>
            </a:r>
            <a:endParaRPr sz="1200">
              <a:latin typeface="Calibri"/>
              <a:cs typeface="Calibri"/>
            </a:endParaRPr>
          </a:p>
          <a:p>
            <a:pPr marL="241300" marR="2794000" indent="-229235">
              <a:lnSpc>
                <a:spcPct val="116300"/>
              </a:lnSpc>
              <a:buAutoNum type="arabicPeriod" startAt="4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Clean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employee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data: </a:t>
            </a:r>
            <a:r>
              <a:rPr sz="1200" dirty="0">
                <a:latin typeface="Calibri"/>
                <a:cs typeface="Calibri"/>
              </a:rPr>
              <a:t>df.drop(['Irrelevant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Column'],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axis=1)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df.fillna(0,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inplace=True)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70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393446"/>
            <a:ext cx="6614159" cy="3820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9120" marR="189230" indent="-2707005">
              <a:lnSpc>
                <a:spcPct val="1172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Unit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2: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Data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Science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Methodology: </a:t>
            </a:r>
            <a:r>
              <a:rPr sz="1600" b="1" dirty="0">
                <a:latin typeface="Calibri"/>
                <a:cs typeface="Calibri"/>
              </a:rPr>
              <a:t>An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Analytical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Approach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to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Capstone Project</a:t>
            </a:r>
            <a:endParaRPr sz="1600">
              <a:latin typeface="Calibri"/>
              <a:cs typeface="Calibri"/>
            </a:endParaRPr>
          </a:p>
          <a:p>
            <a:pPr marL="241300" marR="6985" algn="just">
              <a:lnSpc>
                <a:spcPct val="116900"/>
              </a:lnSpc>
              <a:spcBef>
                <a:spcPts val="178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solving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methodology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gives</a:t>
            </a:r>
            <a:r>
              <a:rPr sz="1200" b="1" spc="6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the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scientist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framework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designing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project.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on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methods,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strategies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employed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obtain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required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project.</a:t>
            </a:r>
            <a:endParaRPr sz="1200">
              <a:latin typeface="Calibri"/>
              <a:cs typeface="Calibri"/>
            </a:endParaRPr>
          </a:p>
          <a:p>
            <a:pPr marL="241300" marR="15875" algn="just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Definition: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prescribed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sequence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iterative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that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scientists </a:t>
            </a:r>
            <a:r>
              <a:rPr sz="1200" dirty="0">
                <a:latin typeface="Calibri"/>
                <a:cs typeface="Calibri"/>
              </a:rPr>
              <a:t>follow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solution.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 Methodology which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 </a:t>
            </a:r>
            <a:r>
              <a:rPr sz="1200" b="1" dirty="0">
                <a:latin typeface="Calibri"/>
                <a:cs typeface="Calibri"/>
              </a:rPr>
              <a:t>introduced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 John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Rollins,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Scientist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IBM Analytics</a:t>
            </a:r>
            <a:r>
              <a:rPr sz="1200" dirty="0">
                <a:latin typeface="Calibri"/>
                <a:cs typeface="Calibri"/>
              </a:rPr>
              <a:t>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</a:t>
            </a:r>
            <a:endParaRPr sz="1200">
              <a:latin typeface="Calibri"/>
              <a:cs typeface="Calibri"/>
            </a:endParaRPr>
          </a:p>
          <a:p>
            <a:pPr marL="241300" marR="12065" algn="just">
              <a:lnSpc>
                <a:spcPct val="116300"/>
              </a:lnSpc>
              <a:spcBef>
                <a:spcPts val="30"/>
              </a:spcBef>
            </a:pPr>
            <a:r>
              <a:rPr sz="1200" spc="-10" dirty="0">
                <a:latin typeface="Calibri"/>
                <a:cs typeface="Calibri"/>
              </a:rPr>
              <a:t>consists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broken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down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five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modules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covers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stages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explains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necessary.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59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Approach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Requirements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From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Preparation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From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Modelling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Deployment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Feedback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" y="7014337"/>
            <a:ext cx="6607175" cy="30238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93065" indent="-151765">
              <a:lnSpc>
                <a:spcPct val="100000"/>
              </a:lnSpc>
              <a:spcBef>
                <a:spcPts val="360"/>
              </a:spcBef>
              <a:buAutoNum type="arabicPeriod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241300" marR="5715">
              <a:lnSpc>
                <a:spcPct val="116799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 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try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comprehend what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exactly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 </a:t>
            </a:r>
            <a:r>
              <a:rPr sz="1200" spc="-25" dirty="0">
                <a:latin typeface="Calibri"/>
                <a:cs typeface="Calibri"/>
              </a:rPr>
              <a:t>in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scoping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defining.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5W1H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 </a:t>
            </a:r>
            <a:r>
              <a:rPr sz="1200" dirty="0">
                <a:latin typeface="Calibri"/>
                <a:cs typeface="Calibri"/>
              </a:rPr>
              <a:t>Canvas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Framework.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problem,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customer’s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needs.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asking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10" dirty="0">
                <a:latin typeface="Calibri"/>
                <a:cs typeface="Calibri"/>
              </a:rPr>
              <a:t> questions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 in</a:t>
            </a:r>
            <a:r>
              <a:rPr sz="1200" spc="-10" dirty="0">
                <a:latin typeface="Calibri"/>
                <a:cs typeface="Calibri"/>
              </a:rPr>
              <a:t> discussions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stakeholders.</a:t>
            </a:r>
            <a:endParaRPr sz="1200">
              <a:latin typeface="Calibri"/>
              <a:cs typeface="Calibri"/>
            </a:endParaRPr>
          </a:p>
          <a:p>
            <a:pPr marL="393065" indent="-151765">
              <a:lnSpc>
                <a:spcPct val="100000"/>
              </a:lnSpc>
              <a:spcBef>
                <a:spcPts val="260"/>
              </a:spcBef>
              <a:buAutoNum type="arabicPeriod" startAt="2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Analytic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Approach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stage,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scientist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identifies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collects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clarification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stakeholders which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scientist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involves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stakeholders</a:t>
            </a:r>
            <a:endParaRPr sz="1200">
              <a:latin typeface="Calibri"/>
              <a:cs typeface="Calibri"/>
            </a:endParaRPr>
          </a:p>
          <a:p>
            <a:pPr marL="241300" marR="1110615">
              <a:lnSpc>
                <a:spcPct val="1165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so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team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problem.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8355" y="4236846"/>
            <a:ext cx="5340014" cy="279209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71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612890" cy="43033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15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Prescriptive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Descriptive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summarizes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patterns.</a:t>
            </a:r>
            <a:endParaRPr sz="1200">
              <a:latin typeface="Calibri"/>
              <a:cs typeface="Calibri"/>
            </a:endParaRPr>
          </a:p>
          <a:p>
            <a:pPr marL="241300" marR="7620" algn="just">
              <a:lnSpc>
                <a:spcPct val="1172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graphs,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median,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calculate 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average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students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analyzing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previous</a:t>
            </a:r>
            <a:r>
              <a:rPr sz="1200" spc="-20" dirty="0">
                <a:latin typeface="Calibri"/>
                <a:cs typeface="Calibri"/>
              </a:rPr>
              <a:t> year.</a:t>
            </a:r>
            <a:endParaRPr sz="1200">
              <a:latin typeface="Calibri"/>
              <a:cs typeface="Calibri"/>
            </a:endParaRPr>
          </a:p>
          <a:p>
            <a:pPr marL="241300" marR="9525" algn="just">
              <a:lnSpc>
                <a:spcPct val="1163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Diagnostic</a:t>
            </a:r>
            <a:r>
              <a:rPr sz="1200" b="1" spc="3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reason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behind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3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3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things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have </a:t>
            </a:r>
            <a:r>
              <a:rPr sz="1200" dirty="0">
                <a:latin typeface="Calibri"/>
                <a:cs typeface="Calibri"/>
              </a:rPr>
              <a:t>happened.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 techniques like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root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analysis,</a:t>
            </a:r>
            <a:r>
              <a:rPr sz="1200" spc="-10" dirty="0">
                <a:latin typeface="Calibri"/>
                <a:cs typeface="Calibri"/>
              </a:rPr>
              <a:t> hypothesis</a:t>
            </a:r>
            <a:endParaRPr sz="1200">
              <a:latin typeface="Calibri"/>
              <a:cs typeface="Calibri"/>
            </a:endParaRPr>
          </a:p>
          <a:p>
            <a:pPr marL="241300" marR="8255" algn="just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testing,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correlation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etc.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company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dropped,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diagnostic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will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questions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customer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service?”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“low </a:t>
            </a:r>
            <a:r>
              <a:rPr sz="1200" dirty="0">
                <a:latin typeface="Calibri"/>
                <a:cs typeface="Calibri"/>
              </a:rPr>
              <a:t>product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quality?”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7000"/>
              </a:lnSpc>
              <a:spcBef>
                <a:spcPts val="15"/>
              </a:spcBef>
            </a:pP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predictions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about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events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 </a:t>
            </a:r>
            <a:r>
              <a:rPr sz="1200" dirty="0">
                <a:latin typeface="Calibri"/>
                <a:cs typeface="Calibri"/>
              </a:rPr>
              <a:t>trends,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regression,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clustering,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etc.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purpose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foresee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informed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forecast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demand,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inventory,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purchase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etc.,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previous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 </a:t>
            </a:r>
            <a:r>
              <a:rPr sz="1200" b="1" dirty="0">
                <a:latin typeface="Calibri"/>
                <a:cs typeface="Calibri"/>
              </a:rPr>
              <a:t>Prescriptive</a:t>
            </a:r>
            <a:r>
              <a:rPr sz="1200" b="1" spc="3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Analytics: </a:t>
            </a:r>
            <a:r>
              <a:rPr sz="1200" dirty="0">
                <a:latin typeface="Calibri"/>
                <a:cs typeface="Calibri"/>
              </a:rPr>
              <a:t>Prescriptive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3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data-driven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3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3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3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</a:t>
            </a:r>
            <a:r>
              <a:rPr sz="1200" spc="-20" dirty="0">
                <a:latin typeface="Calibri"/>
                <a:cs typeface="Calibri"/>
              </a:rPr>
              <a:t> used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prescriptive analytics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optimization,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simulation, decision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analysis, etc.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strategy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increase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festival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season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thus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optimize </a:t>
            </a:r>
            <a:r>
              <a:rPr sz="1200" dirty="0">
                <a:latin typeface="Calibri"/>
                <a:cs typeface="Calibri"/>
              </a:rPr>
              <a:t>pricing,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production,</a:t>
            </a:r>
            <a:r>
              <a:rPr sz="1200" spc="-20" dirty="0">
                <a:latin typeface="Calibri"/>
                <a:cs typeface="Calibri"/>
              </a:rPr>
              <a:t> etc.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summarize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given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Table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74992" y="4738370"/>
          <a:ext cx="6203950" cy="3305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1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8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282575">
                        <a:lnSpc>
                          <a:spcPct val="116300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Descriptive Analytics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382270">
                        <a:lnSpc>
                          <a:spcPct val="116300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Diagnostic Analytics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626110">
                        <a:lnSpc>
                          <a:spcPct val="116300"/>
                        </a:lnSpc>
                        <a:spcBef>
                          <a:spcPts val="50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Predictive Analytics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41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Prescriptive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Analytics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1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Focus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 marR="118110" algn="just">
                        <a:lnSpc>
                          <a:spcPct val="116399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Questions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summarizing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historical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148590">
                        <a:lnSpc>
                          <a:spcPct val="117200"/>
                        </a:lnSpc>
                        <a:spcBef>
                          <a:spcPts val="3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Questions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understanding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why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certain events occurred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194310">
                        <a:lnSpc>
                          <a:spcPct val="117200"/>
                        </a:lnSpc>
                        <a:spcBef>
                          <a:spcPts val="3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Questions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predicting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future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outcomes</a:t>
                      </a:r>
                      <a:r>
                        <a:rPr sz="1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based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historical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data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patterns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 marR="196850">
                        <a:lnSpc>
                          <a:spcPct val="1183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Questions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determining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best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46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Purpose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213360">
                        <a:lnSpc>
                          <a:spcPct val="116799"/>
                        </a:lnSpc>
                        <a:spcBef>
                          <a:spcPts val="119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Identify patterns,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trends,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anomalies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past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17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120650">
                        <a:lnSpc>
                          <a:spcPct val="117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Uncover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root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causes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factors contributing</a:t>
                      </a:r>
                      <a:r>
                        <a:rPr sz="12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specific outcomes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0645" marR="315595">
                        <a:lnSpc>
                          <a:spcPct val="1172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Forecast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future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events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behaviors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145415">
                        <a:lnSpc>
                          <a:spcPct val="117000"/>
                        </a:lnSpc>
                        <a:spcBef>
                          <a:spcPts val="3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Recommend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specific actions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interventions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based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predictive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insights.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indirectly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influence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classification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through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recommendations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33375" y="8221344"/>
            <a:ext cx="4773295" cy="152146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Selecting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right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technique: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Classification: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spam).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Regression: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house </a:t>
            </a:r>
            <a:r>
              <a:rPr sz="1200" spc="-10" dirty="0">
                <a:latin typeface="Calibri"/>
                <a:cs typeface="Calibri"/>
              </a:rPr>
              <a:t>price).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Clustering: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items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segments).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Anomaly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Spotting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unusual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fraud).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Recommendation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Systems: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Suggesting items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movies,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products).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requirements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408686"/>
            <a:ext cx="6602095" cy="623125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algn="just">
              <a:lnSpc>
                <a:spcPct val="11720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In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requirements,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5W1H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questioning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requirements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purpose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requirements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processes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update,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delete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Key</a:t>
            </a:r>
            <a:r>
              <a:rPr sz="1200" b="1" spc="-10" dirty="0">
                <a:latin typeface="Calibri"/>
                <a:cs typeface="Calibri"/>
              </a:rPr>
              <a:t> Considerations: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 do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need?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Numerical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prices,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temperature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Categorical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e.g.,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gender,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city,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type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Textual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e.g.,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reviews,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tweets,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comments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Multimedia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e.g.,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advanced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tasks)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format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should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in?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CSV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widely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tabular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JSON/XML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APIs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Excel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reports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SQL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Databases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structured </a:t>
            </a:r>
            <a:r>
              <a:rPr sz="1200" dirty="0">
                <a:latin typeface="Calibri"/>
                <a:cs typeface="Calibri"/>
              </a:rPr>
              <a:t>enterprise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will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sourced?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Surveys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Observations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Sensors/IoT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devices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Interviews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Government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public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data.gov)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Open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platforms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Kaggle,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UCI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Repository)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Organizational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databases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much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enough?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Consider </a:t>
            </a:r>
            <a:r>
              <a:rPr sz="1200" b="1" dirty="0">
                <a:latin typeface="Calibri"/>
                <a:cs typeface="Calibri"/>
              </a:rPr>
              <a:t>sample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size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completeness</a:t>
            </a:r>
            <a:r>
              <a:rPr sz="1200" spc="-10" dirty="0">
                <a:latin typeface="Calibri"/>
                <a:cs typeface="Calibri"/>
              </a:rPr>
              <a:t>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distribution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marR="1762125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reliable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training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validation</a:t>
            </a:r>
            <a:r>
              <a:rPr sz="1200" spc="-10" dirty="0">
                <a:latin typeface="Calibri"/>
                <a:cs typeface="Calibri"/>
              </a:rPr>
              <a:t>.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about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quality?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accurate,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up-to-</a:t>
            </a:r>
            <a:r>
              <a:rPr sz="1200" b="1" dirty="0">
                <a:latin typeface="Calibri"/>
                <a:cs typeface="Calibri"/>
              </a:rPr>
              <a:t>date,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unbiased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relevant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(based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structure):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" y="7808086"/>
            <a:ext cx="6600825" cy="173482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Determining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specific</a:t>
            </a:r>
            <a:r>
              <a:rPr sz="12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information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needed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sz="12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our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analysis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project</a:t>
            </a:r>
            <a:r>
              <a:rPr sz="12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includes: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words,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Considering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organized,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file,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 </a:t>
            </a:r>
            <a:r>
              <a:rPr sz="1200" spc="-10" dirty="0">
                <a:latin typeface="Calibri"/>
                <a:cs typeface="Calibri"/>
              </a:rPr>
              <a:t>database.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5" dirty="0">
                <a:latin typeface="Calibri"/>
                <a:cs typeface="Calibri"/>
              </a:rPr>
              <a:t> and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necessary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organization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beginning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collection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44" y="6661531"/>
            <a:ext cx="5731510" cy="116459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73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609715" cy="94735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7620" algn="just">
              <a:lnSpc>
                <a:spcPct val="11720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sources;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fundamental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step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science.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requirements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decision-makers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deciding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collected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from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collection:</a:t>
            </a:r>
            <a:endParaRPr sz="1200">
              <a:latin typeface="Calibri"/>
              <a:cs typeface="Calibri"/>
            </a:endParaRPr>
          </a:p>
          <a:p>
            <a:pPr marL="241300" marR="10795" indent="-229235" algn="just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Primary</a:t>
            </a:r>
            <a:r>
              <a:rPr sz="1200" b="1" spc="1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1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source: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unprocessed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collected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original </a:t>
            </a:r>
            <a:r>
              <a:rPr sz="1200" dirty="0">
                <a:latin typeface="Calibri"/>
                <a:cs typeface="Calibri"/>
              </a:rPr>
              <a:t>source, like direct </a:t>
            </a:r>
            <a:r>
              <a:rPr sz="1200" spc="-10" dirty="0">
                <a:latin typeface="Calibri"/>
                <a:cs typeface="Calibri"/>
              </a:rPr>
              <a:t>observation,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experimentation,</a:t>
            </a:r>
            <a:r>
              <a:rPr sz="1200" dirty="0">
                <a:latin typeface="Calibri"/>
                <a:cs typeface="Calibri"/>
              </a:rPr>
              <a:t> surveys,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interviews,</a:t>
            </a:r>
            <a:r>
              <a:rPr sz="1200" dirty="0">
                <a:latin typeface="Calibri"/>
                <a:cs typeface="Calibri"/>
              </a:rPr>
              <a:t> or other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methods.</a:t>
            </a:r>
            <a:endParaRPr sz="12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1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Secondary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source: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Secondary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ready-</a:t>
            </a:r>
            <a:r>
              <a:rPr sz="1200" spc="-20" dirty="0">
                <a:latin typeface="Calibri"/>
                <a:cs typeface="Calibri"/>
              </a:rPr>
              <a:t>to-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Secondary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 marR="825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that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already stored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areas,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scraping,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databases, social media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 satellite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data,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Challenges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Data</a:t>
            </a:r>
            <a:r>
              <a:rPr sz="12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Collection: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latin typeface="Calibri"/>
                <a:cs typeface="Calibri"/>
              </a:rPr>
              <a:t>Accessibility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issues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behind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paywalls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protected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APIs</a:t>
            </a:r>
            <a:endParaRPr sz="1200">
              <a:latin typeface="Calibri"/>
              <a:cs typeface="Calibri"/>
            </a:endParaRPr>
          </a:p>
          <a:p>
            <a:pPr marL="241300" marR="2524760">
              <a:lnSpc>
                <a:spcPct val="117200"/>
              </a:lnSpc>
              <a:spcBef>
                <a:spcPts val="15"/>
              </a:spcBef>
            </a:pPr>
            <a:r>
              <a:rPr sz="1200" b="1" dirty="0">
                <a:latin typeface="Calibri"/>
                <a:cs typeface="Calibri"/>
              </a:rPr>
              <a:t>Privacy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concerns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Especially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sensitive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r>
              <a:rPr sz="1200" dirty="0">
                <a:latin typeface="Calibri"/>
                <a:cs typeface="Calibri"/>
              </a:rPr>
              <a:t> 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inconsistency: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Varying formats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sources </a:t>
            </a:r>
            <a:r>
              <a:rPr sz="1200" dirty="0">
                <a:latin typeface="Calibri"/>
                <a:cs typeface="Calibri"/>
              </a:rPr>
              <a:t>Incomplete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outdated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reflect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current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realities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29"/>
              </a:spcBef>
            </a:pPr>
            <a:r>
              <a:rPr sz="1200" b="1" dirty="0">
                <a:latin typeface="Calibri"/>
                <a:cs typeface="Calibri"/>
              </a:rPr>
              <a:t>5.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Understanding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collected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241300" marR="825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can </a:t>
            </a:r>
            <a:r>
              <a:rPr sz="1200" dirty="0">
                <a:latin typeface="Calibri"/>
                <a:cs typeface="Calibri"/>
              </a:rPr>
              <a:t>address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specific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evaluated.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Issues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Discovered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This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Phase: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incomplete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10"/>
              </a:spcBef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Duplicate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records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10"/>
              </a:spcBef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Outliers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10"/>
              </a:spcBef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Incorrect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text)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6.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10" dirty="0">
                <a:latin typeface="Calibri"/>
                <a:cs typeface="Calibri"/>
              </a:rPr>
              <a:t> preparation</a:t>
            </a:r>
            <a:endParaRPr sz="1200">
              <a:latin typeface="Calibri"/>
              <a:cs typeface="Calibri"/>
            </a:endParaRPr>
          </a:p>
          <a:p>
            <a:pPr marL="241300" marR="1206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covers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modelling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 </a:t>
            </a:r>
            <a:r>
              <a:rPr sz="1200" dirty="0">
                <a:latin typeface="Calibri"/>
                <a:cs typeface="Calibri"/>
              </a:rPr>
              <a:t>transformed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preparation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Cleaning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(dealing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invalid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removal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duplicate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assigning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suitable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Combine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(archives,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platforms)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Transform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variables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b="1" dirty="0">
                <a:latin typeface="Calibri"/>
                <a:cs typeface="Calibri"/>
              </a:rPr>
              <a:t>Feature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Engineering:</a:t>
            </a:r>
            <a:endParaRPr sz="1200">
              <a:latin typeface="Calibri"/>
              <a:cs typeface="Calibri"/>
            </a:endParaRPr>
          </a:p>
          <a:p>
            <a:pPr marL="241300" marR="178943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variables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meaningful. Examples:</a:t>
            </a:r>
            <a:endParaRPr sz="1200">
              <a:latin typeface="Calibri"/>
              <a:cs typeface="Calibri"/>
            </a:endParaRPr>
          </a:p>
          <a:p>
            <a:pPr marL="241300" marR="1971039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“Date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Purchase”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“Day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Week”,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“Month”,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“Season”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“Price”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“Area”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“Price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Square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Foot”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7.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10" dirty="0">
                <a:latin typeface="Calibri"/>
                <a:cs typeface="Calibri"/>
              </a:rPr>
              <a:t> modelling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intelligent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endParaRPr sz="1200">
              <a:latin typeface="Calibri"/>
              <a:cs typeface="Calibri"/>
            </a:endParaRPr>
          </a:p>
          <a:p>
            <a:pPr marL="241300" marR="8255" algn="just">
              <a:lnSpc>
                <a:spcPct val="1172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human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intervention.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modeling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version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prepared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focuses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developing models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according to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previously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defined.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modeling </a:t>
            </a:r>
            <a:r>
              <a:rPr sz="1200" dirty="0">
                <a:latin typeface="Calibri"/>
                <a:cs typeface="Calibri"/>
              </a:rPr>
              <a:t>focuses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either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predictive.</a:t>
            </a:r>
            <a:endParaRPr sz="1200">
              <a:latin typeface="Calibri"/>
              <a:cs typeface="Calibri"/>
            </a:endParaRPr>
          </a:p>
          <a:p>
            <a:pPr marL="241300" marR="6985" algn="just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Descriptive</a:t>
            </a:r>
            <a:r>
              <a:rPr sz="1200" b="1" spc="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Modeling: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focuses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summarizing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characteristics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predictions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decisions.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includes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summarizing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characteristics,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data.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610350" cy="94640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Descriptive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Techniques: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Summary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Statistics: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like: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Mean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(average),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Mode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deviation,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Variance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(difference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lowest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Percentiles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quartiles)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Visualizations: </a:t>
            </a:r>
            <a:r>
              <a:rPr sz="1200" dirty="0">
                <a:latin typeface="Calibri"/>
                <a:cs typeface="Calibri"/>
              </a:rPr>
              <a:t>Graphs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as: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charts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Histograms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Pie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charts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Box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plots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Scatter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plots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16799"/>
              </a:lnSpc>
              <a:spcBef>
                <a:spcPts val="15"/>
              </a:spcBef>
            </a:pP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modeling: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 using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 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 patterns and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 </a:t>
            </a:r>
            <a:r>
              <a:rPr sz="1200" spc="-25" dirty="0">
                <a:latin typeface="Calibri"/>
                <a:cs typeface="Calibri"/>
              </a:rPr>
              <a:t>in </a:t>
            </a:r>
            <a:r>
              <a:rPr sz="1200" dirty="0">
                <a:latin typeface="Calibri"/>
                <a:cs typeface="Calibri"/>
              </a:rPr>
              <a:t>order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historical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that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behavior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trends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might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happen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next.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like </a:t>
            </a:r>
            <a:r>
              <a:rPr sz="1200" dirty="0">
                <a:latin typeface="Calibri"/>
                <a:cs typeface="Calibri"/>
              </a:rPr>
              <a:t>regression,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classification,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time-</a:t>
            </a:r>
            <a:r>
              <a:rPr sz="1200" dirty="0">
                <a:latin typeface="Calibri"/>
                <a:cs typeface="Calibri"/>
              </a:rPr>
              <a:t>series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forecasting,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applied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variety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fields,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from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scores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weather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prices.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Approaches: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Supervised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Learning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paired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output.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for: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Classification: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spam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vs.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non-</a:t>
            </a:r>
            <a:r>
              <a:rPr sz="1200" spc="-10" dirty="0">
                <a:latin typeface="Calibri"/>
                <a:cs typeface="Calibri"/>
              </a:rPr>
              <a:t>spam)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Regression: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prices)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Unsupervised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Learning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unlabeled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for: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Clustering: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similar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items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segmentation)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Dimensionality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Reduction: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Simplifying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retaining</a:t>
            </a:r>
            <a:r>
              <a:rPr sz="1200" spc="-10" dirty="0">
                <a:latin typeface="Calibri"/>
                <a:cs typeface="Calibri"/>
              </a:rPr>
              <a:t> structure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10"/>
              </a:spcBef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Other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Approaches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supervised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Combination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unlabeled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242570" algn="l"/>
              </a:tabLst>
            </a:pPr>
            <a:r>
              <a:rPr sz="1200" spc="-10" dirty="0">
                <a:latin typeface="Calibri"/>
                <a:cs typeface="Calibri"/>
              </a:rPr>
              <a:t>Reinforcement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Learning: Learning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trial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 (e.g.,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robotics,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game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AI)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8.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Evaluation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Evaluation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cycle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assessing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</a:t>
            </a:r>
            <a:endParaRPr sz="1200">
              <a:latin typeface="Calibri"/>
              <a:cs typeface="Calibri"/>
            </a:endParaRPr>
          </a:p>
          <a:p>
            <a:pPr marL="241300" marR="10795">
              <a:lnSpc>
                <a:spcPct val="1163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accuracy,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precision,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recall,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F1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score.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helps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deploying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real-world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situations.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phases.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First phase –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Diagnostic measures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intended.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tree</a:t>
            </a:r>
            <a:endParaRPr sz="1200">
              <a:latin typeface="Calibri"/>
              <a:cs typeface="Calibri"/>
            </a:endParaRPr>
          </a:p>
          <a:p>
            <a:pPr marL="241300" marR="1270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can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model,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check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aligned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initial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adjustments.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Second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phase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Statistical</a:t>
            </a:r>
            <a:r>
              <a:rPr sz="1200" b="1" spc="-10" dirty="0">
                <a:latin typeface="Calibri"/>
                <a:cs typeface="Calibri"/>
              </a:rPr>
              <a:t> significance</a:t>
            </a:r>
            <a:r>
              <a:rPr sz="1200" b="1" spc="-20" dirty="0">
                <a:latin typeface="Calibri"/>
                <a:cs typeface="Calibri"/>
              </a:rPr>
              <a:t> test</a:t>
            </a:r>
            <a:endParaRPr sz="1200">
              <a:latin typeface="Calibri"/>
              <a:cs typeface="Calibri"/>
            </a:endParaRPr>
          </a:p>
          <a:p>
            <a:pPr marL="241300" marR="10795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verify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accurately</a:t>
            </a:r>
            <a:r>
              <a:rPr sz="1200" spc="-10" dirty="0">
                <a:latin typeface="Calibri"/>
                <a:cs typeface="Calibri"/>
              </a:rPr>
              <a:t> processes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interprets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avoid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unnecessary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second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guessing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answer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revealed.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2292" y="408686"/>
            <a:ext cx="6384925" cy="17373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64465" indent="-151765">
              <a:lnSpc>
                <a:spcPct val="100000"/>
              </a:lnSpc>
              <a:spcBef>
                <a:spcPts val="335"/>
              </a:spcBef>
              <a:buAutoNum type="arabicPeriod" startAt="9"/>
              <a:tabLst>
                <a:tab pos="164465" algn="l"/>
              </a:tabLst>
            </a:pPr>
            <a:r>
              <a:rPr sz="1200" b="1" spc="-10" dirty="0">
                <a:latin typeface="Calibri"/>
                <a:cs typeface="Calibri"/>
              </a:rPr>
              <a:t>Deployment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Deployment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</a:t>
            </a:r>
            <a:r>
              <a:rPr sz="1200" spc="-10" dirty="0">
                <a:latin typeface="Calibri"/>
                <a:cs typeface="Calibri"/>
              </a:rPr>
              <a:t>world</a:t>
            </a:r>
            <a:endParaRPr sz="1200">
              <a:latin typeface="Calibri"/>
              <a:cs typeface="Calibri"/>
            </a:endParaRPr>
          </a:p>
          <a:p>
            <a:pPr marL="12700" marR="13335">
              <a:lnSpc>
                <a:spcPct val="116300"/>
              </a:lnSpc>
              <a:spcBef>
                <a:spcPts val="25"/>
              </a:spcBef>
            </a:pPr>
            <a:r>
              <a:rPr sz="1200" spc="-10" dirty="0">
                <a:latin typeface="Calibri"/>
                <a:cs typeface="Calibri"/>
              </a:rPr>
              <a:t>applications.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Once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evaluated and 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scientist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confident it will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deployed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ultimate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test.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AutoNum type="arabicPeriod" startAt="10"/>
              <a:tabLst>
                <a:tab pos="240665" algn="l"/>
              </a:tabLst>
            </a:pPr>
            <a:r>
              <a:rPr sz="1200" b="1" spc="-10" dirty="0">
                <a:latin typeface="Calibri"/>
                <a:cs typeface="Calibri"/>
              </a:rPr>
              <a:t>Feedback</a:t>
            </a:r>
            <a:endParaRPr sz="1200">
              <a:latin typeface="Calibri"/>
              <a:cs typeface="Calibri"/>
            </a:endParaRPr>
          </a:p>
          <a:p>
            <a:pPr marL="12700" marR="825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feedback.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refine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impact.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received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many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ways.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" y="4606671"/>
            <a:ext cx="6608445" cy="516445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1300" algn="just">
              <a:lnSpc>
                <a:spcPct val="100000"/>
              </a:lnSpc>
              <a:spcBef>
                <a:spcPts val="360"/>
              </a:spcBef>
            </a:pPr>
            <a:r>
              <a:rPr sz="1200" b="1" dirty="0">
                <a:latin typeface="Calibri"/>
                <a:cs typeface="Calibri"/>
              </a:rPr>
              <a:t>Model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Validation</a:t>
            </a:r>
            <a:endParaRPr sz="1200">
              <a:latin typeface="Calibri"/>
              <a:cs typeface="Calibri"/>
            </a:endParaRPr>
          </a:p>
          <a:p>
            <a:pPr marL="241300" marR="6350" algn="just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Model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evaluates</a:t>
            </a:r>
            <a:r>
              <a:rPr sz="1200" spc="25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reliability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model.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 </a:t>
            </a:r>
            <a:r>
              <a:rPr sz="1200" dirty="0">
                <a:latin typeface="Calibri"/>
                <a:cs typeface="Calibri"/>
              </a:rPr>
              <a:t>Validation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offers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systematic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reliability,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providing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into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generalizes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benefits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Validation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Enhancing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quality.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Reduced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errors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Prevents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overfitting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underfitting.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Model </a:t>
            </a:r>
            <a:r>
              <a:rPr sz="1200" b="1" spc="-10" dirty="0">
                <a:latin typeface="Calibri"/>
                <a:cs typeface="Calibri"/>
              </a:rPr>
              <a:t>Validation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Techniques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commonly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Train-test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K-Fold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Cross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Validation,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Leave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out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Cross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Validation,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Series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Cross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etc.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Let’s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discuss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K-Fold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 Validation.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40"/>
              </a:spcBef>
            </a:pPr>
            <a:r>
              <a:rPr sz="1200" b="1" dirty="0">
                <a:latin typeface="Calibri"/>
                <a:cs typeface="Calibri"/>
              </a:rPr>
              <a:t>Train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Test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Split</a:t>
            </a:r>
            <a:endParaRPr sz="1200">
              <a:latin typeface="Calibri"/>
              <a:cs typeface="Calibri"/>
            </a:endParaRPr>
          </a:p>
          <a:p>
            <a:pPr marL="241300" marR="5715" algn="just">
              <a:lnSpc>
                <a:spcPct val="116900"/>
              </a:lnSpc>
              <a:spcBef>
                <a:spcPts val="1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train-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can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used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supervised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algorithm.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procedure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subsets,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subset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train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dataset.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second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model.</a:t>
            </a:r>
            <a:endParaRPr sz="12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2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Train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Dataset: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model.</a:t>
            </a:r>
            <a:endParaRPr sz="12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Test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Dataset: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How to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Configure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Train-</a:t>
            </a:r>
            <a:r>
              <a:rPr sz="1200" b="1" dirty="0">
                <a:latin typeface="Calibri"/>
                <a:cs typeface="Calibri"/>
              </a:rPr>
              <a:t>Test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Split</a:t>
            </a:r>
            <a:endParaRPr sz="1200">
              <a:latin typeface="Calibri"/>
              <a:cs typeface="Calibri"/>
            </a:endParaRPr>
          </a:p>
          <a:p>
            <a:pPr marL="241300" marR="8255" algn="just">
              <a:lnSpc>
                <a:spcPct val="1163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parameter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normally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percentages.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67% of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allocated for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training,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then 33% is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reserved for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testing. 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depends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goal.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59"/>
              </a:spcBef>
            </a:pPr>
            <a:r>
              <a:rPr sz="1200" spc="-10" dirty="0">
                <a:latin typeface="Calibri"/>
                <a:cs typeface="Calibri"/>
              </a:rPr>
              <a:t>Common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percentages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367665" lvl="1" indent="-126364" algn="just">
              <a:lnSpc>
                <a:spcPct val="100000"/>
              </a:lnSpc>
              <a:spcBef>
                <a:spcPts val="234"/>
              </a:spcBef>
              <a:buChar char="●"/>
              <a:tabLst>
                <a:tab pos="367665" algn="l"/>
              </a:tabLst>
            </a:pPr>
            <a:r>
              <a:rPr sz="1200" dirty="0">
                <a:latin typeface="Calibri"/>
                <a:cs typeface="Calibri"/>
              </a:rPr>
              <a:t>Train: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80%,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20%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8059" y="2168779"/>
            <a:ext cx="3543262" cy="246189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5074" y="2427889"/>
            <a:ext cx="2633345" cy="14516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92075" indent="-79375">
              <a:lnSpc>
                <a:spcPct val="100000"/>
              </a:lnSpc>
              <a:spcBef>
                <a:spcPts val="114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Passive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Voice: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Subject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receives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action.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buFont typeface="Calibri"/>
              <a:buChar char="-"/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b="1" dirty="0">
                <a:latin typeface="Calibri"/>
                <a:cs typeface="Calibri"/>
              </a:rPr>
              <a:t>Types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Sentences: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Declarative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(statement)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7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Interrogative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(question)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50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Exclamatory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(emotion)</a:t>
            </a:r>
            <a:endParaRPr sz="1150">
              <a:latin typeface="Calibri"/>
              <a:cs typeface="Calibri"/>
            </a:endParaRPr>
          </a:p>
          <a:p>
            <a:pPr marL="92075" indent="-79375">
              <a:lnSpc>
                <a:spcPct val="100000"/>
              </a:lnSpc>
              <a:spcBef>
                <a:spcPts val="245"/>
              </a:spcBef>
              <a:buChar char="-"/>
              <a:tabLst>
                <a:tab pos="92075" algn="l"/>
              </a:tabLst>
            </a:pPr>
            <a:r>
              <a:rPr sz="1150" dirty="0">
                <a:latin typeface="Calibri"/>
                <a:cs typeface="Calibri"/>
              </a:rPr>
              <a:t>Imperative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(command)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5640380"/>
            <a:ext cx="5720080" cy="1244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Paragraph: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group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sentences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that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focus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one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idea.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new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idea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requires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new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paragraph.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2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b="1" spc="-20" dirty="0">
                <a:latin typeface="Calibri"/>
                <a:cs typeface="Calibri"/>
              </a:rPr>
              <a:t>MCQ:</a:t>
            </a:r>
            <a:endParaRPr sz="1150">
              <a:latin typeface="Calibri"/>
              <a:cs typeface="Calibri"/>
            </a:endParaRPr>
          </a:p>
          <a:p>
            <a:pPr marL="12700" marR="78105">
              <a:lnSpc>
                <a:spcPts val="1650"/>
              </a:lnSpc>
              <a:spcBef>
                <a:spcPts val="80"/>
              </a:spcBef>
              <a:tabLst>
                <a:tab pos="2291715" algn="l"/>
              </a:tabLst>
            </a:pPr>
            <a:r>
              <a:rPr sz="1150" b="1" dirty="0">
                <a:latin typeface="Calibri"/>
                <a:cs typeface="Calibri"/>
              </a:rPr>
              <a:t>1.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Communication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process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persons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information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spc="-25" dirty="0">
                <a:latin typeface="Calibri"/>
                <a:cs typeface="Calibri"/>
              </a:rPr>
              <a:t>or </a:t>
            </a:r>
            <a:r>
              <a:rPr sz="1150" b="1" dirty="0">
                <a:latin typeface="Calibri"/>
                <a:cs typeface="Calibri"/>
              </a:rPr>
              <a:t>messages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using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language,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symbols,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signs,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action.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89179" y="6855981"/>
            <a:ext cx="1334135" cy="44577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Three-Way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process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One-Way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process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5074" y="6855981"/>
            <a:ext cx="1244600" cy="85979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Two-Way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process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Four-Way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process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Two-Way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process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5074" y="7722379"/>
            <a:ext cx="462534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153160" algn="l"/>
              </a:tabLst>
            </a:pPr>
            <a:r>
              <a:rPr sz="1150" b="1" dirty="0">
                <a:latin typeface="Calibri"/>
                <a:cs typeface="Calibri"/>
              </a:rPr>
              <a:t>2.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parts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communication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communication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skills.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5074" y="7896918"/>
            <a:ext cx="1120775" cy="65341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Speaking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9814" y="7929281"/>
            <a:ext cx="423418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Listening</a:t>
            </a:r>
            <a:r>
              <a:rPr sz="1150" dirty="0">
                <a:latin typeface="Calibri"/>
                <a:cs typeface="Calibri"/>
              </a:rPr>
              <a:t>	c.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Reading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&amp;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Writing</a:t>
            </a:r>
            <a:r>
              <a:rPr sz="1150" dirty="0">
                <a:latin typeface="Calibri"/>
                <a:cs typeface="Calibri"/>
              </a:rPr>
              <a:t>	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5074" y="8521271"/>
            <a:ext cx="6036945" cy="652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95"/>
              </a:spcBef>
              <a:tabLst>
                <a:tab pos="1193800" algn="l"/>
              </a:tabLst>
            </a:pPr>
            <a:r>
              <a:rPr sz="1150" b="1" dirty="0">
                <a:latin typeface="Calibri"/>
                <a:cs typeface="Calibri"/>
              </a:rPr>
              <a:t>3.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involves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5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sender,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who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encodes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and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sends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message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through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channel,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and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50" dirty="0">
                <a:latin typeface="Calibri"/>
                <a:cs typeface="Calibri"/>
              </a:rPr>
              <a:t>a </a:t>
            </a:r>
            <a:r>
              <a:rPr sz="1150" b="1" dirty="0">
                <a:latin typeface="Calibri"/>
                <a:cs typeface="Calibri"/>
              </a:rPr>
              <a:t>receiver,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who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decodes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message and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gives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feedback.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1346835" algn="l"/>
                <a:tab pos="3126740" algn="l"/>
                <a:tab pos="4460875" algn="l"/>
              </a:tabLst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Listening</a:t>
            </a:r>
            <a:r>
              <a:rPr sz="1150" dirty="0">
                <a:latin typeface="Calibri"/>
                <a:cs typeface="Calibri"/>
              </a:rPr>
              <a:t>	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Speaking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Reading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&amp;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Writing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9067" y="475556"/>
            <a:ext cx="3205450" cy="210239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8083" y="3949660"/>
            <a:ext cx="3149864" cy="144452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609080" cy="280733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367665" indent="-126364">
              <a:lnSpc>
                <a:spcPct val="100000"/>
              </a:lnSpc>
              <a:spcBef>
                <a:spcPts val="335"/>
              </a:spcBef>
              <a:buChar char="●"/>
              <a:tabLst>
                <a:tab pos="367665" algn="l"/>
              </a:tabLst>
            </a:pPr>
            <a:r>
              <a:rPr sz="1200" dirty="0">
                <a:latin typeface="Calibri"/>
                <a:cs typeface="Calibri"/>
              </a:rPr>
              <a:t>Train: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70%,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30%</a:t>
            </a:r>
            <a:endParaRPr sz="1200">
              <a:latin typeface="Calibri"/>
              <a:cs typeface="Calibri"/>
            </a:endParaRPr>
          </a:p>
          <a:p>
            <a:pPr marL="367665" indent="-126364">
              <a:lnSpc>
                <a:spcPct val="100000"/>
              </a:lnSpc>
              <a:spcBef>
                <a:spcPts val="235"/>
              </a:spcBef>
              <a:buChar char="●"/>
              <a:tabLst>
                <a:tab pos="367665" algn="l"/>
              </a:tabLst>
            </a:pPr>
            <a:r>
              <a:rPr sz="1200" dirty="0">
                <a:latin typeface="Calibri"/>
                <a:cs typeface="Calibri"/>
              </a:rPr>
              <a:t>Train: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67%,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33%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K-</a:t>
            </a:r>
            <a:r>
              <a:rPr sz="1200" b="1" dirty="0">
                <a:latin typeface="Calibri"/>
                <a:cs typeface="Calibri"/>
              </a:rPr>
              <a:t>Fold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Cross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Validation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K-Fold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cross-validation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subsets,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model’s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5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performance.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100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K-Fold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cross-validation.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1: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100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equal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(folds),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containing </a:t>
            </a:r>
            <a:r>
              <a:rPr sz="1200" dirty="0">
                <a:latin typeface="Calibri"/>
                <a:cs typeface="Calibri"/>
              </a:rPr>
              <a:t>20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points.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set.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3: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set.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Step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4: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Continue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above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until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once.</a:t>
            </a:r>
            <a:endParaRPr sz="1200">
              <a:latin typeface="Calibri"/>
              <a:cs typeface="Calibri"/>
            </a:endParaRPr>
          </a:p>
          <a:p>
            <a:pPr marL="241300" marR="1397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F1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average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get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Difference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10" dirty="0">
                <a:latin typeface="Calibri"/>
                <a:cs typeface="Calibri"/>
              </a:rPr>
              <a:t> Train-</a:t>
            </a:r>
            <a:r>
              <a:rPr sz="1200" b="1" dirty="0">
                <a:latin typeface="Calibri"/>
                <a:cs typeface="Calibri"/>
              </a:rPr>
              <a:t>Test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Split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Cross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Validation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74992" y="3239516"/>
          <a:ext cx="5997575" cy="2454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6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5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Train-Test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Split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60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Cross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Validation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60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77470" marR="69215">
                        <a:lnSpc>
                          <a:spcPct val="118100"/>
                        </a:lnSpc>
                        <a:spcBef>
                          <a:spcPts val="325"/>
                        </a:spcBef>
                        <a:tabLst>
                          <a:tab pos="794385" algn="l"/>
                          <a:tab pos="1406525" algn="l"/>
                          <a:tab pos="171767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Normally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applied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large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datasets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Normally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applied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small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datasets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275">
                <a:tc>
                  <a:txBody>
                    <a:bodyPr/>
                    <a:lstStyle/>
                    <a:p>
                      <a:pPr marL="77470" marR="71120">
                        <a:lnSpc>
                          <a:spcPct val="116300"/>
                        </a:lnSpc>
                        <a:spcBef>
                          <a:spcPts val="120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Divides</a:t>
                      </a:r>
                      <a:r>
                        <a:rPr sz="1200" spc="2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2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2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into</a:t>
                      </a:r>
                      <a:r>
                        <a:rPr sz="1200" spc="2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training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set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testing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dataset.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24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71755" algn="just">
                        <a:lnSpc>
                          <a:spcPct val="117300"/>
                        </a:lnSpc>
                        <a:spcBef>
                          <a:spcPts val="33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Divides</a:t>
                      </a:r>
                      <a:r>
                        <a:rPr sz="12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dataset</a:t>
                      </a:r>
                      <a:r>
                        <a:rPr sz="12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into</a:t>
                      </a:r>
                      <a:r>
                        <a:rPr sz="12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subsets</a:t>
                      </a:r>
                      <a:r>
                        <a:rPr sz="12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(folds),</a:t>
                      </a:r>
                      <a:r>
                        <a:rPr sz="12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trains</a:t>
                      </a:r>
                      <a:r>
                        <a:rPr sz="12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</a:t>
                      </a:r>
                      <a:r>
                        <a:rPr sz="12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some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folds,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evaluates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its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performance 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remaining data.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marL="77470" marR="70485">
                        <a:lnSpc>
                          <a:spcPct val="116300"/>
                        </a:lnSpc>
                        <a:spcBef>
                          <a:spcPts val="47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Clear</a:t>
                      </a:r>
                      <a:r>
                        <a:rPr sz="1200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demarcation</a:t>
                      </a:r>
                      <a:r>
                        <a:rPr sz="12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training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testing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data.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69850">
                        <a:lnSpc>
                          <a:spcPct val="116300"/>
                        </a:lnSpc>
                        <a:spcBef>
                          <a:spcPts val="47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Every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point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some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stage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could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either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testing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training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set.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33375" y="5654547"/>
            <a:ext cx="6611620" cy="387540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 algn="just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MODEL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PERFORMANCE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EVALUATION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METRICS</a:t>
            </a:r>
            <a:endParaRPr sz="1200">
              <a:latin typeface="Calibri"/>
              <a:cs typeface="Calibri"/>
            </a:endParaRPr>
          </a:p>
          <a:p>
            <a:pPr marL="241300" marR="5080" algn="just">
              <a:lnSpc>
                <a:spcPct val="116300"/>
              </a:lnSpc>
              <a:spcBef>
                <a:spcPts val="5"/>
              </a:spcBef>
            </a:pPr>
            <a:r>
              <a:rPr sz="1200" spc="-10" dirty="0">
                <a:latin typeface="Calibri"/>
                <a:cs typeface="Calibri"/>
              </a:rPr>
              <a:t>Evaluation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metrics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check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effectiveness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model. </a:t>
            </a:r>
            <a:r>
              <a:rPr sz="1200" dirty="0">
                <a:latin typeface="Calibri"/>
                <a:cs typeface="Calibri"/>
              </a:rPr>
              <a:t>Evaluation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 help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compare different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 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 the best-performing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 for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specific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task.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matrix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categorized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regression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problems.</a:t>
            </a:r>
            <a:endParaRPr sz="1200">
              <a:latin typeface="Calibri"/>
              <a:cs typeface="Calibri"/>
            </a:endParaRPr>
          </a:p>
          <a:p>
            <a:pPr marL="241300" marR="12700" indent="-229235" algn="just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Classification</a:t>
            </a:r>
            <a:r>
              <a:rPr sz="1200" b="1" spc="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Problems: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target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variable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divided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distinct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classes.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accuracy, </a:t>
            </a:r>
            <a:r>
              <a:rPr sz="1200" dirty="0">
                <a:latin typeface="Calibri"/>
                <a:cs typeface="Calibri"/>
              </a:rPr>
              <a:t>precision,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recall,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F1-</a:t>
            </a:r>
            <a:r>
              <a:rPr sz="1200" dirty="0">
                <a:latin typeface="Calibri"/>
                <a:cs typeface="Calibri"/>
              </a:rPr>
              <a:t>score,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AUC-</a:t>
            </a:r>
            <a:r>
              <a:rPr sz="1200" spc="-20" dirty="0">
                <a:latin typeface="Calibri"/>
                <a:cs typeface="Calibri"/>
              </a:rPr>
              <a:t>ROC.</a:t>
            </a:r>
            <a:endParaRPr sz="12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Regression</a:t>
            </a:r>
            <a:r>
              <a:rPr sz="1200" b="1" spc="1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Problems: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target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variable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continuous.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squared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(MSE),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mean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absolute </a:t>
            </a:r>
            <a:r>
              <a:rPr sz="1200" dirty="0">
                <a:latin typeface="Calibri"/>
                <a:cs typeface="Calibri"/>
              </a:rPr>
              <a:t>error (MAE),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R-</a:t>
            </a:r>
            <a:r>
              <a:rPr sz="1200" spc="-10" dirty="0">
                <a:latin typeface="Calibri"/>
                <a:cs typeface="Calibri"/>
              </a:rPr>
              <a:t>squared.</a:t>
            </a:r>
            <a:endParaRPr sz="12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54"/>
              </a:spcBef>
            </a:pPr>
            <a:r>
              <a:rPr sz="1200" b="1" dirty="0">
                <a:latin typeface="Calibri"/>
                <a:cs typeface="Calibri"/>
              </a:rPr>
              <a:t>Evaluation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Metrics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Classification</a:t>
            </a:r>
            <a:endParaRPr sz="1200">
              <a:latin typeface="Calibri"/>
              <a:cs typeface="Calibri"/>
            </a:endParaRPr>
          </a:p>
          <a:p>
            <a:pPr marL="241935" indent="-229235" algn="just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Confusion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Matrix</a:t>
            </a:r>
            <a:endParaRPr sz="1200">
              <a:latin typeface="Calibri"/>
              <a:cs typeface="Calibri"/>
            </a:endParaRPr>
          </a:p>
          <a:p>
            <a:pPr marL="241300" marR="10160" algn="just">
              <a:lnSpc>
                <a:spcPct val="117000"/>
              </a:lnSpc>
              <a:spcBef>
                <a:spcPts val="10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Confusion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Matrix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classification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model.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summarizes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predictions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against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outcomes.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matrix,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 </a:t>
            </a:r>
            <a:r>
              <a:rPr sz="1200" dirty="0">
                <a:latin typeface="Calibri"/>
                <a:cs typeface="Calibri"/>
              </a:rPr>
              <a:t>categories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predicted.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Suppose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binary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classification,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then </a:t>
            </a:r>
            <a:r>
              <a:rPr sz="1200" dirty="0">
                <a:latin typeface="Calibri"/>
                <a:cs typeface="Calibri"/>
              </a:rPr>
              <a:t>N=2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(Yes/No).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2×2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matrix.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True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Positives: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yes.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True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Negatives: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 was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No.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False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Positives: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No.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False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Negatives: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actually</a:t>
            </a:r>
            <a:r>
              <a:rPr sz="1200" spc="-20" dirty="0">
                <a:latin typeface="Calibri"/>
                <a:cs typeface="Calibri"/>
              </a:rPr>
              <a:t> Yes.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2533396"/>
            <a:ext cx="6357620" cy="494474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935" indent="-229235">
              <a:lnSpc>
                <a:spcPct val="100000"/>
              </a:lnSpc>
              <a:spcBef>
                <a:spcPts val="335"/>
              </a:spcBef>
              <a:buAutoNum type="arabicPeriod" startAt="2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Precision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Recall</a:t>
            </a:r>
            <a:endParaRPr sz="1200">
              <a:latin typeface="Calibri"/>
              <a:cs typeface="Calibri"/>
            </a:endParaRPr>
          </a:p>
          <a:p>
            <a:pPr marL="241300" marR="129349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Precision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“What</a:t>
            </a:r>
            <a:r>
              <a:rPr sz="1200" spc="-10" dirty="0">
                <a:latin typeface="Calibri"/>
                <a:cs typeface="Calibri"/>
              </a:rPr>
              <a:t> proportion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truly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Positive?” </a:t>
            </a:r>
            <a:r>
              <a:rPr sz="1200" dirty="0">
                <a:latin typeface="Calibri"/>
                <a:cs typeface="Calibri"/>
              </a:rPr>
              <a:t>Precision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(TP)/(TP+FP).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Precision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possible.</a:t>
            </a:r>
            <a:endParaRPr sz="1200">
              <a:latin typeface="Calibri"/>
              <a:cs typeface="Calibri"/>
            </a:endParaRPr>
          </a:p>
          <a:p>
            <a:pPr marL="241300" marR="137160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Recall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proportion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classified?” </a:t>
            </a:r>
            <a:r>
              <a:rPr sz="1200" dirty="0">
                <a:latin typeface="Calibri"/>
                <a:cs typeface="Calibri"/>
              </a:rPr>
              <a:t>Recall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0" dirty="0">
                <a:latin typeface="Calibri"/>
                <a:cs typeface="Calibri"/>
              </a:rPr>
              <a:t> (TP)/(TP+FN)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135"/>
              </a:spcBef>
              <a:buAutoNum type="arabicPeriod" startAt="3"/>
              <a:tabLst>
                <a:tab pos="241935" algn="l"/>
              </a:tabLst>
            </a:pPr>
            <a:r>
              <a:rPr sz="1200" b="1" spc="-10" dirty="0">
                <a:latin typeface="Calibri"/>
                <a:cs typeface="Calibri"/>
              </a:rPr>
              <a:t>F1-score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F1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negatives,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you’re</a:t>
            </a:r>
            <a:endParaRPr sz="1200">
              <a:latin typeface="Calibri"/>
              <a:cs typeface="Calibri"/>
            </a:endParaRPr>
          </a:p>
          <a:p>
            <a:pPr marL="241300" marR="564515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correctly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threats,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you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disturbed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alarms.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F1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 </a:t>
            </a:r>
            <a:r>
              <a:rPr sz="1200" spc="-10" dirty="0">
                <a:latin typeface="Calibri"/>
                <a:cs typeface="Calibri"/>
              </a:rPr>
              <a:t>considered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total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0.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F1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 2* (precision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* </a:t>
            </a:r>
            <a:r>
              <a:rPr sz="1200" spc="-10" dirty="0">
                <a:latin typeface="Calibri"/>
                <a:cs typeface="Calibri"/>
              </a:rPr>
              <a:t>recall)/(precision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 </a:t>
            </a:r>
            <a:r>
              <a:rPr sz="1200" spc="-10" dirty="0">
                <a:latin typeface="Calibri"/>
                <a:cs typeface="Calibri"/>
              </a:rPr>
              <a:t>recall)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4"/>
              </a:spcBef>
              <a:buAutoNum type="arabicPeriod" startAt="4"/>
              <a:tabLst>
                <a:tab pos="241935" algn="l"/>
              </a:tabLst>
            </a:pPr>
            <a:r>
              <a:rPr sz="1200" b="1" spc="-10" dirty="0">
                <a:latin typeface="Calibri"/>
                <a:cs typeface="Calibri"/>
              </a:rPr>
              <a:t>Accuracy</a:t>
            </a:r>
            <a:endParaRPr sz="1200">
              <a:latin typeface="Calibri"/>
              <a:cs typeface="Calibri"/>
            </a:endParaRPr>
          </a:p>
          <a:p>
            <a:pPr marL="241300" marR="167957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/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Total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(TP+TN)/(TP+FP+FN+TN)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Evaluation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Metrics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Regression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MAE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(Mean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Absolute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Error)</a:t>
            </a:r>
            <a:endParaRPr sz="1200">
              <a:latin typeface="Calibri"/>
              <a:cs typeface="Calibri"/>
            </a:endParaRPr>
          </a:p>
          <a:p>
            <a:pPr marL="241300" marR="1270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Mean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Absolute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absolute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indicates</a:t>
            </a:r>
            <a:r>
              <a:rPr sz="1200" dirty="0">
                <a:latin typeface="Calibri"/>
                <a:cs typeface="Calibri"/>
              </a:rPr>
              <a:t> no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 perfect</a:t>
            </a:r>
            <a:r>
              <a:rPr sz="1200" spc="-10" dirty="0">
                <a:latin typeface="Calibri"/>
                <a:cs typeface="Calibri"/>
              </a:rPr>
              <a:t> predictions</a:t>
            </a:r>
            <a:endParaRPr sz="12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135"/>
              </a:spcBef>
              <a:buAutoNum type="arabicPeriod" startAt="2"/>
              <a:tabLst>
                <a:tab pos="241935" algn="l"/>
              </a:tabLst>
            </a:pPr>
            <a:r>
              <a:rPr sz="1200" b="1" dirty="0">
                <a:latin typeface="Calibri"/>
                <a:cs typeface="Calibri"/>
              </a:rPr>
              <a:t>MSE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(Mean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Square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Error)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Mean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Square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(MSE)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commonly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regression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mean(average)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squared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distances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target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" y="8291194"/>
            <a:ext cx="6605905" cy="87947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150" dirty="0">
                <a:latin typeface="Calibri"/>
                <a:cs typeface="Calibri"/>
              </a:rPr>
              <a:t>  </a:t>
            </a:r>
            <a:r>
              <a:rPr sz="1200" b="1" dirty="0">
                <a:latin typeface="Calibri"/>
                <a:cs typeface="Calibri"/>
              </a:rPr>
              <a:t>RMSE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(Root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Square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Error)</a:t>
            </a:r>
            <a:endParaRPr sz="1200">
              <a:latin typeface="Calibri"/>
              <a:cs typeface="Calibri"/>
            </a:endParaRPr>
          </a:p>
          <a:p>
            <a:pPr marL="241300" marR="508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Root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Square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(RMSE)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residuals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(prediction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errors).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RMSE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 </a:t>
            </a:r>
            <a:r>
              <a:rPr sz="1200" dirty="0">
                <a:latin typeface="Calibri"/>
                <a:cs typeface="Calibri"/>
              </a:rPr>
              <a:t>often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preferred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MSE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easier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since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units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target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variable.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44" y="457200"/>
            <a:ext cx="3644011" cy="20897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279" y="7502550"/>
            <a:ext cx="2986257" cy="72521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5944" y="9191980"/>
            <a:ext cx="2793735" cy="66357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78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79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185795" y="651256"/>
            <a:ext cx="1133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QUESTION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BANK: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" y="837311"/>
            <a:ext cx="3455670" cy="8801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Multiple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Choice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1.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Methodology?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Collection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64026" y="1265682"/>
            <a:ext cx="166116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375" y="1721484"/>
            <a:ext cx="5177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14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happened?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6445" y="1907539"/>
            <a:ext cx="1844039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Prescriptive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3375" y="1907539"/>
            <a:ext cx="2653030" cy="109283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Cognitive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06445" y="2549271"/>
            <a:ext cx="1869439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10" dirty="0">
                <a:latin typeface="Calibri"/>
                <a:cs typeface="Calibri"/>
              </a:rPr>
              <a:t> 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3375" y="3007741"/>
            <a:ext cx="4077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292" y="3190366"/>
            <a:ext cx="133223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Statistics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06445" y="3190366"/>
            <a:ext cx="1869439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Regression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3375" y="3649344"/>
            <a:ext cx="4528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5.</a:t>
            </a:r>
            <a:r>
              <a:rPr sz="1200" spc="160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characteristic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2292" y="3829049"/>
            <a:ext cx="251650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events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Recommending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</a:t>
            </a:r>
            <a:r>
              <a:rPr sz="1200" dirty="0">
                <a:latin typeface="Calibri"/>
                <a:cs typeface="Calibri"/>
              </a:rPr>
              <a:t> based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64026" y="3829049"/>
            <a:ext cx="216725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 </a:t>
            </a:r>
            <a:r>
              <a:rPr sz="1200" spc="-10" dirty="0">
                <a:latin typeface="Calibri"/>
                <a:cs typeface="Calibri"/>
              </a:rPr>
              <a:t>techniques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0" dirty="0">
                <a:latin typeface="Calibri"/>
                <a:cs typeface="Calibri"/>
              </a:rPr>
              <a:t> regression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3375" y="4290695"/>
            <a:ext cx="6008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6.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transformed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2292" y="4470146"/>
            <a:ext cx="1404620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Collection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Understanding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64026" y="4470146"/>
            <a:ext cx="1238250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Preparation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3375" y="4902453"/>
            <a:ext cx="4403090" cy="130873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35"/>
              </a:spcBef>
              <a:buAutoNum type="arabicPeriod" startAt="7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component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Engineering?</a:t>
            </a:r>
            <a:endParaRPr sz="1200">
              <a:latin typeface="Calibri"/>
              <a:cs typeface="Calibri"/>
            </a:endParaRPr>
          </a:p>
          <a:p>
            <a:pPr marL="386080" lvl="1" indent="-14478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386080" algn="l"/>
              </a:tabLst>
            </a:pPr>
            <a:r>
              <a:rPr sz="1200" dirty="0">
                <a:latin typeface="Calibri"/>
                <a:cs typeface="Calibri"/>
              </a:rPr>
              <a:t>Splitting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20" dirty="0">
                <a:latin typeface="Calibri"/>
                <a:cs typeface="Calibri"/>
              </a:rPr>
              <a:t> sets</a:t>
            </a:r>
            <a:endParaRPr sz="1200">
              <a:latin typeface="Calibri"/>
              <a:cs typeface="Calibri"/>
            </a:endParaRPr>
          </a:p>
          <a:p>
            <a:pPr marL="3924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392430" algn="l"/>
              </a:tabLst>
            </a:pP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377190" lvl="1" indent="-135890">
              <a:lnSpc>
                <a:spcPct val="100000"/>
              </a:lnSpc>
              <a:spcBef>
                <a:spcPts val="235"/>
              </a:spcBef>
              <a:buAutoNum type="alphaLcPeriod"/>
              <a:tabLst>
                <a:tab pos="377190" algn="l"/>
              </a:tabLst>
            </a:pP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sources</a:t>
            </a:r>
            <a:endParaRPr sz="1200">
              <a:latin typeface="Calibri"/>
              <a:cs typeface="Calibri"/>
            </a:endParaRPr>
          </a:p>
          <a:p>
            <a:pPr marL="392430" lvl="1" indent="-151130">
              <a:lnSpc>
                <a:spcPct val="100000"/>
              </a:lnSpc>
              <a:spcBef>
                <a:spcPts val="260"/>
              </a:spcBef>
              <a:buAutoNum type="alphaLcPeriod"/>
              <a:tabLst>
                <a:tab pos="392430" algn="l"/>
              </a:tabLst>
            </a:pPr>
            <a:r>
              <a:rPr sz="1200" dirty="0">
                <a:latin typeface="Calibri"/>
                <a:cs typeface="Calibri"/>
              </a:rPr>
              <a:t>Evaluating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 startAt="7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predefined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2292" y="6182359"/>
            <a:ext cx="129857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Unstructured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64026" y="6182359"/>
            <a:ext cx="148590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20" dirty="0">
                <a:latin typeface="Calibri"/>
                <a:cs typeface="Calibri"/>
              </a:rPr>
              <a:t> data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Categorical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3375" y="6644005"/>
            <a:ext cx="4152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9.</a:t>
            </a:r>
            <a:r>
              <a:rPr sz="1200" spc="145" dirty="0">
                <a:latin typeface="Calibri"/>
                <a:cs typeface="Calibri"/>
              </a:rPr>
              <a:t> 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source?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2292" y="6823455"/>
            <a:ext cx="640080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Books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Surveys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64026" y="6823455"/>
            <a:ext cx="132016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posts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databases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3375" y="7285608"/>
            <a:ext cx="61264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10. 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sets?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2292" y="7471664"/>
            <a:ext cx="159321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K-Fold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Cross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Validation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Understanding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64026" y="7471664"/>
            <a:ext cx="112077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 </a:t>
            </a:r>
            <a:r>
              <a:rPr sz="1200" spc="-10" dirty="0">
                <a:latin typeface="Calibri"/>
                <a:cs typeface="Calibri"/>
              </a:rPr>
              <a:t>Train-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Split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3375" y="7927085"/>
            <a:ext cx="6107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11.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forecasting?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2292" y="8113394"/>
            <a:ext cx="139573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06445" y="8113394"/>
            <a:ext cx="1499870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Prescriptive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3375" y="8542019"/>
            <a:ext cx="6578600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9235">
              <a:lnSpc>
                <a:spcPct val="116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12.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scientists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being solved?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2292" y="8963914"/>
            <a:ext cx="140462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Collection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Understanding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764026" y="8963914"/>
            <a:ext cx="166116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Preparation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33375" y="9396412"/>
            <a:ext cx="3795395" cy="6667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34"/>
              </a:spcBef>
              <a:buAutoNum type="arabicPeriod" startAt="13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Confusion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Matrix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learning?</a:t>
            </a:r>
            <a:endParaRPr sz="1200">
              <a:latin typeface="Calibri"/>
              <a:cs typeface="Calibri"/>
            </a:endParaRPr>
          </a:p>
          <a:p>
            <a:pPr marL="386080" lvl="1" indent="-144780">
              <a:lnSpc>
                <a:spcPct val="100000"/>
              </a:lnSpc>
              <a:spcBef>
                <a:spcPts val="234"/>
              </a:spcBef>
              <a:buAutoNum type="alphaLcPeriod"/>
              <a:tabLst>
                <a:tab pos="386080" algn="l"/>
              </a:tabLst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display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distribution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392430" lvl="1" indent="-151130">
              <a:lnSpc>
                <a:spcPct val="100000"/>
              </a:lnSpc>
              <a:spcBef>
                <a:spcPts val="259"/>
              </a:spcBef>
              <a:buAutoNum type="alphaLcPeriod"/>
              <a:tabLst>
                <a:tab pos="392430" algn="l"/>
              </a:tabLst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model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408686"/>
            <a:ext cx="5125720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split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sets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models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14.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2292" y="1046861"/>
            <a:ext cx="73342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Precision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F1-Score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64026" y="1046861"/>
            <a:ext cx="143065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Recall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Squared</a:t>
            </a:r>
            <a:r>
              <a:rPr sz="1200" spc="-20" dirty="0">
                <a:latin typeface="Calibri"/>
                <a:cs typeface="Calibri"/>
              </a:rPr>
              <a:t> Error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375" y="1508759"/>
            <a:ext cx="6173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15.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course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2292" y="1688464"/>
            <a:ext cx="139573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Diagnostic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06445" y="1688464"/>
            <a:ext cx="149987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Prescriptive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3375" y="2150109"/>
            <a:ext cx="6240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16.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10" dirty="0">
                <a:latin typeface="Calibri"/>
                <a:cs typeface="Calibri"/>
              </a:rPr>
              <a:t> Methodology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-10" dirty="0">
                <a:latin typeface="Calibri"/>
                <a:cs typeface="Calibri"/>
              </a:rPr>
              <a:t> sources?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2292" y="2329433"/>
            <a:ext cx="140462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</a:t>
            </a:r>
            <a:r>
              <a:rPr sz="1200" spc="-10" dirty="0">
                <a:latin typeface="Calibri"/>
                <a:cs typeface="Calibri"/>
              </a:rPr>
              <a:t>Preparation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Understanding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64026" y="2329433"/>
            <a:ext cx="1375410" cy="4584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Deployment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3375" y="2791841"/>
            <a:ext cx="5206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17. 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purpose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‘Evaluation’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stage?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2292" y="2978023"/>
            <a:ext cx="2214880" cy="45085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quality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64026" y="2978023"/>
            <a:ext cx="2356485" cy="45085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3375" y="3399917"/>
            <a:ext cx="5989320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9235">
              <a:lnSpc>
                <a:spcPct val="1182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18.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proportion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instances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2292" y="3829049"/>
            <a:ext cx="69850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10" dirty="0">
                <a:latin typeface="Calibri"/>
                <a:cs typeface="Calibri"/>
              </a:rPr>
              <a:t> Recall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F1-Score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64026" y="3829049"/>
            <a:ext cx="74041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Precision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3375" y="4260850"/>
            <a:ext cx="634428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9235">
              <a:lnSpc>
                <a:spcPct val="116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19.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relationships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future outcomes?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2292" y="4689728"/>
            <a:ext cx="159131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64026" y="4689728"/>
            <a:ext cx="149288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Regression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3375" y="5145023"/>
            <a:ext cx="3671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20. 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K-Fold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Cross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Validation,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‘k’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represent?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64026" y="5331078"/>
            <a:ext cx="211963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used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epochs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2292" y="5331078"/>
            <a:ext cx="1946910" cy="6673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features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splits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74675" y="9578975"/>
            <a:ext cx="6356350" cy="22225"/>
            <a:chOff x="574675" y="9578975"/>
            <a:chExt cx="6356350" cy="22225"/>
          </a:xfrm>
        </p:grpSpPr>
        <p:sp>
          <p:nvSpPr>
            <p:cNvPr id="24" name="object 24"/>
            <p:cNvSpPr/>
            <p:nvPr/>
          </p:nvSpPr>
          <p:spPr>
            <a:xfrm>
              <a:off x="574675" y="9578974"/>
              <a:ext cx="6353175" cy="19050"/>
            </a:xfrm>
            <a:custGeom>
              <a:avLst/>
              <a:gdLst/>
              <a:ahLst/>
              <a:cxnLst/>
              <a:rect l="l" t="t" r="r" b="b"/>
              <a:pathLst>
                <a:path w="6353175" h="19050">
                  <a:moveTo>
                    <a:pt x="635317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6353175" y="19050"/>
                  </a:lnTo>
                  <a:lnTo>
                    <a:pt x="635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27596" y="958183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4992" y="9581832"/>
              <a:ext cx="6356350" cy="15875"/>
            </a:xfrm>
            <a:custGeom>
              <a:avLst/>
              <a:gdLst/>
              <a:ahLst/>
              <a:cxnLst/>
              <a:rect l="l" t="t" r="r" b="b"/>
              <a:pathLst>
                <a:path w="6356350" h="15875">
                  <a:moveTo>
                    <a:pt x="3175" y="3175"/>
                  </a:moveTo>
                  <a:lnTo>
                    <a:pt x="0" y="3175"/>
                  </a:lnTo>
                  <a:lnTo>
                    <a:pt x="0" y="15875"/>
                  </a:lnTo>
                  <a:lnTo>
                    <a:pt x="3175" y="15875"/>
                  </a:lnTo>
                  <a:lnTo>
                    <a:pt x="3175" y="3175"/>
                  </a:lnTo>
                  <a:close/>
                </a:path>
                <a:path w="6356350" h="158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27596" y="9585007"/>
              <a:ext cx="3175" cy="12700"/>
            </a:xfrm>
            <a:custGeom>
              <a:avLst/>
              <a:gdLst/>
              <a:ahLst/>
              <a:cxnLst/>
              <a:rect l="l" t="t" r="r" b="b"/>
              <a:pathLst>
                <a:path w="3175" h="12700">
                  <a:moveTo>
                    <a:pt x="3175" y="0"/>
                  </a:moveTo>
                  <a:lnTo>
                    <a:pt x="0" y="0"/>
                  </a:lnTo>
                  <a:lnTo>
                    <a:pt x="0" y="12699"/>
                  </a:lnTo>
                  <a:lnTo>
                    <a:pt x="3175" y="126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4992" y="959770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75" y="0"/>
                  </a:moveTo>
                  <a:lnTo>
                    <a:pt x="0" y="0"/>
                  </a:lnTo>
                  <a:lnTo>
                    <a:pt x="0" y="3174"/>
                  </a:lnTo>
                  <a:lnTo>
                    <a:pt x="3175" y="3174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4992" y="9597707"/>
              <a:ext cx="6356350" cy="3175"/>
            </a:xfrm>
            <a:custGeom>
              <a:avLst/>
              <a:gdLst/>
              <a:ahLst/>
              <a:cxnLst/>
              <a:rect l="l" t="t" r="r" b="b"/>
              <a:pathLst>
                <a:path w="6356350" h="3175">
                  <a:moveTo>
                    <a:pt x="6352540" y="0"/>
                  </a:moveTo>
                  <a:lnTo>
                    <a:pt x="3175" y="0"/>
                  </a:lnTo>
                  <a:lnTo>
                    <a:pt x="0" y="0"/>
                  </a:lnTo>
                  <a:lnTo>
                    <a:pt x="0" y="3175"/>
                  </a:lnTo>
                  <a:lnTo>
                    <a:pt x="3175" y="3175"/>
                  </a:lnTo>
                  <a:lnTo>
                    <a:pt x="6352540" y="3175"/>
                  </a:lnTo>
                  <a:lnTo>
                    <a:pt x="6352540" y="0"/>
                  </a:lnTo>
                  <a:close/>
                </a:path>
                <a:path w="6356350" h="3175">
                  <a:moveTo>
                    <a:pt x="6355778" y="0"/>
                  </a:moveTo>
                  <a:lnTo>
                    <a:pt x="6352603" y="0"/>
                  </a:lnTo>
                  <a:lnTo>
                    <a:pt x="6352603" y="3175"/>
                  </a:lnTo>
                  <a:lnTo>
                    <a:pt x="6355778" y="3175"/>
                  </a:lnTo>
                  <a:lnTo>
                    <a:pt x="6355778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33375" y="5972809"/>
            <a:ext cx="6606540" cy="409067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Science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Methodology,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important?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Methodology.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other?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Engineering,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models?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ts val="1700"/>
              </a:lnSpc>
              <a:spcBef>
                <a:spcPts val="75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Describe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differences</a:t>
            </a:r>
            <a:r>
              <a:rPr sz="1200" spc="43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structured,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structured,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unstructured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Provide </a:t>
            </a:r>
            <a:r>
              <a:rPr sz="1200" dirty="0">
                <a:latin typeface="Calibri"/>
                <a:cs typeface="Calibri"/>
              </a:rPr>
              <a:t>examples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each.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importance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“Evaluation”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10" dirty="0">
                <a:latin typeface="Calibri"/>
                <a:cs typeface="Calibri"/>
              </a:rPr>
              <a:t> Methodology?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concept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K-Fold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Cross-Validation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advantages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train-test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split.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 the different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 </a:t>
            </a:r>
            <a:r>
              <a:rPr sz="1200" dirty="0">
                <a:latin typeface="Calibri"/>
                <a:cs typeface="Calibri"/>
              </a:rPr>
              <a:t>metrics used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 </a:t>
            </a:r>
            <a:r>
              <a:rPr sz="1200" spc="-10" dirty="0">
                <a:latin typeface="Calibri"/>
                <a:cs typeface="Calibri"/>
              </a:rPr>
              <a:t>classification models?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2570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“Business</a:t>
            </a:r>
            <a:r>
              <a:rPr sz="1200" spc="-10" dirty="0">
                <a:latin typeface="Calibri"/>
                <a:cs typeface="Calibri"/>
              </a:rPr>
              <a:t> Understanding”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Science?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Explain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“Descriptive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Modeling”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“Predictive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Modeling.”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How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Preparation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models?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-10" dirty="0">
                <a:latin typeface="Calibri"/>
                <a:cs typeface="Calibri"/>
              </a:rPr>
              <a:t> common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Collection”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Science?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Validation”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commonly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used?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considerations </a:t>
            </a:r>
            <a:r>
              <a:rPr sz="1200" dirty="0">
                <a:latin typeface="Calibri"/>
                <a:cs typeface="Calibri"/>
              </a:rPr>
              <a:t>when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deploying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real-world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scenario?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0665" algn="l"/>
              </a:tabLst>
            </a:pPr>
            <a:r>
              <a:rPr sz="1200" dirty="0">
                <a:latin typeface="Calibri"/>
                <a:cs typeface="Calibri"/>
              </a:rPr>
              <a:t>What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“Feedback”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10" dirty="0">
                <a:latin typeface="Calibri"/>
                <a:cs typeface="Calibri"/>
              </a:rPr>
              <a:t> Methodology,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important?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200">
              <a:latin typeface="Calibri"/>
              <a:cs typeface="Calibri"/>
            </a:endParaRPr>
          </a:p>
          <a:p>
            <a:pPr marL="241300" marR="4785360">
              <a:lnSpc>
                <a:spcPct val="118100"/>
              </a:lnSpc>
            </a:pPr>
            <a:r>
              <a:rPr sz="1200" b="1" dirty="0">
                <a:latin typeface="Calibri"/>
                <a:cs typeface="Calibri"/>
              </a:rPr>
              <a:t>Part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Answers </a:t>
            </a:r>
            <a:r>
              <a:rPr sz="1200" b="1" dirty="0">
                <a:latin typeface="Calibri"/>
                <a:cs typeface="Calibri"/>
              </a:rPr>
              <a:t>Multiple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Choice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Answers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80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81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6609080" cy="94386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c.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Diagnostic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Cognitive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c. Summary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Statistics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c. </a:t>
            </a:r>
            <a:r>
              <a:rPr sz="1200" b="1" spc="-10" dirty="0">
                <a:latin typeface="Calibri"/>
                <a:cs typeface="Calibri"/>
              </a:rPr>
              <a:t>Recommending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actions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based on </a:t>
            </a:r>
            <a:r>
              <a:rPr sz="1200" b="1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Preparation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Creating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new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features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improve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Unstructured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c.</a:t>
            </a:r>
            <a:r>
              <a:rPr sz="1200" b="1" spc="-10" dirty="0">
                <a:latin typeface="Calibri"/>
                <a:cs typeface="Calibri"/>
              </a:rPr>
              <a:t> Surveys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Train-</a:t>
            </a:r>
            <a:r>
              <a:rPr sz="1200" b="1" dirty="0">
                <a:latin typeface="Calibri"/>
                <a:cs typeface="Calibri"/>
              </a:rPr>
              <a:t>Test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Split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a.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4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 </a:t>
            </a:r>
            <a:r>
              <a:rPr sz="1200" b="1" spc="-10" dirty="0">
                <a:latin typeface="Calibri"/>
                <a:cs typeface="Calibri"/>
              </a:rPr>
              <a:t>Understanding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9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b. To evaluate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performance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 </a:t>
            </a:r>
            <a:r>
              <a:rPr sz="1200" b="1" spc="-10" dirty="0">
                <a:latin typeface="Calibri"/>
                <a:cs typeface="Calibri"/>
              </a:rPr>
              <a:t>classification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29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d.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Squared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Error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40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d.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Prescriptive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Collection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assess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model’s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performance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Precision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b.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Descriptive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Modeling</a:t>
            </a: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c.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number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splits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Calibri"/>
              <a:buAutoNum type="arabicPeriod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Calibri"/>
                <a:cs typeface="Calibri"/>
              </a:rPr>
              <a:t>LONG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ANSWERED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QUESTIONS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393065" lvl="1" indent="-151765">
              <a:lnSpc>
                <a:spcPct val="100000"/>
              </a:lnSpc>
              <a:spcBef>
                <a:spcPts val="234"/>
              </a:spcBef>
              <a:buAutoNum type="arabicPeriod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Science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Methodology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 why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important?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9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Data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systematic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scientists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tackle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data-</a:t>
            </a:r>
            <a:endParaRPr sz="1200">
              <a:latin typeface="Calibri"/>
              <a:cs typeface="Calibri"/>
            </a:endParaRPr>
          </a:p>
          <a:p>
            <a:pPr marL="241300" marR="6350" algn="just">
              <a:lnSpc>
                <a:spcPct val="1167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related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actionable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insights.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framework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addressing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research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problems,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defining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deploying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maintaining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importance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entire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tackled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systematically,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reducing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inefficiencies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risks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errors.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 helps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 identifying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 problem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appropriate data,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selecting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right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solution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effective.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393065" lvl="1" indent="-151765">
              <a:lnSpc>
                <a:spcPct val="100000"/>
              </a:lnSpc>
              <a:buAutoNum type="arabicPeriod" startAt="2"/>
              <a:tabLst>
                <a:tab pos="393065" algn="l"/>
              </a:tabLst>
            </a:pP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steps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involved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Science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Methodology.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241300" marR="9525">
              <a:lnSpc>
                <a:spcPts val="1680"/>
              </a:lnSpc>
              <a:spcBef>
                <a:spcPts val="9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</a:t>
            </a:r>
            <a:r>
              <a:rPr sz="1200" spc="-10" dirty="0">
                <a:latin typeface="Calibri"/>
                <a:cs typeface="Calibri"/>
              </a:rPr>
              <a:t> consists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several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iterative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guide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scientists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are:</a:t>
            </a:r>
            <a:endParaRPr sz="1200">
              <a:latin typeface="Calibri"/>
              <a:cs typeface="Calibri"/>
            </a:endParaRPr>
          </a:p>
          <a:p>
            <a:pPr marL="241300" marR="10795" indent="174625">
              <a:lnSpc>
                <a:spcPts val="1680"/>
              </a:lnSpc>
              <a:spcBef>
                <a:spcPts val="15"/>
              </a:spcBef>
            </a:pPr>
            <a:r>
              <a:rPr sz="1200" b="1" dirty="0">
                <a:latin typeface="Calibri"/>
                <a:cs typeface="Calibri"/>
              </a:rPr>
              <a:t>Business</a:t>
            </a:r>
            <a:r>
              <a:rPr sz="1200" b="1" spc="11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Understanding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scientist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solved.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engaging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stakeholders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60"/>
              </a:spcBef>
            </a:pPr>
            <a:r>
              <a:rPr sz="1200" dirty="0">
                <a:latin typeface="Calibri"/>
                <a:cs typeface="Calibri"/>
              </a:rPr>
              <a:t>objectives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constraints.</a:t>
            </a:r>
            <a:endParaRPr sz="1200">
              <a:latin typeface="Calibri"/>
              <a:cs typeface="Calibri"/>
            </a:endParaRPr>
          </a:p>
          <a:p>
            <a:pPr marL="241300" marR="7620" indent="13970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Analytic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Approach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step,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scientist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formulates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analytical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strategy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problem.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Questions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“What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need?”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“What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use?”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are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Calibri"/>
                <a:cs typeface="Calibri"/>
              </a:rPr>
              <a:t>considered.</a:t>
            </a:r>
            <a:endParaRPr sz="1200">
              <a:latin typeface="Calibri"/>
              <a:cs typeface="Calibri"/>
            </a:endParaRPr>
          </a:p>
          <a:p>
            <a:pPr marL="241300" marR="6985" indent="13970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Requirements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needed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analysis,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data, </a:t>
            </a:r>
            <a:r>
              <a:rPr sz="1200" dirty="0">
                <a:latin typeface="Calibri"/>
                <a:cs typeface="Calibri"/>
              </a:rPr>
              <a:t>format,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collected.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82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83655" cy="9654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415" indent="139700">
              <a:lnSpc>
                <a:spcPct val="1163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1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Collection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gathered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various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primary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secondary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sources.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could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 </a:t>
            </a:r>
            <a:r>
              <a:rPr sz="1200" dirty="0">
                <a:latin typeface="Calibri"/>
                <a:cs typeface="Calibri"/>
              </a:rPr>
              <a:t>surveys,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databases,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websites,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sensors.</a:t>
            </a:r>
            <a:endParaRPr sz="1200">
              <a:latin typeface="Calibri"/>
              <a:cs typeface="Calibri"/>
            </a:endParaRPr>
          </a:p>
          <a:p>
            <a:pPr marL="12700" marR="8890" indent="13970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Understanding</a:t>
            </a:r>
            <a:r>
              <a:rPr sz="1200" spc="-10" dirty="0">
                <a:latin typeface="Calibri"/>
                <a:cs typeface="Calibri"/>
              </a:rPr>
              <a:t>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explored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problem.</a:t>
            </a:r>
            <a:endParaRPr sz="1200">
              <a:latin typeface="Calibri"/>
              <a:cs typeface="Calibri"/>
            </a:endParaRPr>
          </a:p>
          <a:p>
            <a:pPr marL="12700" marR="11430" indent="139700">
              <a:lnSpc>
                <a:spcPct val="116500"/>
              </a:lnSpc>
              <a:spcBef>
                <a:spcPts val="20"/>
              </a:spcBef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Preparation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cleaning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transforming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suitable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for </a:t>
            </a:r>
            <a:r>
              <a:rPr sz="1200" dirty="0">
                <a:latin typeface="Calibri"/>
                <a:cs typeface="Calibri"/>
              </a:rPr>
              <a:t>analysis,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duplicates,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engineering.</a:t>
            </a:r>
            <a:endParaRPr sz="1200">
              <a:latin typeface="Calibri"/>
              <a:cs typeface="Calibri"/>
            </a:endParaRPr>
          </a:p>
          <a:p>
            <a:pPr marL="12700" marR="13970" indent="13970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Modelling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 learning models 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prepared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as </a:t>
            </a:r>
            <a:r>
              <a:rPr sz="1200" dirty="0">
                <a:latin typeface="Calibri"/>
                <a:cs typeface="Calibri"/>
              </a:rPr>
              <a:t>regression,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clustering,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Evaluation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evaluated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precision,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recall,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F1-</a:t>
            </a:r>
            <a:r>
              <a:rPr sz="1200" dirty="0">
                <a:latin typeface="Calibri"/>
                <a:cs typeface="Calibri"/>
              </a:rPr>
              <a:t>score.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meets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objectives.</a:t>
            </a:r>
            <a:endParaRPr sz="1200">
              <a:latin typeface="Calibri"/>
              <a:cs typeface="Calibri"/>
            </a:endParaRPr>
          </a:p>
          <a:p>
            <a:pPr marL="12700" marR="12065" indent="139700">
              <a:lnSpc>
                <a:spcPct val="116300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Deployment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deployed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real-world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applications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processes,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decisions.</a:t>
            </a:r>
            <a:endParaRPr sz="1200">
              <a:latin typeface="Calibri"/>
              <a:cs typeface="Calibri"/>
            </a:endParaRPr>
          </a:p>
          <a:p>
            <a:pPr marL="12700" marR="10795" indent="139700">
              <a:lnSpc>
                <a:spcPct val="116199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Feedback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2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Post-</a:t>
            </a:r>
            <a:r>
              <a:rPr sz="1200" dirty="0">
                <a:latin typeface="Calibri"/>
                <a:cs typeface="Calibri"/>
              </a:rPr>
              <a:t>deployment,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gathered</a:t>
            </a:r>
            <a:r>
              <a:rPr sz="1200" spc="2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2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users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model’s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2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 </a:t>
            </a:r>
            <a:r>
              <a:rPr sz="1200" spc="-10" dirty="0">
                <a:latin typeface="Calibri"/>
                <a:cs typeface="Calibri"/>
              </a:rPr>
              <a:t>monitored</a:t>
            </a:r>
            <a:r>
              <a:rPr sz="1200" dirty="0">
                <a:latin typeface="Calibri"/>
                <a:cs typeface="Calibri"/>
              </a:rPr>
              <a:t> for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improvements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adjustments.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3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analytics,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other?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There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four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analytics: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Descriptive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 indent="1524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focuses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summarizing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what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happened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12700" marR="1270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past.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charts,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histograms)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trends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quarter’s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performance.</a:t>
            </a:r>
            <a:endParaRPr sz="1200">
              <a:latin typeface="Calibri"/>
              <a:cs typeface="Calibri"/>
            </a:endParaRPr>
          </a:p>
          <a:p>
            <a:pPr marL="152400" algn="just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Diagnostic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 marR="8890" indent="139700" algn="just">
              <a:lnSpc>
                <a:spcPct val="117000"/>
              </a:lnSpc>
              <a:spcBef>
                <a:spcPts val="15"/>
              </a:spcBef>
            </a:pPr>
            <a:r>
              <a:rPr sz="1200" spc="-10" dirty="0">
                <a:latin typeface="Calibri"/>
                <a:cs typeface="Calibri"/>
              </a:rPr>
              <a:t>Diagnostic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seeks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something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happened.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typically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methods</a:t>
            </a:r>
            <a:r>
              <a:rPr sz="1200" spc="-20" dirty="0">
                <a:latin typeface="Calibri"/>
                <a:cs typeface="Calibri"/>
              </a:rPr>
              <a:t> like </a:t>
            </a:r>
            <a:r>
              <a:rPr sz="1200" dirty="0">
                <a:latin typeface="Calibri"/>
                <a:cs typeface="Calibri"/>
              </a:rPr>
              <a:t>root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hypothesis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correlation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uncover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factors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behind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certain </a:t>
            </a:r>
            <a:r>
              <a:rPr sz="1200" dirty="0">
                <a:latin typeface="Calibri"/>
                <a:cs typeface="Calibri"/>
              </a:rPr>
              <a:t>events.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Example: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Investigating</a:t>
            </a:r>
            <a:r>
              <a:rPr sz="1200" spc="2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why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sales</a:t>
            </a:r>
            <a:r>
              <a:rPr sz="1200" spc="2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dropped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particular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region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examining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 </a:t>
            </a:r>
            <a:r>
              <a:rPr sz="1200" dirty="0">
                <a:latin typeface="Calibri"/>
                <a:cs typeface="Calibri"/>
              </a:rPr>
              <a:t>feedback,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campaigns,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competitor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activity.</a:t>
            </a:r>
            <a:endParaRPr sz="1200">
              <a:latin typeface="Calibri"/>
              <a:cs typeface="Calibri"/>
            </a:endParaRPr>
          </a:p>
          <a:p>
            <a:pPr marL="15240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 marR="12700" indent="15240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statistical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outcomes.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helps businesses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anticipate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trends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events.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Example: </a:t>
            </a:r>
            <a:r>
              <a:rPr sz="1200" spc="-10" dirty="0">
                <a:latin typeface="Calibri"/>
                <a:cs typeface="Calibri"/>
              </a:rPr>
              <a:t>Forecasting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future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sales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historical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seasonal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trends.</a:t>
            </a:r>
            <a:endParaRPr sz="1200">
              <a:latin typeface="Calibri"/>
              <a:cs typeface="Calibri"/>
            </a:endParaRPr>
          </a:p>
          <a:p>
            <a:pPr marL="152400" algn="just">
              <a:lnSpc>
                <a:spcPct val="100000"/>
              </a:lnSpc>
              <a:spcBef>
                <a:spcPts val="265"/>
              </a:spcBef>
            </a:pPr>
            <a:r>
              <a:rPr sz="1200" b="1" dirty="0">
                <a:latin typeface="Calibri"/>
                <a:cs typeface="Calibri"/>
              </a:rPr>
              <a:t>Prescriptive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Analytics:</a:t>
            </a:r>
            <a:endParaRPr sz="1200">
              <a:latin typeface="Calibri"/>
              <a:cs typeface="Calibri"/>
            </a:endParaRPr>
          </a:p>
          <a:p>
            <a:pPr marL="12700" indent="149225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recommendations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course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action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achieve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desired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outcome.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uses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optimization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simulation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3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suggest</a:t>
            </a:r>
            <a:r>
              <a:rPr sz="1200" spc="3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3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strategies. Example: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Recommending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holiday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maximize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revenue.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Feature </a:t>
            </a:r>
            <a:r>
              <a:rPr sz="1200" b="1" spc="-10" dirty="0">
                <a:latin typeface="Calibri"/>
                <a:cs typeface="Calibri"/>
              </a:rPr>
              <a:t>Engineering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crucial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 marR="889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Engineering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creating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(variables)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</a:t>
            </a:r>
            <a:r>
              <a:rPr sz="1200" dirty="0">
                <a:latin typeface="Calibri"/>
                <a:cs typeface="Calibri"/>
              </a:rPr>
              <a:t> learning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10" dirty="0">
                <a:latin typeface="Calibri"/>
                <a:cs typeface="Calibri"/>
              </a:rPr>
              <a:t> process involves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selecting,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modifying,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new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domain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insights.</a:t>
            </a:r>
            <a:endParaRPr sz="1200">
              <a:latin typeface="Calibri"/>
              <a:cs typeface="Calibri"/>
            </a:endParaRPr>
          </a:p>
          <a:p>
            <a:pPr marL="12700" marR="889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For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house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prices,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“age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house”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“price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square </a:t>
            </a:r>
            <a:r>
              <a:rPr sz="1200" dirty="0">
                <a:latin typeface="Calibri"/>
                <a:cs typeface="Calibri"/>
              </a:rPr>
              <a:t>foot”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year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built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square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footage.</a:t>
            </a:r>
            <a:endParaRPr sz="1200">
              <a:latin typeface="Calibri"/>
              <a:cs typeface="Calibri"/>
            </a:endParaRPr>
          </a:p>
          <a:p>
            <a:pPr marL="12700" marR="14604" algn="just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Engineering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because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directly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impacts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model’s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accuracy.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transforming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raw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meaningful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variables,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scientists can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enhance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ability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83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83655" cy="943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795" algn="just">
              <a:lnSpc>
                <a:spcPct val="116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relationships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Additionally,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well-engineered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reducing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noise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interpretability.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200">
              <a:latin typeface="Calibri"/>
              <a:cs typeface="Calibri"/>
            </a:endParaRPr>
          </a:p>
          <a:p>
            <a:pPr marL="12700" marR="6350" indent="177165">
              <a:lnSpc>
                <a:spcPct val="118100"/>
              </a:lnSpc>
              <a:spcBef>
                <a:spcPts val="5"/>
              </a:spcBef>
              <a:buAutoNum type="arabicPeriod" startAt="5"/>
              <a:tabLst>
                <a:tab pos="189865" algn="l"/>
              </a:tabLst>
            </a:pPr>
            <a:r>
              <a:rPr sz="1200" b="1" dirty="0">
                <a:latin typeface="Calibri"/>
                <a:cs typeface="Calibri"/>
              </a:rPr>
              <a:t>Describe</a:t>
            </a:r>
            <a:r>
              <a:rPr sz="1200" b="1" spc="1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1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differences</a:t>
            </a:r>
            <a:r>
              <a:rPr sz="1200" b="1" spc="1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structured,</a:t>
            </a:r>
            <a:r>
              <a:rPr sz="1200" b="1" spc="1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semi-structured,</a:t>
            </a:r>
            <a:r>
              <a:rPr sz="1200" b="1" spc="1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unstructured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data.</a:t>
            </a:r>
            <a:r>
              <a:rPr sz="1200" b="1" spc="1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Provide </a:t>
            </a:r>
            <a:r>
              <a:rPr sz="1200" b="1" dirty="0">
                <a:latin typeface="Calibri"/>
                <a:cs typeface="Calibri"/>
              </a:rPr>
              <a:t>examples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each.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5240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Structured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Data:</a:t>
            </a:r>
            <a:endParaRPr sz="1200">
              <a:latin typeface="Calibri"/>
              <a:cs typeface="Calibri"/>
            </a:endParaRPr>
          </a:p>
          <a:p>
            <a:pPr marL="12700" marR="12700" indent="14605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This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highly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organized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fits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predefined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tables,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typically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relational </a:t>
            </a:r>
            <a:r>
              <a:rPr sz="1200" dirty="0">
                <a:latin typeface="Calibri"/>
                <a:cs typeface="Calibri"/>
              </a:rPr>
              <a:t>databases.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queried,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analyzed.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Excel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sheets, </a:t>
            </a:r>
            <a:r>
              <a:rPr sz="1200" dirty="0">
                <a:latin typeface="Calibri"/>
                <a:cs typeface="Calibri"/>
              </a:rPr>
              <a:t>SQL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databases,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transaction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records.</a:t>
            </a:r>
            <a:endParaRPr sz="1200">
              <a:latin typeface="Calibri"/>
              <a:cs typeface="Calibri"/>
            </a:endParaRPr>
          </a:p>
          <a:p>
            <a:pPr marL="152400" algn="just">
              <a:lnSpc>
                <a:spcPct val="100000"/>
              </a:lnSpc>
              <a:spcBef>
                <a:spcPts val="265"/>
              </a:spcBef>
            </a:pPr>
            <a:r>
              <a:rPr sz="1200" b="1" dirty="0">
                <a:latin typeface="Calibri"/>
                <a:cs typeface="Calibri"/>
              </a:rPr>
              <a:t>Semi-structured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 indent="152400" algn="just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Semi-</a:t>
            </a:r>
            <a:r>
              <a:rPr sz="1200" dirty="0">
                <a:latin typeface="Calibri"/>
                <a:cs typeface="Calibri"/>
              </a:rPr>
              <a:t>structured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level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organization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does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strict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schema.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might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161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contain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tags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markers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separate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pieces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lacks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fixed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structure.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Examples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JSON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XML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email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content.</a:t>
            </a:r>
            <a:endParaRPr sz="1200">
              <a:latin typeface="Calibri"/>
              <a:cs typeface="Calibri"/>
            </a:endParaRPr>
          </a:p>
          <a:p>
            <a:pPr marL="152400" algn="just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Unstructured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 marR="9525" indent="133350" algn="just">
              <a:lnSpc>
                <a:spcPct val="117200"/>
              </a:lnSpc>
              <a:spcBef>
                <a:spcPts val="15"/>
              </a:spcBef>
            </a:pPr>
            <a:r>
              <a:rPr sz="1200" spc="-10" dirty="0">
                <a:latin typeface="Calibri"/>
                <a:cs typeface="Calibri"/>
              </a:rPr>
              <a:t>Unstructured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predefined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format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structure,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making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difficult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analyze.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files.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social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10" dirty="0">
                <a:latin typeface="Calibri"/>
                <a:cs typeface="Calibri"/>
              </a:rPr>
              <a:t> audio </a:t>
            </a:r>
            <a:r>
              <a:rPr sz="1200" dirty="0">
                <a:latin typeface="Calibri"/>
                <a:cs typeface="Calibri"/>
              </a:rPr>
              <a:t>files,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web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pages.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6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importance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“Evaluation”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phase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 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Science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Methodology?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 marR="1714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“Evaluation”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scientists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developed </a:t>
            </a: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“Modeling”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effectively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problem.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dirty="0">
                <a:latin typeface="Calibri"/>
                <a:cs typeface="Calibri"/>
              </a:rPr>
              <a:t>separate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(usually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set)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 its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 </a:t>
            </a:r>
            <a:r>
              <a:rPr sz="1200" spc="-10" dirty="0">
                <a:latin typeface="Calibri"/>
                <a:cs typeface="Calibri"/>
              </a:rPr>
              <a:t>accuracy,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precision,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recall,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F1-score,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(Area</a:t>
            </a:r>
            <a:endParaRPr sz="1200">
              <a:latin typeface="Calibri"/>
              <a:cs typeface="Calibri"/>
            </a:endParaRPr>
          </a:p>
          <a:p>
            <a:pPr marL="12700" marR="1270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Under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Curve)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calculated,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depending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being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solved.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This </a:t>
            </a:r>
            <a:r>
              <a:rPr sz="1200" spc="-10" dirty="0">
                <a:latin typeface="Calibri"/>
                <a:cs typeface="Calibri"/>
              </a:rPr>
              <a:t>helps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determining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model meets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requirements,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adjustments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improve </a:t>
            </a:r>
            <a:r>
              <a:rPr sz="1200" spc="-25" dirty="0">
                <a:latin typeface="Calibri"/>
                <a:cs typeface="Calibri"/>
              </a:rPr>
              <a:t>it.</a:t>
            </a:r>
            <a:endParaRPr sz="1200">
              <a:latin typeface="Calibri"/>
              <a:cs typeface="Calibri"/>
            </a:endParaRPr>
          </a:p>
          <a:p>
            <a:pPr marL="12700" marR="14604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proper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evaluation,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there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risk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deploying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2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performs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poorly</a:t>
            </a:r>
            <a:r>
              <a:rPr sz="1200" spc="2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2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fails</a:t>
            </a:r>
            <a:r>
              <a:rPr sz="1200" spc="229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 </a:t>
            </a:r>
            <a:r>
              <a:rPr sz="1200" dirty="0">
                <a:latin typeface="Calibri"/>
                <a:cs typeface="Calibri"/>
              </a:rPr>
              <a:t>generalize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7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Explain the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concept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K-Fold </a:t>
            </a:r>
            <a:r>
              <a:rPr sz="1200" b="1" spc="-10" dirty="0">
                <a:latin typeface="Calibri"/>
                <a:cs typeface="Calibri"/>
              </a:rPr>
              <a:t>Cross-Validation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advantages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over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simple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train-test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split.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 marR="6350" algn="just">
              <a:lnSpc>
                <a:spcPct val="1163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K-Fold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</a:t>
            </a:r>
            <a:r>
              <a:rPr sz="1200" dirty="0">
                <a:latin typeface="Calibri"/>
                <a:cs typeface="Calibri"/>
              </a:rPr>
              <a:t>Validation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assess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by </a:t>
            </a:r>
            <a:r>
              <a:rPr sz="1200" dirty="0">
                <a:latin typeface="Calibri"/>
                <a:cs typeface="Calibri"/>
              </a:rPr>
              <a:t>splitting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‘k’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equal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folds.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trained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‘k-1’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tested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remaining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repeated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‘k’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serving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once.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Advantages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 indent="149225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More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reliable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estimate: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Since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model’s</a:t>
            </a:r>
            <a:endParaRPr sz="1200">
              <a:latin typeface="Calibri"/>
              <a:cs typeface="Calibri"/>
            </a:endParaRPr>
          </a:p>
          <a:p>
            <a:pPr marL="12700" marR="1270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evaluated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thoroughly,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leading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estimate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generalization ability.</a:t>
            </a:r>
            <a:endParaRPr sz="1200">
              <a:latin typeface="Calibri"/>
              <a:cs typeface="Calibri"/>
            </a:endParaRPr>
          </a:p>
          <a:p>
            <a:pPr marL="12700" marR="9525" indent="152400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Reduces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bias: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reduces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likelihood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fitting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bias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caused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single train-</a:t>
            </a:r>
            <a:r>
              <a:rPr sz="1200" dirty="0">
                <a:latin typeface="Calibri"/>
                <a:cs typeface="Calibri"/>
              </a:rPr>
              <a:t>test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split.</a:t>
            </a:r>
            <a:endParaRPr sz="1200">
              <a:latin typeface="Calibri"/>
              <a:cs typeface="Calibri"/>
            </a:endParaRPr>
          </a:p>
          <a:p>
            <a:pPr marL="1778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Works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smaller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datasets: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Cross-validation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efficient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limited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data,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1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every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observation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 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testing.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84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80480" cy="94386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64465" indent="-151765">
              <a:lnSpc>
                <a:spcPct val="100000"/>
              </a:lnSpc>
              <a:spcBef>
                <a:spcPts val="335"/>
              </a:spcBef>
              <a:buAutoNum type="arabicPeriod" startAt="8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evaluation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metrics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for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classification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evaluation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metrics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 </a:t>
            </a:r>
            <a:r>
              <a:rPr sz="1200" spc="-20" dirty="0">
                <a:latin typeface="Calibri"/>
                <a:cs typeface="Calibri"/>
              </a:rPr>
              <a:t>are: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Accuracy:</a:t>
            </a:r>
            <a:endParaRPr sz="1200">
              <a:latin typeface="Calibri"/>
              <a:cs typeface="Calibri"/>
            </a:endParaRPr>
          </a:p>
          <a:p>
            <a:pPr marL="152400" marR="2570480">
              <a:lnSpc>
                <a:spcPct val="11650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proportion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correct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predictions. </a:t>
            </a:r>
            <a:r>
              <a:rPr sz="1200" dirty="0">
                <a:latin typeface="Calibri"/>
                <a:cs typeface="Calibri"/>
              </a:rPr>
              <a:t>Formula: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TN)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/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FN).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35"/>
              </a:spcBef>
            </a:pPr>
            <a:r>
              <a:rPr sz="1200" b="1" spc="-10" dirty="0">
                <a:latin typeface="Calibri"/>
                <a:cs typeface="Calibri"/>
              </a:rPr>
              <a:t>Precision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52400" marR="477520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proportion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 </a:t>
            </a:r>
            <a:r>
              <a:rPr sz="1200" dirty="0">
                <a:latin typeface="Calibri"/>
                <a:cs typeface="Calibri"/>
              </a:rPr>
              <a:t>out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 </a:t>
            </a:r>
            <a:r>
              <a:rPr sz="1200" dirty="0">
                <a:latin typeface="Calibri"/>
                <a:cs typeface="Calibri"/>
              </a:rPr>
              <a:t>made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model. </a:t>
            </a:r>
            <a:r>
              <a:rPr sz="1200" dirty="0">
                <a:latin typeface="Calibri"/>
                <a:cs typeface="Calibri"/>
              </a:rPr>
              <a:t>Formula: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/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FP).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Recall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(Sensitivity):</a:t>
            </a:r>
            <a:endParaRPr sz="1200">
              <a:latin typeface="Calibri"/>
              <a:cs typeface="Calibri"/>
            </a:endParaRPr>
          </a:p>
          <a:p>
            <a:pPr marL="152400" marR="1967864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proportion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positive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predictions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actual</a:t>
            </a:r>
            <a:r>
              <a:rPr sz="1200" spc="-10" dirty="0">
                <a:latin typeface="Calibri"/>
                <a:cs typeface="Calibri"/>
              </a:rPr>
              <a:t> positives. </a:t>
            </a:r>
            <a:r>
              <a:rPr sz="1200" dirty="0">
                <a:latin typeface="Calibri"/>
                <a:cs typeface="Calibri"/>
              </a:rPr>
              <a:t>Formula: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/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(TP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0" dirty="0">
                <a:latin typeface="Calibri"/>
                <a:cs typeface="Calibri"/>
              </a:rPr>
              <a:t> FN).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Calibri"/>
                <a:cs typeface="Calibri"/>
              </a:rPr>
              <a:t>F1-Score:</a:t>
            </a:r>
            <a:endParaRPr sz="1200">
              <a:latin typeface="Calibri"/>
              <a:cs typeface="Calibri"/>
            </a:endParaRPr>
          </a:p>
          <a:p>
            <a:pPr marL="152400" marR="683260">
              <a:lnSpc>
                <a:spcPts val="168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harmonic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precision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recall,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balance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metrics. </a:t>
            </a:r>
            <a:r>
              <a:rPr sz="1200" dirty="0">
                <a:latin typeface="Calibri"/>
                <a:cs typeface="Calibri"/>
              </a:rPr>
              <a:t>Formula: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*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(Precision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*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Recall)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/</a:t>
            </a:r>
            <a:r>
              <a:rPr sz="1200" spc="-10" dirty="0">
                <a:latin typeface="Calibri"/>
                <a:cs typeface="Calibri"/>
              </a:rPr>
              <a:t> (Precision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Recall).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160"/>
              </a:spcBef>
            </a:pPr>
            <a:r>
              <a:rPr sz="1200" b="1" dirty="0">
                <a:latin typeface="Calibri"/>
                <a:cs typeface="Calibri"/>
              </a:rPr>
              <a:t>Confusion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Matrix:</a:t>
            </a:r>
            <a:endParaRPr sz="1200">
              <a:latin typeface="Calibri"/>
              <a:cs typeface="Calibri"/>
            </a:endParaRPr>
          </a:p>
          <a:p>
            <a:pPr marL="12700" marR="11430" indent="13652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table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shows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actual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vs.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predicted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visualize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 </a:t>
            </a:r>
            <a:r>
              <a:rPr sz="1200" dirty="0">
                <a:latin typeface="Calibri"/>
                <a:cs typeface="Calibri"/>
              </a:rPr>
              <a:t>of the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200">
              <a:latin typeface="Calibri"/>
              <a:cs typeface="Calibri"/>
            </a:endParaRPr>
          </a:p>
          <a:p>
            <a:pPr marL="164465" indent="-151765">
              <a:lnSpc>
                <a:spcPct val="100000"/>
              </a:lnSpc>
              <a:buAutoNum type="arabicPeriod" startAt="9"/>
              <a:tabLst>
                <a:tab pos="1644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role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“Business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Understanding”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Science?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 marR="13970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“Business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Understanding”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first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Methodology.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This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focuses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understanding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project.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bridge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gap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objectives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solution.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By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context,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scope,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constraints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problem,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scientists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formulate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analytical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approach,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needed,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align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project’s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goals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outcomes.</a:t>
            </a:r>
            <a:endParaRPr sz="1200">
              <a:latin typeface="Calibri"/>
              <a:cs typeface="Calibri"/>
            </a:endParaRPr>
          </a:p>
          <a:p>
            <a:pPr marL="12700" marR="1016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Inadequate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understanding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wasted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resources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development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address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objectives.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0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Explain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differences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between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“Descriptive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Modelling”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“Predictive</a:t>
            </a:r>
            <a:r>
              <a:rPr sz="1200" b="1" spc="-10" dirty="0">
                <a:latin typeface="Calibri"/>
                <a:cs typeface="Calibri"/>
              </a:rPr>
              <a:t> Modelling.”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Descriptive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Modelling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 marR="11430" indent="155575">
              <a:lnSpc>
                <a:spcPts val="168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Descriptive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modelling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aims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characteristics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structure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making </a:t>
            </a:r>
            <a:r>
              <a:rPr sz="1200" dirty="0">
                <a:latin typeface="Calibri"/>
                <a:cs typeface="Calibri"/>
              </a:rPr>
              <a:t>predictions. It focuses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 summarizing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 describing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historical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data. Examples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clustering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200" spc="-10" dirty="0">
                <a:latin typeface="Calibri"/>
                <a:cs typeface="Calibri"/>
              </a:rPr>
              <a:t>association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described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predicted.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34"/>
              </a:spcBef>
            </a:pPr>
            <a:r>
              <a:rPr sz="1200" spc="-10" dirty="0">
                <a:latin typeface="Calibri"/>
                <a:cs typeface="Calibri"/>
              </a:rPr>
              <a:t>Example: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Segmenting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groups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purchasing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behaviour.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59"/>
              </a:spcBef>
            </a:pPr>
            <a:r>
              <a:rPr sz="1200" b="1" dirty="0">
                <a:latin typeface="Calibri"/>
                <a:cs typeface="Calibri"/>
              </a:rPr>
              <a:t>Predictive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Modelling:</a:t>
            </a:r>
            <a:endParaRPr sz="1200">
              <a:latin typeface="Calibri"/>
              <a:cs typeface="Calibri"/>
            </a:endParaRPr>
          </a:p>
          <a:p>
            <a:pPr marL="12700" marR="6985" indent="136525">
              <a:lnSpc>
                <a:spcPct val="116300"/>
              </a:lnSpc>
            </a:pPr>
            <a:r>
              <a:rPr sz="1200" dirty="0">
                <a:latin typeface="Calibri"/>
                <a:cs typeface="Calibri"/>
              </a:rPr>
              <a:t>Predictive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modelling uses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historical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forecast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outcomes.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</a:t>
            </a:r>
            <a:r>
              <a:rPr sz="1200" spc="-20" dirty="0">
                <a:latin typeface="Calibri"/>
                <a:cs typeface="Calibri"/>
              </a:rPr>
              <a:t> like </a:t>
            </a:r>
            <a:r>
              <a:rPr sz="1200" dirty="0">
                <a:latin typeface="Calibri"/>
                <a:cs typeface="Calibri"/>
              </a:rPr>
              <a:t>regression,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time-series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forecasting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behaviours.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Example: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customer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churn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their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purchase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history.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1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How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does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Preparation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impact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performance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models?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85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84290" cy="96545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0160" algn="just">
              <a:lnSpc>
                <a:spcPct val="11720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Answer: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Preparation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most</a:t>
            </a:r>
            <a:r>
              <a:rPr sz="1200" spc="1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critical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time-consuming</a:t>
            </a:r>
            <a:r>
              <a:rPr sz="1200" spc="1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Science.</a:t>
            </a:r>
            <a:r>
              <a:rPr sz="1200" spc="18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 </a:t>
            </a:r>
            <a:r>
              <a:rPr sz="1200" dirty="0">
                <a:latin typeface="Calibri"/>
                <a:cs typeface="Calibri"/>
              </a:rPr>
              <a:t>directly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affects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model’s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performance,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determines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how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it.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Key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activities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Preparation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12700" marR="14604" indent="139700">
              <a:lnSpc>
                <a:spcPct val="1165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Handling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missing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imputed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removed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receives complete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  <a:p>
            <a:pPr marL="12700" marR="8255" indent="13970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Feature</a:t>
            </a:r>
            <a:r>
              <a:rPr sz="1200" b="1" spc="4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scaling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Normalizing</a:t>
            </a:r>
            <a:r>
              <a:rPr sz="1200" spc="43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43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standardizing</a:t>
            </a:r>
            <a:r>
              <a:rPr sz="1200" spc="4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numerical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4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ensures</a:t>
            </a:r>
            <a:r>
              <a:rPr sz="1200" spc="409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4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4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variables contribute </a:t>
            </a:r>
            <a:r>
              <a:rPr sz="1200" dirty="0">
                <a:latin typeface="Calibri"/>
                <a:cs typeface="Calibri"/>
              </a:rPr>
              <a:t>equally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Encoding</a:t>
            </a:r>
            <a:r>
              <a:rPr sz="1200" b="1" spc="9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categorical</a:t>
            </a:r>
            <a:r>
              <a:rPr sz="1200" b="1" spc="10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variables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Converting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categorical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format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suitable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one-</a:t>
            </a:r>
            <a:r>
              <a:rPr sz="1200" dirty="0">
                <a:latin typeface="Calibri"/>
                <a:cs typeface="Calibri"/>
              </a:rPr>
              <a:t>hot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encoding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encoding).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Calibri"/>
                <a:cs typeface="Calibri"/>
              </a:rPr>
              <a:t>Outlier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outliers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might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distort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performance.</a:t>
            </a:r>
            <a:endParaRPr sz="1200">
              <a:latin typeface="Calibri"/>
              <a:cs typeface="Calibri"/>
            </a:endParaRPr>
          </a:p>
          <a:p>
            <a:pPr marL="12700" marR="10795">
              <a:lnSpc>
                <a:spcPts val="1700"/>
              </a:lnSpc>
              <a:spcBef>
                <a:spcPts val="75"/>
              </a:spcBef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well-</a:t>
            </a:r>
            <a:r>
              <a:rPr sz="1200" dirty="0">
                <a:latin typeface="Calibri"/>
                <a:cs typeface="Calibri"/>
              </a:rPr>
              <a:t>prepared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enables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effectively,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resulting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better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generalizability.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2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some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common</a:t>
            </a:r>
            <a:r>
              <a:rPr sz="1200" b="1" spc="-10" dirty="0">
                <a:latin typeface="Calibri"/>
                <a:cs typeface="Calibri"/>
              </a:rPr>
              <a:t> challenges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faced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Collection”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phase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Science?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Collection”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phase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present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several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including:</a:t>
            </a:r>
            <a:endParaRPr sz="1200">
              <a:latin typeface="Calibri"/>
              <a:cs typeface="Calibri"/>
            </a:endParaRPr>
          </a:p>
          <a:p>
            <a:pPr marL="12700" marR="8255" indent="13970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Accessibility</a:t>
            </a:r>
            <a:r>
              <a:rPr sz="1200" spc="-10" dirty="0">
                <a:latin typeface="Calibri"/>
                <a:cs typeface="Calibri"/>
              </a:rPr>
              <a:t>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Not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readily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available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easily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accessible.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Some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might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locked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behind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paywalls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subject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concerns.</a:t>
            </a:r>
            <a:endParaRPr sz="1200">
              <a:latin typeface="Calibri"/>
              <a:cs typeface="Calibri"/>
            </a:endParaRPr>
          </a:p>
          <a:p>
            <a:pPr marL="12700" marR="13335" indent="13970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2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Quality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2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Collected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</a:t>
            </a:r>
            <a:r>
              <a:rPr sz="1200" spc="3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errors,</a:t>
            </a:r>
            <a:r>
              <a:rPr sz="1200" spc="3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inconsistencies,</a:t>
            </a:r>
            <a:r>
              <a:rPr sz="1200" spc="3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3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missing</a:t>
            </a:r>
            <a:r>
              <a:rPr sz="1200" spc="3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values,</a:t>
            </a:r>
            <a:r>
              <a:rPr sz="1200" spc="2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requiring </a:t>
            </a:r>
            <a:r>
              <a:rPr sz="1200" dirty="0">
                <a:latin typeface="Calibri"/>
                <a:cs typeface="Calibri"/>
              </a:rPr>
              <a:t>significant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preprocessing.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135"/>
              </a:spcBef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Privacy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 collection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complies with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regulations like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GDPR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HIPAA,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especially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dealing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sensitive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information.</a:t>
            </a:r>
            <a:endParaRPr sz="1200">
              <a:latin typeface="Calibri"/>
              <a:cs typeface="Calibri"/>
            </a:endParaRPr>
          </a:p>
          <a:p>
            <a:pPr marL="12700" marR="11430" indent="13970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Volume</a:t>
            </a:r>
            <a:r>
              <a:rPr sz="1200" spc="-10" dirty="0">
                <a:latin typeface="Calibri"/>
                <a:cs typeface="Calibri"/>
              </a:rPr>
              <a:t>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challenging to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store,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analyze.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also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require specialized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tools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0" dirty="0">
                <a:latin typeface="Calibri"/>
                <a:cs typeface="Calibri"/>
              </a:rPr>
              <a:t> infrastructure.</a:t>
            </a:r>
            <a:endParaRPr sz="1200">
              <a:latin typeface="Calibri"/>
              <a:cs typeface="Calibri"/>
            </a:endParaRPr>
          </a:p>
          <a:p>
            <a:pPr marL="12700" marR="11430" indent="139700">
              <a:lnSpc>
                <a:spcPct val="116300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Relevance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Collecting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right data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aligns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problem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crucial.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Irrelevant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introduce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hinder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performance.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13"/>
              <a:tabLst>
                <a:tab pos="240665" algn="l"/>
              </a:tabLst>
            </a:pP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“Model</a:t>
            </a:r>
            <a:r>
              <a:rPr sz="1200" b="1" spc="-10" dirty="0">
                <a:latin typeface="Calibri"/>
                <a:cs typeface="Calibri"/>
              </a:rPr>
              <a:t> Validation”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important,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techniques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commonly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used?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Model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performs</a:t>
            </a:r>
            <a:r>
              <a:rPr sz="1200" spc="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just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7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12700" marR="14604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training 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unseen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(i.e.,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generalizes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well).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proper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 </a:t>
            </a:r>
            <a:r>
              <a:rPr sz="1200" spc="-25" dirty="0">
                <a:latin typeface="Calibri"/>
                <a:cs typeface="Calibri"/>
              </a:rPr>
              <a:t>may </a:t>
            </a:r>
            <a:r>
              <a:rPr sz="1200" dirty="0">
                <a:latin typeface="Calibri"/>
                <a:cs typeface="Calibri"/>
              </a:rPr>
              <a:t>overfit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poorly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real-world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Common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validation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include:</a:t>
            </a:r>
            <a:endParaRPr sz="1200">
              <a:latin typeface="Calibri"/>
              <a:cs typeface="Calibri"/>
            </a:endParaRPr>
          </a:p>
          <a:p>
            <a:pPr marL="12700" marR="8890" indent="139700">
              <a:lnSpc>
                <a:spcPts val="1680"/>
              </a:lnSpc>
              <a:spcBef>
                <a:spcPts val="95"/>
              </a:spcBef>
            </a:pPr>
            <a:r>
              <a:rPr sz="1200" b="1" spc="-10" dirty="0">
                <a:latin typeface="Calibri"/>
                <a:cs typeface="Calibri"/>
              </a:rPr>
              <a:t>Train-</a:t>
            </a:r>
            <a:r>
              <a:rPr sz="1200" b="1" dirty="0">
                <a:latin typeface="Calibri"/>
                <a:cs typeface="Calibri"/>
              </a:rPr>
              <a:t>Test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Split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Dividing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sets—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6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its </a:t>
            </a:r>
            <a:r>
              <a:rPr sz="1200" spc="-10" dirty="0">
                <a:latin typeface="Calibri"/>
                <a:cs typeface="Calibri"/>
              </a:rPr>
              <a:t>performance.</a:t>
            </a:r>
            <a:endParaRPr sz="1200">
              <a:latin typeface="Calibri"/>
              <a:cs typeface="Calibri"/>
            </a:endParaRPr>
          </a:p>
          <a:p>
            <a:pPr marL="12700" marR="5080" indent="139700">
              <a:lnSpc>
                <a:spcPts val="1680"/>
              </a:lnSpc>
              <a:spcBef>
                <a:spcPts val="15"/>
              </a:spcBef>
            </a:pPr>
            <a:r>
              <a:rPr sz="1200" b="1" spc="-10" dirty="0">
                <a:latin typeface="Calibri"/>
                <a:cs typeface="Calibri"/>
              </a:rPr>
              <a:t>K-</a:t>
            </a:r>
            <a:r>
              <a:rPr sz="1200" b="1" dirty="0">
                <a:latin typeface="Calibri"/>
                <a:cs typeface="Calibri"/>
              </a:rPr>
              <a:t>Fold</a:t>
            </a:r>
            <a:r>
              <a:rPr sz="1200" b="1" spc="10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Cross-</a:t>
            </a:r>
            <a:r>
              <a:rPr sz="1200" b="1" dirty="0">
                <a:latin typeface="Calibri"/>
                <a:cs typeface="Calibri"/>
              </a:rPr>
              <a:t>Validation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Dividing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‘k’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parts,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‘k-1’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folds,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remaining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fold.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repeated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‘k’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times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metrics.</a:t>
            </a:r>
            <a:endParaRPr sz="1200">
              <a:latin typeface="Calibri"/>
              <a:cs typeface="Calibri"/>
            </a:endParaRPr>
          </a:p>
          <a:p>
            <a:pPr marL="12700" marR="10160" indent="139700">
              <a:lnSpc>
                <a:spcPts val="1680"/>
              </a:lnSpc>
              <a:spcBef>
                <a:spcPts val="15"/>
              </a:spcBef>
            </a:pPr>
            <a:r>
              <a:rPr sz="1200" b="1" spc="-10" dirty="0">
                <a:latin typeface="Calibri"/>
                <a:cs typeface="Calibri"/>
              </a:rPr>
              <a:t>Leave-One-</a:t>
            </a:r>
            <a:r>
              <a:rPr sz="1200" b="1" dirty="0">
                <a:latin typeface="Calibri"/>
                <a:cs typeface="Calibri"/>
              </a:rPr>
              <a:t>Out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Cross-Validation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(LOOCV):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special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cross-validation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</a:t>
            </a:r>
            <a:r>
              <a:rPr sz="1200" spc="-25" dirty="0">
                <a:latin typeface="Calibri"/>
                <a:cs typeface="Calibri"/>
              </a:rPr>
              <a:t> is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testing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latin typeface="Calibri"/>
                <a:cs typeface="Calibri"/>
              </a:rPr>
              <a:t>These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methods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robustly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overfitting.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Calibri"/>
              <a:cs typeface="Calibri"/>
            </a:endParaRPr>
          </a:p>
          <a:p>
            <a:pPr marL="12700" marR="5080" indent="257175">
              <a:lnSpc>
                <a:spcPct val="116300"/>
              </a:lnSpc>
              <a:spcBef>
                <a:spcPts val="5"/>
              </a:spcBef>
              <a:buAutoNum type="arabicPeriod" startAt="14"/>
              <a:tabLst>
                <a:tab pos="269875" algn="l"/>
              </a:tabLst>
            </a:pP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2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key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considerations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when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deploying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2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204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2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model</a:t>
            </a:r>
            <a:r>
              <a:rPr sz="1200" b="1" spc="2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2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real-</a:t>
            </a:r>
            <a:r>
              <a:rPr sz="1200" b="1" spc="-10" dirty="0">
                <a:latin typeface="Calibri"/>
                <a:cs typeface="Calibri"/>
              </a:rPr>
              <a:t>world scenario?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86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562292" y="408686"/>
            <a:ext cx="6379210" cy="43033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When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deploying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machine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several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considerations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account:</a:t>
            </a:r>
            <a:endParaRPr sz="1200">
              <a:latin typeface="Calibri"/>
              <a:cs typeface="Calibri"/>
            </a:endParaRPr>
          </a:p>
          <a:p>
            <a:pPr marL="12700" marR="9525" indent="13970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Scalability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should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able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large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amounts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scale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required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the </a:t>
            </a:r>
            <a:r>
              <a:rPr sz="1200" spc="-10" dirty="0">
                <a:latin typeface="Calibri"/>
                <a:cs typeface="Calibri"/>
              </a:rPr>
              <a:t>business.</a:t>
            </a:r>
            <a:endParaRPr sz="120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135"/>
              </a:spcBef>
            </a:pPr>
            <a:r>
              <a:rPr sz="1200" b="1" spc="-10" dirty="0">
                <a:latin typeface="Calibri"/>
                <a:cs typeface="Calibri"/>
              </a:rPr>
              <a:t>Integration</a:t>
            </a:r>
            <a:r>
              <a:rPr sz="1200" spc="-10" dirty="0">
                <a:latin typeface="Calibri"/>
                <a:cs typeface="Calibri"/>
              </a:rPr>
              <a:t>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must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integrated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with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existing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business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systems,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that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predictions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incorporated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workflows.</a:t>
            </a:r>
            <a:endParaRPr sz="1200">
              <a:latin typeface="Calibri"/>
              <a:cs typeface="Calibri"/>
            </a:endParaRPr>
          </a:p>
          <a:p>
            <a:pPr marL="12700" marR="11430" indent="13970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Performance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Monitoring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Post-</a:t>
            </a:r>
            <a:r>
              <a:rPr sz="1200" dirty="0">
                <a:latin typeface="Calibri"/>
                <a:cs typeface="Calibri"/>
              </a:rPr>
              <a:t>deployment,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continuous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monitoring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model’s</a:t>
            </a:r>
            <a:r>
              <a:rPr sz="1200" spc="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 </a:t>
            </a:r>
            <a:r>
              <a:rPr sz="1200" dirty="0">
                <a:latin typeface="Calibri"/>
                <a:cs typeface="Calibri"/>
              </a:rPr>
              <a:t>essential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results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meets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needs.</a:t>
            </a:r>
            <a:endParaRPr sz="1200">
              <a:latin typeface="Calibri"/>
              <a:cs typeface="Calibri"/>
            </a:endParaRPr>
          </a:p>
          <a:p>
            <a:pPr marL="12700" marR="7620" indent="139700">
              <a:lnSpc>
                <a:spcPct val="116300"/>
              </a:lnSpc>
              <a:spcBef>
                <a:spcPts val="25"/>
              </a:spcBef>
            </a:pPr>
            <a:r>
              <a:rPr sz="1200" b="1" dirty="0">
                <a:latin typeface="Calibri"/>
                <a:cs typeface="Calibri"/>
              </a:rPr>
              <a:t>Maintenance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periodic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updates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retraining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new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collected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or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conditions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change.</a:t>
            </a:r>
            <a:endParaRPr sz="1200">
              <a:latin typeface="Calibri"/>
              <a:cs typeface="Calibri"/>
            </a:endParaRPr>
          </a:p>
          <a:p>
            <a:pPr marL="12700" marR="10795" indent="139700">
              <a:lnSpc>
                <a:spcPts val="1700"/>
              </a:lnSpc>
              <a:spcBef>
                <a:spcPts val="75"/>
              </a:spcBef>
            </a:pPr>
            <a:r>
              <a:rPr sz="1200" b="1" dirty="0">
                <a:latin typeface="Calibri"/>
                <a:cs typeface="Calibri"/>
              </a:rPr>
              <a:t>Feedback</a:t>
            </a:r>
            <a:r>
              <a:rPr sz="1200" b="1" spc="3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Loops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3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Incorporating</a:t>
            </a:r>
            <a:r>
              <a:rPr sz="1200" spc="4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3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users</a:t>
            </a:r>
            <a:r>
              <a:rPr sz="1200" spc="3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3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stakeholders</a:t>
            </a:r>
            <a:r>
              <a:rPr sz="1200" spc="3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allows</a:t>
            </a:r>
            <a:r>
              <a:rPr sz="1200" spc="38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3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 </a:t>
            </a:r>
            <a:r>
              <a:rPr sz="1200" dirty="0">
                <a:latin typeface="Calibri"/>
                <a:cs typeface="Calibri"/>
              </a:rPr>
              <a:t>improvement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adjustments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15.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What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“Feedback”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Science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Methodology,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important?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spc="-10" dirty="0">
                <a:latin typeface="Calibri"/>
                <a:cs typeface="Calibri"/>
              </a:rPr>
              <a:t>Answer: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Science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refers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collecting</a:t>
            </a:r>
            <a:r>
              <a:rPr sz="1200" spc="1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users,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stakeholders,</a:t>
            </a:r>
            <a:r>
              <a:rPr sz="1200" spc="15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12700" marR="9525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system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performance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after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deployment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model.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Feedback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shortcomings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in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valuable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it.</a:t>
            </a:r>
            <a:endParaRPr sz="1200">
              <a:latin typeface="Calibri"/>
              <a:cs typeface="Calibri"/>
            </a:endParaRPr>
          </a:p>
          <a:p>
            <a:pPr marL="12700" marR="5080" algn="just">
              <a:lnSpc>
                <a:spcPct val="116300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importance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feedback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role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refinement.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continuously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receiving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acting</a:t>
            </a:r>
            <a:r>
              <a:rPr sz="1200" spc="-25" dirty="0">
                <a:latin typeface="Calibri"/>
                <a:cs typeface="Calibri"/>
              </a:rPr>
              <a:t> on </a:t>
            </a:r>
            <a:r>
              <a:rPr sz="1200" dirty="0">
                <a:latin typeface="Calibri"/>
                <a:cs typeface="Calibri"/>
              </a:rPr>
              <a:t>feedback,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scientists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fine-tune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remain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relevant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time, </a:t>
            </a:r>
            <a:r>
              <a:rPr sz="1200" dirty="0">
                <a:latin typeface="Calibri"/>
                <a:cs typeface="Calibri"/>
              </a:rPr>
              <a:t>addressing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shifts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business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objectives.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/>
          <p:nvPr/>
        </p:nvSpPr>
        <p:spPr>
          <a:xfrm>
            <a:off x="3790360" y="9398292"/>
            <a:ext cx="155575" cy="15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5"/>
              </a:lnSpc>
            </a:pPr>
            <a:r>
              <a:rPr sz="1000" spc="-25" dirty="0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75074" y="390976"/>
            <a:ext cx="5810250" cy="8566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18100"/>
              </a:lnSpc>
              <a:spcBef>
                <a:spcPts val="20"/>
              </a:spcBef>
              <a:tabLst>
                <a:tab pos="974725" algn="l"/>
              </a:tabLst>
            </a:pPr>
            <a:r>
              <a:rPr sz="1150" dirty="0">
                <a:latin typeface="Calibri"/>
                <a:cs typeface="Calibri"/>
              </a:rPr>
              <a:t>4</a:t>
            </a:r>
            <a:r>
              <a:rPr sz="1150" b="1" dirty="0">
                <a:latin typeface="Calibri"/>
                <a:cs typeface="Calibri"/>
              </a:rPr>
              <a:t>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important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communication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it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helps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in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knowing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whether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receiver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25" dirty="0">
                <a:latin typeface="Calibri"/>
                <a:cs typeface="Calibri"/>
              </a:rPr>
              <a:t>has </a:t>
            </a:r>
            <a:r>
              <a:rPr sz="1150" b="1" dirty="0">
                <a:latin typeface="Calibri"/>
                <a:cs typeface="Calibri"/>
              </a:rPr>
              <a:t>understood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message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or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spc="-20" dirty="0">
                <a:latin typeface="Calibri"/>
                <a:cs typeface="Calibri"/>
              </a:rPr>
              <a:t>not.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074" y="1218342"/>
            <a:ext cx="729615" cy="65278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Sender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c. </a:t>
            </a:r>
            <a:r>
              <a:rPr sz="1150" spc="-10" dirty="0">
                <a:latin typeface="Calibri"/>
                <a:cs typeface="Calibri"/>
              </a:rPr>
              <a:t>Feedback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9814" y="1250704"/>
            <a:ext cx="3789679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  <a:tab pos="26816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Receiver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Feedback</a:t>
            </a:r>
            <a:r>
              <a:rPr sz="1150" dirty="0">
                <a:latin typeface="Calibri"/>
                <a:cs typeface="Calibri"/>
              </a:rPr>
              <a:t>	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5074" y="1842631"/>
            <a:ext cx="5930265" cy="445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95"/>
              </a:spcBef>
              <a:tabLst>
                <a:tab pos="1375410" algn="l"/>
              </a:tabLst>
            </a:pPr>
            <a:r>
              <a:rPr sz="1150" dirty="0">
                <a:latin typeface="Calibri"/>
                <a:cs typeface="Calibri"/>
              </a:rPr>
              <a:t>5</a:t>
            </a:r>
            <a:r>
              <a:rPr sz="1150" b="1" dirty="0">
                <a:latin typeface="Calibri"/>
                <a:cs typeface="Calibri"/>
              </a:rPr>
              <a:t>.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involves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skills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can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utilized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send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messages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clear,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concise </a:t>
            </a:r>
            <a:r>
              <a:rPr sz="1150" b="1" dirty="0">
                <a:latin typeface="Calibri"/>
                <a:cs typeface="Calibri"/>
              </a:rPr>
              <a:t>and</a:t>
            </a:r>
            <a:r>
              <a:rPr sz="1150" b="1" spc="5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accurate.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44492" y="2259896"/>
            <a:ext cx="1668145" cy="44577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Effective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5074" y="2259896"/>
            <a:ext cx="1668145" cy="85979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Clear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Consist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Effective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communication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5074" y="3096525"/>
            <a:ext cx="5815330" cy="440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95"/>
              </a:spcBef>
              <a:tabLst>
                <a:tab pos="1276350" algn="l"/>
              </a:tabLst>
            </a:pPr>
            <a:r>
              <a:rPr sz="1150" b="1" dirty="0">
                <a:latin typeface="Calibri"/>
                <a:cs typeface="Calibri"/>
              </a:rPr>
              <a:t>6. A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dirty="0">
                <a:latin typeface="Calibri"/>
                <a:cs typeface="Calibri"/>
              </a:rPr>
              <a:t>statement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one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which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conveys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exact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message that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your</a:t>
            </a:r>
            <a:r>
              <a:rPr sz="1150" b="1" spc="-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trying</a:t>
            </a:r>
            <a:r>
              <a:rPr sz="1150" b="1" spc="5" dirty="0">
                <a:latin typeface="Calibri"/>
                <a:cs typeface="Calibri"/>
              </a:rPr>
              <a:t> </a:t>
            </a:r>
            <a:r>
              <a:rPr sz="1150" b="1" spc="-25" dirty="0">
                <a:latin typeface="Calibri"/>
                <a:cs typeface="Calibri"/>
              </a:rPr>
              <a:t>to </a:t>
            </a:r>
            <a:r>
              <a:rPr sz="1150" b="1" dirty="0">
                <a:latin typeface="Calibri"/>
                <a:cs typeface="Calibri"/>
              </a:rPr>
              <a:t>convey</a:t>
            </a:r>
            <a:r>
              <a:rPr sz="1150" b="1" spc="4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to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other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person.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5074" y="3513913"/>
            <a:ext cx="602615" cy="64643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53670" indent="-140970">
              <a:lnSpc>
                <a:spcPct val="100000"/>
              </a:lnSpc>
              <a:spcBef>
                <a:spcPts val="345"/>
              </a:spcBef>
              <a:buAutoNum type="alphaLcPeriod"/>
              <a:tabLst>
                <a:tab pos="153670" algn="l"/>
              </a:tabLst>
            </a:pPr>
            <a:r>
              <a:rPr sz="1150" spc="-10" dirty="0">
                <a:latin typeface="Calibri"/>
                <a:cs typeface="Calibri"/>
              </a:rPr>
              <a:t>Consist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60020" indent="-147320">
              <a:lnSpc>
                <a:spcPct val="100000"/>
              </a:lnSpc>
              <a:spcBef>
                <a:spcPts val="250"/>
              </a:spcBef>
              <a:buAutoNum type="alphaLcPeriod" startAt="2"/>
              <a:tabLst>
                <a:tab pos="160020" algn="l"/>
              </a:tabLst>
            </a:pPr>
            <a:r>
              <a:rPr sz="1150" spc="-10" dirty="0">
                <a:latin typeface="Calibri"/>
                <a:cs typeface="Calibri"/>
              </a:rPr>
              <a:t>Clear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09814" y="3542941"/>
            <a:ext cx="440436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  <a:tab pos="31261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Clear</a:t>
            </a:r>
            <a:r>
              <a:rPr sz="1150" dirty="0">
                <a:latin typeface="Calibri"/>
                <a:cs typeface="Calibri"/>
              </a:rPr>
              <a:t>	c. Both a)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b)</a:t>
            </a:r>
            <a:r>
              <a:rPr sz="1150" dirty="0">
                <a:latin typeface="Calibri"/>
                <a:cs typeface="Calibri"/>
              </a:rPr>
              <a:t>	d.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None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5074" y="4166737"/>
            <a:ext cx="530987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5257165" algn="l"/>
              </a:tabLst>
            </a:pPr>
            <a:r>
              <a:rPr sz="1150" b="1" dirty="0">
                <a:latin typeface="Calibri"/>
                <a:cs typeface="Calibri"/>
              </a:rPr>
              <a:t>7.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Effective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communication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skills help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us to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communicate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message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150" b="1" spc="-50" dirty="0">
                <a:latin typeface="Calibri"/>
                <a:cs typeface="Calibri"/>
              </a:rPr>
              <a:t>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5074" y="4344859"/>
            <a:ext cx="1120775" cy="6496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a. </a:t>
            </a:r>
            <a:r>
              <a:rPr sz="1150" spc="-10" dirty="0">
                <a:latin typeface="Calibri"/>
                <a:cs typeface="Calibri"/>
              </a:rPr>
              <a:t>Correctly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09814" y="4373887"/>
            <a:ext cx="3789679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346835" algn="l"/>
                <a:tab pos="2681605" algn="l"/>
              </a:tabLst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Precisely</a:t>
            </a:r>
            <a:r>
              <a:rPr sz="1150" dirty="0">
                <a:latin typeface="Calibri"/>
                <a:cs typeface="Calibri"/>
              </a:rPr>
              <a:t>	c. </a:t>
            </a:r>
            <a:r>
              <a:rPr sz="1150" spc="-10" dirty="0">
                <a:latin typeface="Calibri"/>
                <a:cs typeface="Calibri"/>
              </a:rPr>
              <a:t>Completely</a:t>
            </a:r>
            <a:r>
              <a:rPr sz="1150" dirty="0">
                <a:latin typeface="Calibri"/>
                <a:cs typeface="Calibri"/>
              </a:rPr>
              <a:t>	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5074" y="4965197"/>
            <a:ext cx="2573020" cy="106997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b="1" dirty="0">
                <a:latin typeface="Calibri"/>
                <a:cs typeface="Calibri"/>
              </a:rPr>
              <a:t>8.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Why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-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listening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attentively </a:t>
            </a:r>
            <a:r>
              <a:rPr sz="1150" b="1" spc="-10" dirty="0">
                <a:latin typeface="Calibri"/>
                <a:cs typeface="Calibri"/>
              </a:rPr>
              <a:t>important?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latin typeface="Calibri"/>
                <a:cs typeface="Calibri"/>
              </a:rPr>
              <a:t>a. 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 to obtain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information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50" dirty="0">
                <a:latin typeface="Calibri"/>
                <a:cs typeface="Calibri"/>
              </a:rPr>
              <a:t>c. 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20" dirty="0">
                <a:latin typeface="Calibri"/>
                <a:cs typeface="Calibri"/>
              </a:rPr>
              <a:t>learn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44492" y="5179017"/>
            <a:ext cx="1627505" cy="4394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We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listen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to </a:t>
            </a:r>
            <a:r>
              <a:rPr sz="1150" spc="-10" dirty="0">
                <a:latin typeface="Calibri"/>
                <a:cs typeface="Calibri"/>
              </a:rPr>
              <a:t>understand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5074" y="6038745"/>
            <a:ext cx="363156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9.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 various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factors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that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affect</a:t>
            </a:r>
            <a:r>
              <a:rPr sz="1150" b="1" spc="4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listening?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5074" y="6219955"/>
            <a:ext cx="2505075" cy="189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65455">
              <a:lnSpc>
                <a:spcPct val="118100"/>
              </a:lnSpc>
              <a:spcBef>
                <a:spcPts val="95"/>
              </a:spcBef>
              <a:tabLst>
                <a:tab pos="1346835" algn="l"/>
              </a:tabLst>
            </a:pPr>
            <a:r>
              <a:rPr sz="1150" dirty="0">
                <a:latin typeface="Calibri"/>
                <a:cs typeface="Calibri"/>
              </a:rPr>
              <a:t>a. Eye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contact</a:t>
            </a:r>
            <a:r>
              <a:rPr sz="1150" dirty="0">
                <a:latin typeface="Calibri"/>
                <a:cs typeface="Calibri"/>
              </a:rPr>
              <a:t>	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Gestures </a:t>
            </a:r>
            <a:r>
              <a:rPr sz="1150" dirty="0">
                <a:latin typeface="Calibri"/>
                <a:cs typeface="Calibri"/>
              </a:rPr>
              <a:t>Online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learning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platform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dirty="0">
                <a:latin typeface="Calibri"/>
                <a:cs typeface="Calibri"/>
              </a:rPr>
              <a:t>10.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is</a:t>
            </a:r>
            <a:r>
              <a:rPr sz="1150" b="1" spc="-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stage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1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listening?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Receiving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&amp;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Understanding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c. Evaluating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&amp;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Responding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44492" y="6248983"/>
            <a:ext cx="123444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Avoid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distractions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23857" y="6248983"/>
            <a:ext cx="112077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44492" y="7254840"/>
            <a:ext cx="1120775" cy="44577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Remembering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5074" y="8120991"/>
            <a:ext cx="276225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b="1" dirty="0">
                <a:latin typeface="Calibri"/>
                <a:cs typeface="Calibri"/>
              </a:rPr>
              <a:t>11.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What</a:t>
            </a:r>
            <a:r>
              <a:rPr sz="1150" b="1" spc="1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are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the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barriers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of</a:t>
            </a:r>
            <a:r>
              <a:rPr sz="1150" b="1" spc="20" dirty="0">
                <a:latin typeface="Calibri"/>
                <a:cs typeface="Calibri"/>
              </a:rPr>
              <a:t> </a:t>
            </a:r>
            <a:r>
              <a:rPr sz="1150" b="1" dirty="0">
                <a:latin typeface="Calibri"/>
                <a:cs typeface="Calibri"/>
              </a:rPr>
              <a:t>active</a:t>
            </a:r>
            <a:r>
              <a:rPr sz="1150" b="1" spc="25" dirty="0">
                <a:latin typeface="Calibri"/>
                <a:cs typeface="Calibri"/>
              </a:rPr>
              <a:t> </a:t>
            </a:r>
            <a:r>
              <a:rPr sz="1150" b="1" spc="-10" dirty="0">
                <a:latin typeface="Calibri"/>
                <a:cs typeface="Calibri"/>
              </a:rPr>
              <a:t>listening?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44492" y="8295716"/>
            <a:ext cx="2513330" cy="44577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b.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Being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pre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–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occupied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&amp;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Personal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factor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5074" y="8295716"/>
            <a:ext cx="1892300" cy="85979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50" dirty="0">
                <a:latin typeface="Calibri"/>
                <a:cs typeface="Calibri"/>
              </a:rPr>
              <a:t>a.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Noise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and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Visual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distractions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latin typeface="Calibri"/>
                <a:cs typeface="Calibri"/>
              </a:rPr>
              <a:t>c.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Past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experiences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or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mindset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50" b="1" spc="-10" dirty="0">
                <a:latin typeface="Calibri"/>
                <a:cs typeface="Calibri"/>
              </a:rPr>
              <a:t>Answer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150" dirty="0">
                <a:latin typeface="Calibri"/>
                <a:cs typeface="Calibri"/>
              </a:rPr>
              <a:t>d. All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of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the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above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375243"/>
            <a:ext cx="6188075" cy="226949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162810">
              <a:lnSpc>
                <a:spcPct val="100000"/>
              </a:lnSpc>
              <a:spcBef>
                <a:spcPts val="570"/>
              </a:spcBef>
            </a:pPr>
            <a:r>
              <a:rPr sz="1600" b="1" dirty="0">
                <a:latin typeface="Calibri"/>
                <a:cs typeface="Calibri"/>
              </a:rPr>
              <a:t>UNIT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3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:Making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Machines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See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55"/>
              </a:spcBef>
            </a:pPr>
            <a:r>
              <a:rPr sz="1200" b="1" dirty="0">
                <a:latin typeface="Calibri"/>
                <a:cs typeface="Calibri"/>
              </a:rPr>
              <a:t>1.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Introduction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(CV)</a:t>
            </a:r>
            <a:endParaRPr sz="1200">
              <a:latin typeface="Calibri"/>
              <a:cs typeface="Calibri"/>
            </a:endParaRPr>
          </a:p>
          <a:p>
            <a:pPr marL="241300" marR="32004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Definition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branch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Artificial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Intelligence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(AI)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machines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interpret,</a:t>
            </a:r>
            <a:r>
              <a:rPr sz="1200" spc="-25" dirty="0">
                <a:latin typeface="Calibri"/>
                <a:cs typeface="Calibri"/>
              </a:rPr>
              <a:t> and </a:t>
            </a:r>
            <a:r>
              <a:rPr sz="1200" dirty="0">
                <a:latin typeface="Calibri"/>
                <a:cs typeface="Calibri"/>
              </a:rPr>
              <a:t>understand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world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digital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videos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Human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Analogy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Human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eyes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Cameras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(Sensing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Devices)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Optic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nerve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transmission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cortex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Algorithms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models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63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CV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videos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makes recommendations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takes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actions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accordingly.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" y="5629147"/>
            <a:ext cx="6568440" cy="430403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Purpose</a:t>
            </a:r>
            <a:r>
              <a:rPr sz="1200" dirty="0">
                <a:latin typeface="Calibri"/>
                <a:cs typeface="Calibri"/>
              </a:rPr>
              <a:t>: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meaningful information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decisions,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automate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10" dirty="0">
                <a:latin typeface="Calibri"/>
                <a:cs typeface="Calibri"/>
              </a:rPr>
              <a:t> tasks.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Core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Technologies</a:t>
            </a:r>
            <a:r>
              <a:rPr sz="1200" spc="-10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10" dirty="0">
                <a:latin typeface="Calibri"/>
                <a:cs typeface="Calibri"/>
              </a:rPr>
              <a:t> Recognition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 Identifying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objects/scenes.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Neural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Networks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Especially </a:t>
            </a:r>
            <a:r>
              <a:rPr sz="1200" b="1" dirty="0">
                <a:latin typeface="Calibri"/>
                <a:cs typeface="Calibri"/>
              </a:rPr>
              <a:t>CNNs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(Convolutional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10" dirty="0">
                <a:latin typeface="Calibri"/>
                <a:cs typeface="Calibri"/>
              </a:rPr>
              <a:t> Networks).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Feature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Extraction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Shapes,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colors,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textures,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edges.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Model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Training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Evaluation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patterns,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measuring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accuracy.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WORKING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Definition</a:t>
            </a:r>
            <a:endParaRPr sz="1200">
              <a:latin typeface="Calibri"/>
              <a:cs typeface="Calibri"/>
            </a:endParaRPr>
          </a:p>
          <a:p>
            <a:pPr marL="241300" marR="430530" indent="-229235">
              <a:lnSpc>
                <a:spcPts val="1700"/>
              </a:lnSpc>
              <a:spcBef>
                <a:spcPts val="8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picture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numbers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can </a:t>
            </a:r>
            <a:r>
              <a:rPr sz="1200" spc="-10" dirty="0">
                <a:latin typeface="Calibri"/>
                <a:cs typeface="Calibri"/>
              </a:rPr>
              <a:t>understand.</a:t>
            </a:r>
            <a:endParaRPr sz="1200">
              <a:latin typeface="Calibri"/>
              <a:cs typeface="Calibri"/>
            </a:endParaRPr>
          </a:p>
          <a:p>
            <a:pPr marL="276225" indent="-263525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76225" algn="l"/>
              </a:tabLst>
            </a:pPr>
            <a:r>
              <a:rPr sz="1200" dirty="0">
                <a:latin typeface="Calibri"/>
                <a:cs typeface="Calibri"/>
              </a:rPr>
              <a:t>Ways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Design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software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→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Paint,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Photoshop.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Digital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cameras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→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photos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directly.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Scanners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→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converting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printed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spc="-10" dirty="0">
                <a:solidFill>
                  <a:srgbClr val="528135"/>
                </a:solidFill>
                <a:latin typeface="Calibri"/>
                <a:cs typeface="Calibri"/>
              </a:rPr>
              <a:t>Representation</a:t>
            </a:r>
            <a:r>
              <a:rPr sz="1200" spc="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of</a:t>
            </a:r>
            <a:r>
              <a:rPr sz="1200" spc="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Digital</a:t>
            </a:r>
            <a:r>
              <a:rPr sz="1200" spc="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528135"/>
                </a:solidFill>
                <a:latin typeface="Calibri"/>
                <a:cs typeface="Calibri"/>
              </a:rPr>
              <a:t>Images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Pixels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(Picture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Elements)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Smallest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specific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color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value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44" y="3025717"/>
            <a:ext cx="5524500" cy="229460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87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122295">
              <a:lnSpc>
                <a:spcPts val="1095"/>
              </a:lnSpc>
            </a:pPr>
            <a:r>
              <a:rPr spc="-25" dirty="0"/>
              <a:t>88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5353050" cy="96545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Collection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complete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2"/>
              <a:tabLst>
                <a:tab pos="242570" algn="l"/>
              </a:tabLst>
            </a:pPr>
            <a:r>
              <a:rPr sz="1200" b="1" spc="-10" dirty="0">
                <a:latin typeface="Calibri"/>
                <a:cs typeface="Calibri"/>
              </a:rPr>
              <a:t>Digitization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Converts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b="1" dirty="0">
                <a:latin typeface="Calibri"/>
                <a:cs typeface="Calibri"/>
              </a:rPr>
              <a:t>grid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pixels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assigned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numerical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value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 startAt="3"/>
              <a:tabLst>
                <a:tab pos="242570" algn="l"/>
              </a:tabLst>
            </a:pPr>
            <a:r>
              <a:rPr sz="1200" b="1" spc="-10" dirty="0">
                <a:latin typeface="Calibri"/>
                <a:cs typeface="Calibri"/>
              </a:rPr>
              <a:t>Resolution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Determined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 </a:t>
            </a:r>
            <a:r>
              <a:rPr sz="1200" b="1" dirty="0">
                <a:latin typeface="Calibri"/>
                <a:cs typeface="Calibri"/>
              </a:rPr>
              <a:t>number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pixels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image.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Higher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resolution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closer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original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scene.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 startAt="4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Pixel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Values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Monochrome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(Black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White):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Wingdings"/>
              <a:buChar char="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0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=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Black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Wingdings"/>
              <a:buChar char="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255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=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White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Wingdings"/>
              <a:buChar char="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Range: </a:t>
            </a:r>
            <a:r>
              <a:rPr sz="1200" b="1" spc="-20" dirty="0">
                <a:latin typeface="Calibri"/>
                <a:cs typeface="Calibri"/>
              </a:rPr>
              <a:t>0–</a:t>
            </a:r>
            <a:r>
              <a:rPr sz="1200" b="1" spc="-25" dirty="0">
                <a:latin typeface="Calibri"/>
                <a:cs typeface="Calibri"/>
              </a:rPr>
              <a:t>255</a:t>
            </a:r>
            <a:endParaRPr sz="1200">
              <a:latin typeface="Calibri"/>
              <a:cs typeface="Calibri"/>
            </a:endParaRPr>
          </a:p>
          <a:p>
            <a:pPr marL="241300" marR="2353945">
              <a:lnSpc>
                <a:spcPct val="116199"/>
              </a:lnSpc>
              <a:spcBef>
                <a:spcPts val="25"/>
              </a:spcBef>
            </a:pPr>
            <a:r>
              <a:rPr sz="1200" dirty="0">
                <a:latin typeface="Calibri"/>
                <a:cs typeface="Calibri"/>
              </a:rPr>
              <a:t>Binary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Recreating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1s </a:t>
            </a:r>
            <a:r>
              <a:rPr sz="1200" dirty="0">
                <a:latin typeface="Calibri"/>
                <a:cs typeface="Calibri"/>
              </a:rPr>
              <a:t>Steps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Processing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Step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1: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Choose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an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Image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with.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Free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sources: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Pixabay,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Unsplash,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Pexels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Step</a:t>
            </a:r>
            <a:r>
              <a:rPr sz="1200" b="1" spc="-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2: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Resize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the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Image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Resize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smaller</a:t>
            </a:r>
            <a:r>
              <a:rPr sz="1200" spc="-10" dirty="0">
                <a:latin typeface="Calibri"/>
                <a:cs typeface="Calibri"/>
              </a:rPr>
              <a:t> dimensions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</a:t>
            </a:r>
            <a:r>
              <a:rPr sz="1200" b="1" spc="-10" dirty="0">
                <a:latin typeface="Calibri"/>
                <a:cs typeface="Calibri"/>
              </a:rPr>
              <a:t>200–</a:t>
            </a:r>
            <a:r>
              <a:rPr sz="1200" b="1" dirty="0">
                <a:latin typeface="Calibri"/>
                <a:cs typeface="Calibri"/>
              </a:rPr>
              <a:t>300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px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recommended).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Tool: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https://imageresizer.com/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resized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Step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3: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Convert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to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Grayscale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Convert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shades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gray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(1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channel).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Tool:</a:t>
            </a:r>
            <a:r>
              <a:rPr sz="1200" spc="165" dirty="0">
                <a:latin typeface="Calibri"/>
                <a:cs typeface="Calibri"/>
              </a:rPr>
              <a:t> </a:t>
            </a:r>
            <a:r>
              <a:rPr sz="1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/>
              </a:rPr>
              <a:t>https://pinetools.com/grayscale-</a:t>
            </a:r>
            <a:r>
              <a:rPr sz="1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/>
              </a:rPr>
              <a:t>image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Download </a:t>
            </a:r>
            <a:r>
              <a:rPr sz="1200" dirty="0">
                <a:latin typeface="Calibri"/>
                <a:cs typeface="Calibri"/>
              </a:rPr>
              <a:t>grayscale </a:t>
            </a:r>
            <a:r>
              <a:rPr sz="1200" spc="-10" dirty="0">
                <a:latin typeface="Calibri"/>
                <a:cs typeface="Calibri"/>
              </a:rPr>
              <a:t>version.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Step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4: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Extract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Pixel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Values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Convert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grayscale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numerical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pixel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values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black,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white).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Tool: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Boxentriq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Pixel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Value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Extractor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Step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5:</a:t>
            </a:r>
            <a:r>
              <a:rPr sz="1200" b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Copy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Pixel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Values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Copy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tool.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Step 6: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Paste</a:t>
            </a:r>
            <a:r>
              <a:rPr sz="1200" b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into</a:t>
            </a:r>
            <a:r>
              <a:rPr sz="1200" b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Word</a:t>
            </a:r>
            <a:r>
              <a:rPr sz="1200" b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Document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Paste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Word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/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Google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Docs</a:t>
            </a:r>
            <a:r>
              <a:rPr sz="1200" spc="-2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Step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7:</a:t>
            </a:r>
            <a:r>
              <a:rPr sz="1200" b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Adjust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Font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Size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Select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size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1</a:t>
            </a:r>
            <a:r>
              <a:rPr sz="1200" spc="-25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0s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recreate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grayscale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Representation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 Coloured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 (RGB</a:t>
            </a:r>
            <a:r>
              <a:rPr sz="1200" spc="-10" dirty="0">
                <a:latin typeface="Calibri"/>
                <a:cs typeface="Calibri"/>
              </a:rPr>
              <a:t> Model)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1.</a:t>
            </a:r>
            <a:r>
              <a:rPr sz="1200" spc="170" dirty="0">
                <a:latin typeface="Calibri"/>
                <a:cs typeface="Calibri"/>
              </a:rPr>
              <a:t>  </a:t>
            </a:r>
            <a:r>
              <a:rPr sz="1200" b="1" dirty="0">
                <a:latin typeface="Calibri"/>
                <a:cs typeface="Calibri"/>
              </a:rPr>
              <a:t>RGB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Model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89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3375" y="408686"/>
            <a:ext cx="5369560" cy="96545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Red,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Green,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Blue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channels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channel: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0–255</a:t>
            </a:r>
            <a:r>
              <a:rPr sz="1200" spc="-2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 startAt="2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Binary </a:t>
            </a:r>
            <a:r>
              <a:rPr sz="1200" b="1" spc="-10" dirty="0">
                <a:latin typeface="Calibri"/>
                <a:cs typeface="Calibri"/>
              </a:rPr>
              <a:t>Representation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1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byte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=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8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bits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possible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28=2562^8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256.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0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= </a:t>
            </a:r>
            <a:r>
              <a:rPr sz="1200" b="1" spc="-10" dirty="0">
                <a:latin typeface="Calibri"/>
                <a:cs typeface="Calibri"/>
              </a:rPr>
              <a:t>00000000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(all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bits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0)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255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=</a:t>
            </a:r>
            <a:r>
              <a:rPr sz="1200" b="1" spc="-10" dirty="0">
                <a:latin typeface="Calibri"/>
                <a:cs typeface="Calibri"/>
              </a:rPr>
              <a:t> 11111111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(all bits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35" dirty="0">
                <a:latin typeface="Calibri"/>
                <a:cs typeface="Calibri"/>
              </a:rPr>
              <a:t>1)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 startAt="3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Colour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Range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combining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intensities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16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million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colours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possible.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Stages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</a:t>
            </a:r>
            <a:endParaRPr sz="1200">
              <a:latin typeface="Calibri"/>
              <a:cs typeface="Calibri"/>
            </a:endParaRPr>
          </a:p>
          <a:p>
            <a:pPr marL="241300" marR="3833495">
              <a:lnSpc>
                <a:spcPct val="116300"/>
              </a:lnSpc>
              <a:spcBef>
                <a:spcPts val="30"/>
              </a:spcBef>
            </a:pPr>
            <a:r>
              <a:rPr sz="1200" b="1" dirty="0">
                <a:latin typeface="Calibri"/>
                <a:cs typeface="Calibri"/>
              </a:rPr>
              <a:t>1.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Acquisition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Definition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acquisition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Initial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Involves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capturing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digital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images/videos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raw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further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Methods</a:t>
            </a:r>
            <a:r>
              <a:rPr sz="1200" b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of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Image</a:t>
            </a:r>
            <a:r>
              <a:rPr sz="1200" b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Acquisition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Digital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Cameras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Directly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images/videos.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Scanners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Convert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physical</a:t>
            </a:r>
            <a:r>
              <a:rPr sz="1200" spc="-10" dirty="0">
                <a:latin typeface="Calibri"/>
                <a:cs typeface="Calibri"/>
              </a:rPr>
              <a:t> photos/documents</a:t>
            </a:r>
            <a:r>
              <a:rPr sz="1200" dirty="0">
                <a:latin typeface="Calibri"/>
                <a:cs typeface="Calibri"/>
              </a:rPr>
              <a:t> into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form.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Design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Software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artificially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Photoshop,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Paint).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Specialized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(Scientific/Medical)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MRI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(Magnetic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Resonance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Imaging)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4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CT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(Computed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Tomography)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Factors</a:t>
            </a:r>
            <a:r>
              <a:rPr sz="1200" b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Affecting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Image</a:t>
            </a:r>
            <a:r>
              <a:rPr sz="1200" b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Quality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4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Device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Capabilities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resolution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details.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Lighting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Conditions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lighting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low-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5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Angle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Capture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angles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perspectives.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Calibri"/>
              <a:buAutoNum type="arabicPeriod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Applications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Medical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field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MRI/CT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diagnosis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treatment.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Scientific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research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internal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tissues/structures.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General use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10" dirty="0">
                <a:latin typeface="Calibri"/>
                <a:cs typeface="Calibri"/>
              </a:rPr>
              <a:t> Photos,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documents,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media.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3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 marR="4083050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2.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Preprocessing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Definition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Preprocessing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Enhancing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acquired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Goal: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Remove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unwanted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disturbances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(noise).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features.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consistency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Common</a:t>
            </a:r>
            <a:r>
              <a:rPr sz="1200" b="1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Preprocessing</a:t>
            </a:r>
            <a:r>
              <a:rPr sz="1200" b="1" spc="-4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Techniques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a)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Noise</a:t>
            </a:r>
            <a:r>
              <a:rPr sz="1200" b="1" spc="-10" dirty="0">
                <a:latin typeface="Calibri"/>
                <a:cs typeface="Calibri"/>
              </a:rPr>
              <a:t> Reduction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Removes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unwanted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(blurriness,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spots,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distortions).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Makes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438531"/>
            <a:ext cx="6231255" cy="7976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Example: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grainy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effect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low-</a:t>
            </a:r>
            <a:r>
              <a:rPr sz="1200" dirty="0">
                <a:latin typeface="Calibri"/>
                <a:cs typeface="Calibri"/>
              </a:rPr>
              <a:t>light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photos.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b)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Normalization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Standardizes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fixed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0–</a:t>
            </a:r>
            <a:r>
              <a:rPr sz="1200" b="1" dirty="0">
                <a:latin typeface="Calibri"/>
                <a:cs typeface="Calibri"/>
              </a:rPr>
              <a:t>1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–</a:t>
            </a:r>
            <a:r>
              <a:rPr sz="1200" b="1" dirty="0">
                <a:latin typeface="Calibri"/>
                <a:cs typeface="Calibri"/>
              </a:rPr>
              <a:t>1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1</a:t>
            </a:r>
            <a:r>
              <a:rPr sz="1200" spc="-25" dirty="0">
                <a:latin typeface="Calibri"/>
                <a:cs typeface="Calibri"/>
              </a:rPr>
              <a:t>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Ensures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uniform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scaling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models.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Example: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Scaling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0–255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0–</a:t>
            </a:r>
            <a:r>
              <a:rPr sz="1200" spc="-25" dirty="0">
                <a:latin typeface="Calibri"/>
                <a:cs typeface="Calibri"/>
              </a:rPr>
              <a:t>1.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c)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Resizing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/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Cropping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Adjusts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size/aspect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ratio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images.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Ensures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have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same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dimensions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Example: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Resizing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224×224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pixels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input.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d)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Histogram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Equalization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Enhances </a:t>
            </a:r>
            <a:r>
              <a:rPr sz="1200" b="1" dirty="0">
                <a:latin typeface="Calibri"/>
                <a:cs typeface="Calibri"/>
              </a:rPr>
              <a:t>brightness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contrast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Redistributes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intensity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reveals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hidden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details.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Example: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low-</a:t>
            </a:r>
            <a:r>
              <a:rPr sz="1200" dirty="0">
                <a:latin typeface="Calibri"/>
                <a:cs typeface="Calibri"/>
              </a:rPr>
              <a:t>contrast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photo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appear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sharper.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Main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Goals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of</a:t>
            </a:r>
            <a:r>
              <a:rPr sz="1200" b="1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Preprocessing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85"/>
              </a:spcBef>
            </a:pPr>
            <a:r>
              <a:rPr sz="1200" dirty="0">
                <a:latin typeface="Segoe UI Symbol"/>
                <a:cs typeface="Segoe UI Symbol"/>
              </a:rPr>
              <a:t>✔</a:t>
            </a:r>
            <a:r>
              <a:rPr sz="1200" spc="-85" dirty="0">
                <a:latin typeface="Segoe UI Symbol"/>
                <a:cs typeface="Segoe UI Symbol"/>
              </a:rPr>
              <a:t> </a:t>
            </a:r>
            <a:r>
              <a:rPr sz="1200" dirty="0">
                <a:latin typeface="Calibri"/>
                <a:cs typeface="Calibri"/>
              </a:rPr>
              <a:t>Remove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noise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(unwanted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disturbances).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409"/>
              </a:spcBef>
            </a:pPr>
            <a:r>
              <a:rPr sz="1200" dirty="0">
                <a:latin typeface="Segoe UI Symbol"/>
                <a:cs typeface="Segoe UI Symbol"/>
              </a:rPr>
              <a:t>✔</a:t>
            </a:r>
            <a:r>
              <a:rPr sz="1200" spc="-85" dirty="0">
                <a:latin typeface="Segoe UI Symbol"/>
                <a:cs typeface="Segoe UI Symbol"/>
              </a:rPr>
              <a:t> </a:t>
            </a:r>
            <a:r>
              <a:rPr sz="1200" dirty="0">
                <a:latin typeface="Calibri"/>
                <a:cs typeface="Calibri"/>
              </a:rPr>
              <a:t>Highlight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important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features.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414"/>
              </a:spcBef>
            </a:pPr>
            <a:r>
              <a:rPr sz="1200" dirty="0">
                <a:latin typeface="Segoe UI Symbol"/>
                <a:cs typeface="Segoe UI Symbol"/>
              </a:rPr>
              <a:t>✔</a:t>
            </a:r>
            <a:r>
              <a:rPr sz="1200" spc="-85" dirty="0">
                <a:latin typeface="Segoe UI Symbol"/>
                <a:cs typeface="Segoe UI Symbol"/>
              </a:rPr>
              <a:t> </a:t>
            </a:r>
            <a:r>
              <a:rPr sz="1200" dirty="0">
                <a:latin typeface="Calibri"/>
                <a:cs typeface="Calibri"/>
              </a:rPr>
              <a:t>Ensure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consistency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uniformity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200">
              <a:latin typeface="Calibri"/>
              <a:cs typeface="Calibri"/>
            </a:endParaRPr>
          </a:p>
          <a:p>
            <a:pPr marL="241300" marR="4662805">
              <a:lnSpc>
                <a:spcPct val="116300"/>
              </a:lnSpc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Feature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Extraction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Definition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ct val="116500"/>
              </a:lnSpc>
              <a:spcBef>
                <a:spcPts val="2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Feature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extraction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extracting </a:t>
            </a:r>
            <a:r>
              <a:rPr sz="1200" b="1" dirty="0">
                <a:latin typeface="Calibri"/>
                <a:cs typeface="Calibri"/>
              </a:rPr>
              <a:t>important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visual</a:t>
            </a:r>
            <a:r>
              <a:rPr sz="1200" b="1" spc="-10" dirty="0">
                <a:latin typeface="Calibri"/>
                <a:cs typeface="Calibri"/>
              </a:rPr>
              <a:t> patterns/attributes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pre-</a:t>
            </a:r>
            <a:r>
              <a:rPr sz="1200" dirty="0">
                <a:latin typeface="Calibri"/>
                <a:cs typeface="Calibri"/>
              </a:rPr>
              <a:t>processed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meaningful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information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instead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Factors</a:t>
            </a:r>
            <a:r>
              <a:rPr sz="1200" b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Affecting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Feature</a:t>
            </a:r>
            <a:r>
              <a:rPr sz="1200" b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Extraction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Complexity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(simple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detailed).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Computational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resources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(speed,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memory).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Application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requirements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vs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medical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imaging).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Common</a:t>
            </a:r>
            <a:r>
              <a:rPr sz="1200" b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Feature</a:t>
            </a:r>
            <a:r>
              <a:rPr sz="1200" b="1" spc="-4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Extraction</a:t>
            </a:r>
            <a:r>
              <a:rPr sz="1200" b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Techniques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Edge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boundaries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regions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significant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intensity.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outlining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shapes/objects.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44" y="8439175"/>
            <a:ext cx="3491229" cy="158038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90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075" y="408686"/>
            <a:ext cx="561276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29870" indent="-229870">
              <a:lnSpc>
                <a:spcPct val="100000"/>
              </a:lnSpc>
              <a:spcBef>
                <a:spcPts val="335"/>
              </a:spcBef>
              <a:buFont typeface="Calibri"/>
              <a:buAutoNum type="arabicPeriod" startAt="2"/>
              <a:tabLst>
                <a:tab pos="229870" algn="l"/>
              </a:tabLst>
            </a:pPr>
            <a:r>
              <a:rPr sz="1200" b="1" dirty="0">
                <a:latin typeface="Calibri"/>
                <a:cs typeface="Calibri"/>
              </a:rPr>
              <a:t>Corner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28600" algn="l"/>
              </a:tabLst>
            </a:pPr>
            <a:r>
              <a:rPr sz="1200" dirty="0">
                <a:latin typeface="Calibri"/>
                <a:cs typeface="Calibri"/>
              </a:rPr>
              <a:t>Finds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points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two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more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edges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meet</a:t>
            </a:r>
            <a:r>
              <a:rPr sz="1200" spc="-2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286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28600" algn="l"/>
              </a:tabLst>
            </a:pPr>
            <a:r>
              <a:rPr sz="1200" spc="-10" dirty="0">
                <a:latin typeface="Calibri"/>
                <a:cs typeface="Calibri"/>
              </a:rPr>
              <a:t>Focuses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sharp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changes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gradients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corresponds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corners/junctions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" y="2603246"/>
            <a:ext cx="6196965" cy="55899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2570" indent="-229870">
              <a:lnSpc>
                <a:spcPct val="100000"/>
              </a:lnSpc>
              <a:spcBef>
                <a:spcPts val="335"/>
              </a:spcBef>
              <a:buFont typeface="Calibri"/>
              <a:buAutoNum type="arabicPeriod" startAt="3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Texture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Extracts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like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smoothness,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roughness,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repetition,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regularity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classifying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surfaces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grass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water).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buFont typeface="Calibri"/>
              <a:buAutoNum type="arabicPeriod" startAt="4"/>
              <a:tabLst>
                <a:tab pos="242570" algn="l"/>
              </a:tabLst>
            </a:pPr>
            <a:r>
              <a:rPr sz="1200" b="1" spc="-10" dirty="0">
                <a:latin typeface="Calibri"/>
                <a:cs typeface="Calibri"/>
              </a:rPr>
              <a:t>Colour-</a:t>
            </a:r>
            <a:r>
              <a:rPr sz="1200" b="1" dirty="0">
                <a:latin typeface="Calibri"/>
                <a:cs typeface="Calibri"/>
              </a:rPr>
              <a:t>based Feature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Extraction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Measures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colour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distribution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Helps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discriminate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objects/regions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colour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characteristics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1200">
              <a:latin typeface="Calibri"/>
              <a:cs typeface="Calibri"/>
            </a:endParaRPr>
          </a:p>
          <a:p>
            <a:pPr marL="241300" marR="4112260">
              <a:lnSpc>
                <a:spcPct val="118200"/>
              </a:lnSpc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Definition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ts val="1700"/>
              </a:lnSpc>
              <a:spcBef>
                <a:spcPts val="7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Detection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segmentation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identify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isolate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objects/regions</a:t>
            </a:r>
            <a:r>
              <a:rPr sz="1200" b="1" spc="-25" dirty="0">
                <a:latin typeface="Calibri"/>
                <a:cs typeface="Calibri"/>
              </a:rPr>
              <a:t> of </a:t>
            </a:r>
            <a:r>
              <a:rPr sz="1200" b="1" dirty="0">
                <a:latin typeface="Calibri"/>
                <a:cs typeface="Calibri"/>
              </a:rPr>
              <a:t>interest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Widely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autonomous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driving,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medical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imaging,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tracking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Categories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Tasks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390525" lvl="1" indent="-149225">
              <a:lnSpc>
                <a:spcPct val="100000"/>
              </a:lnSpc>
              <a:buClr>
                <a:srgbClr val="528135"/>
              </a:buClr>
              <a:buFont typeface="Calibri"/>
              <a:buAutoNum type="arabicPeriod"/>
              <a:tabLst>
                <a:tab pos="390525" algn="l"/>
              </a:tabLst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Single</a:t>
            </a:r>
            <a:r>
              <a:rPr sz="1200" b="1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Object</a:t>
            </a:r>
            <a:r>
              <a:rPr sz="1200" b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Tasks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Focus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i)</a:t>
            </a:r>
            <a:r>
              <a:rPr sz="1200" b="1" spc="-10" dirty="0">
                <a:latin typeface="Calibri"/>
                <a:cs typeface="Calibri"/>
              </a:rPr>
              <a:t> Classification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Determines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category/class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single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Algorithms: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Supervised: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(K-Nearest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Neighbor).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Unsupervised: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K-means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clustering.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ii)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Classification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+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Localization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Classifies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predicts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bounding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box</a:t>
            </a:r>
            <a:r>
              <a:rPr sz="1200" spc="-2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44" y="1099058"/>
            <a:ext cx="2664460" cy="152387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91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2284983"/>
            <a:ext cx="4765040" cy="580263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2.</a:t>
            </a:r>
            <a:r>
              <a:rPr sz="1200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Multiple</a:t>
            </a:r>
            <a:r>
              <a:rPr sz="1200" b="1" spc="-5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Object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Tasks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Handles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containing </a:t>
            </a:r>
            <a:r>
              <a:rPr sz="1200" b="1" dirty="0">
                <a:latin typeface="Calibri"/>
                <a:cs typeface="Calibri"/>
              </a:rPr>
              <a:t>many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classes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i)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</a:t>
            </a:r>
            <a:r>
              <a:rPr sz="1200" b="1" spc="-10" dirty="0">
                <a:latin typeface="Calibri"/>
                <a:cs typeface="Calibri"/>
              </a:rPr>
              <a:t> Detection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b="1" dirty="0">
                <a:latin typeface="Calibri"/>
                <a:cs typeface="Calibri"/>
              </a:rPr>
              <a:t>locates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multiple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Draws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bounding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boxes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+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assigns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class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labels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Difference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classification: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Clr>
                <a:srgbClr val="000000"/>
              </a:buClr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i="1" dirty="0">
                <a:solidFill>
                  <a:srgbClr val="6FAC46"/>
                </a:solidFill>
                <a:latin typeface="Calibri"/>
                <a:cs typeface="Calibri"/>
              </a:rPr>
              <a:t>Classification:</a:t>
            </a:r>
            <a:r>
              <a:rPr sz="1200" i="1" spc="-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whole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Clr>
                <a:srgbClr val="000000"/>
              </a:buClr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i="1" dirty="0">
                <a:solidFill>
                  <a:srgbClr val="6FAC46"/>
                </a:solidFill>
                <a:latin typeface="Calibri"/>
                <a:cs typeface="Calibri"/>
              </a:rPr>
              <a:t>Detection:</a:t>
            </a:r>
            <a:r>
              <a:rPr sz="1200" i="1" spc="-3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all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Popular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Algorithms: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R-CNN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(Region-</a:t>
            </a:r>
            <a:r>
              <a:rPr sz="1200" b="1" dirty="0">
                <a:latin typeface="Calibri"/>
                <a:cs typeface="Calibri"/>
              </a:rPr>
              <a:t>based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CNN)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R-FCN </a:t>
            </a:r>
            <a:r>
              <a:rPr sz="1200" b="1" spc="-10" dirty="0">
                <a:latin typeface="Calibri"/>
                <a:cs typeface="Calibri"/>
              </a:rPr>
              <a:t>(Region-</a:t>
            </a:r>
            <a:r>
              <a:rPr sz="1200" b="1" dirty="0">
                <a:latin typeface="Calibri"/>
                <a:cs typeface="Calibri"/>
              </a:rPr>
              <a:t>based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Fully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Convolutional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Network)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YOLO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(You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Only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Look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-20" dirty="0">
                <a:latin typeface="Calibri"/>
                <a:cs typeface="Calibri"/>
              </a:rPr>
              <a:t>Once)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SSD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(Single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Detector)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ii)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Groups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pixels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similar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characteristics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assigns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pixel.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Creates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mask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=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pixel-</a:t>
            </a:r>
            <a:r>
              <a:rPr sz="1200" dirty="0">
                <a:latin typeface="Calibri"/>
                <a:cs typeface="Calibri"/>
              </a:rPr>
              <a:t>wise</a:t>
            </a:r>
            <a:r>
              <a:rPr sz="1200" spc="-10" dirty="0">
                <a:latin typeface="Calibri"/>
                <a:cs typeface="Calibri"/>
              </a:rPr>
              <a:t> identification.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Techniques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Used: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Brightness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discontinuities,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etc.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Types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a)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Semantic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Classifies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Objects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same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class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NOT </a:t>
            </a:r>
            <a:r>
              <a:rPr sz="1200" b="1" spc="-10" dirty="0">
                <a:latin typeface="Calibri"/>
                <a:cs typeface="Calibri"/>
              </a:rPr>
              <a:t>differentiated.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Example: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animals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labelled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“animal.”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b)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Instance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Segmentation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Classifies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differentiates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each</a:t>
            </a:r>
            <a:r>
              <a:rPr sz="1200" b="1" spc="-6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object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instance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Example: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dogs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labelled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separately.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44" y="457200"/>
            <a:ext cx="4895850" cy="18383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5944" y="8109343"/>
            <a:ext cx="5619750" cy="18097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92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375" y="1961514"/>
            <a:ext cx="6052185" cy="4951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4279900">
              <a:lnSpc>
                <a:spcPct val="118100"/>
              </a:lnSpc>
              <a:spcBef>
                <a:spcPts val="100"/>
              </a:spcBef>
            </a:pPr>
            <a:r>
              <a:rPr sz="1200" b="1" dirty="0">
                <a:latin typeface="Calibri"/>
                <a:cs typeface="Calibri"/>
              </a:rPr>
              <a:t>5.</a:t>
            </a:r>
            <a:r>
              <a:rPr sz="1200" b="1" spc="-10" dirty="0">
                <a:latin typeface="Calibri"/>
                <a:cs typeface="Calibri"/>
              </a:rPr>
              <a:t> High-</a:t>
            </a:r>
            <a:r>
              <a:rPr sz="1200" b="1" dirty="0">
                <a:latin typeface="Calibri"/>
                <a:cs typeface="Calibri"/>
              </a:rPr>
              <a:t>Level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Processing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Definition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Final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stage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Focuses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interpreting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extracting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meaningful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information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objects/regions.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Provides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deeper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understanding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supports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decision-making.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Key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Tasks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in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High-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Level</a:t>
            </a:r>
            <a:r>
              <a:rPr sz="1200" b="1" spc="-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Processing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60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Object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Recognition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 &amp;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categorizing </a:t>
            </a:r>
            <a:r>
              <a:rPr sz="1200" spc="-10" dirty="0">
                <a:latin typeface="Calibri"/>
                <a:cs typeface="Calibri"/>
              </a:rPr>
              <a:t>objects.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40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Scene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Understanding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Analysing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overall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scene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(context,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environment).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59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Context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Analysis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Inferring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relationships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scene.</a:t>
            </a:r>
            <a:endParaRPr sz="1200">
              <a:latin typeface="Calibri"/>
              <a:cs typeface="Calibri"/>
            </a:endParaRPr>
          </a:p>
          <a:p>
            <a:pPr marL="242570" indent="-229870">
              <a:lnSpc>
                <a:spcPct val="100000"/>
              </a:lnSpc>
              <a:spcBef>
                <a:spcPts val="234"/>
              </a:spcBef>
              <a:buFont typeface="Calibri"/>
              <a:buAutoNum type="arabicPeriod"/>
              <a:tabLst>
                <a:tab pos="242570" algn="l"/>
              </a:tabLst>
            </a:pPr>
            <a:r>
              <a:rPr sz="1200" b="1" dirty="0">
                <a:latin typeface="Calibri"/>
                <a:cs typeface="Calibri"/>
              </a:rPr>
              <a:t>Insight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Extraction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Deriving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useful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knowledge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complex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  <a:buFont typeface="Calibri"/>
              <a:buAutoNum type="arabicPeriod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Techniques</a:t>
            </a:r>
            <a:r>
              <a:rPr sz="1200" b="1" spc="-4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Used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Machine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(ML)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b="1" dirty="0">
                <a:latin typeface="Calibri"/>
                <a:cs typeface="Calibri"/>
              </a:rPr>
              <a:t>Deep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Learning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algorithms.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spc="-10" dirty="0">
                <a:latin typeface="Calibri"/>
                <a:cs typeface="Calibri"/>
              </a:rPr>
              <a:t>Sophisticated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models for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classification,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reasoning,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 </a:t>
            </a:r>
            <a:r>
              <a:rPr sz="1200" b="1" spc="-10" dirty="0">
                <a:latin typeface="Calibri"/>
                <a:cs typeface="Calibri"/>
              </a:rPr>
              <a:t>inference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45"/>
              </a:spcBef>
              <a:buFont typeface="Symbol"/>
              <a:buChar char=""/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Applications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Autonomous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Driving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Detecting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traffic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pedestrians,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vehicles.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4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Medical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Diagnostics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10" dirty="0">
                <a:latin typeface="Calibri"/>
                <a:cs typeface="Calibri"/>
              </a:rPr>
              <a:t> diseases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X-rays,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MRIs,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scans.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34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Surveillance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Security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Recognizing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suspicious activity.</a:t>
            </a:r>
            <a:endParaRPr sz="1200">
              <a:latin typeface="Calibri"/>
              <a:cs typeface="Calibri"/>
            </a:endParaRPr>
          </a:p>
          <a:p>
            <a:pPr marL="241300" lvl="1" indent="-228600">
              <a:lnSpc>
                <a:spcPct val="100000"/>
              </a:lnSpc>
              <a:spcBef>
                <a:spcPts val="259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Smart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Devices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gesture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control.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3.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Applications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Computer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Vision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74992" y="6936105"/>
          <a:ext cx="6432550" cy="2961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0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8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5425">
                <a:tc>
                  <a:txBody>
                    <a:bodyPr/>
                    <a:lstStyle/>
                    <a:p>
                      <a:pPr marL="39179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Application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Example/Use</a:t>
                      </a:r>
                      <a:r>
                        <a:rPr sz="12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Case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Facial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Recognition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Detects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identifies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human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faces.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217170">
                        <a:lnSpc>
                          <a:spcPts val="1700"/>
                        </a:lnSpc>
                        <a:spcBef>
                          <a:spcPts val="9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Face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book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tagging,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phone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face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unlock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Healthcare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marR="429259">
                        <a:lnSpc>
                          <a:spcPct val="1163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Identifies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diseases,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tumors,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abnormalities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through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medical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imaging.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33020">
                        <a:lnSpc>
                          <a:spcPct val="1163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Cancer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detection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MRI/CT scans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Self-Driving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Vehicles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marR="186055">
                        <a:lnSpc>
                          <a:spcPct val="116300"/>
                        </a:lnSpc>
                        <a:spcBef>
                          <a:spcPts val="31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Analyzes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surroundings,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detects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objects,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reads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traffic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signals.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540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Tesla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Autopilot,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Waymo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cars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4445" marR="342900">
                        <a:lnSpc>
                          <a:spcPct val="11810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Optical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Character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Recognition</a:t>
                      </a:r>
                      <a:r>
                        <a:rPr sz="12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(OCR)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marR="487045">
                        <a:lnSpc>
                          <a:spcPct val="118100"/>
                        </a:lnSpc>
                        <a:spcBef>
                          <a:spcPts val="1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Extracts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text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(printed/handwritten)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from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images/documents.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233045">
                        <a:lnSpc>
                          <a:spcPct val="118100"/>
                        </a:lnSpc>
                        <a:spcBef>
                          <a:spcPts val="1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Scanned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bills,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invoices,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e-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documents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4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Machine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Inspection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marR="300355">
                        <a:lnSpc>
                          <a:spcPct val="118100"/>
                        </a:lnSpc>
                        <a:spcBef>
                          <a:spcPts val="484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Detects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product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defects,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flaws,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ensures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control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manufacturing.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marR="234315">
                        <a:lnSpc>
                          <a:spcPct val="118100"/>
                        </a:lnSpc>
                        <a:spcBef>
                          <a:spcPts val="484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Automated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assembly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line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checks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44" y="671194"/>
            <a:ext cx="5657850" cy="13144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93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94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74992" y="457200"/>
          <a:ext cx="6432550" cy="1657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0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8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5425">
                <a:tc>
                  <a:txBody>
                    <a:bodyPr/>
                    <a:lstStyle/>
                    <a:p>
                      <a:pPr marL="39179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Application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Description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639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Example/Use</a:t>
                      </a:r>
                      <a:r>
                        <a:rPr sz="12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Case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3D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Model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Building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Creates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3D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models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real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objects.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AR/VR,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robotics,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3D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scene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reconstruction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Surveillance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marR="367665">
                        <a:lnSpc>
                          <a:spcPct val="118100"/>
                        </a:lnSpc>
                        <a:spcBef>
                          <a:spcPts val="11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Monitors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CCTV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footage,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detects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suspicious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behavior,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prevents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crime.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Smart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city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security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cameras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Fingerprint</a:t>
                      </a:r>
                      <a:r>
                        <a:rPr sz="12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&amp;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44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Biometrics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Identifies/validates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user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through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biometric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traits.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Aadhaar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authentication,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889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smartphone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unlock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333375" y="2507996"/>
            <a:ext cx="6256655" cy="66821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Challenges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Computer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Vision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1.</a:t>
            </a:r>
            <a:r>
              <a:rPr sz="1200" b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Reasoning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&amp;</a:t>
            </a:r>
            <a:r>
              <a:rPr sz="1200" b="1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Analytical</a:t>
            </a:r>
            <a:r>
              <a:rPr sz="1200" b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Issues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CV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image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identification </a:t>
            </a:r>
            <a:r>
              <a:rPr sz="1200" dirty="0">
                <a:latin typeface="Calibri"/>
                <a:cs typeface="Calibri"/>
              </a:rPr>
              <a:t>but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also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accurate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interpretation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Systems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define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attributes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visual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content.</a:t>
            </a:r>
            <a:endParaRPr sz="1200">
              <a:latin typeface="Calibri"/>
              <a:cs typeface="Calibri"/>
            </a:endParaRPr>
          </a:p>
          <a:p>
            <a:pPr marL="241300" marR="5080" indent="-229235">
              <a:lnSpc>
                <a:spcPts val="170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Without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robust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reasoning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skills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extracting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meaningful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insights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becomes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difficult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limits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system effectiveness.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40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2.</a:t>
            </a:r>
            <a:r>
              <a:rPr sz="1200" b="1" spc="-2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Difficulty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in</a:t>
            </a:r>
            <a:r>
              <a:rPr sz="1200" b="1" spc="-4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Image</a:t>
            </a:r>
            <a:r>
              <a:rPr sz="1200" b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Acquisition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affected</a:t>
            </a:r>
            <a:r>
              <a:rPr sz="1200" spc="-25" dirty="0">
                <a:latin typeface="Calibri"/>
                <a:cs typeface="Calibri"/>
              </a:rPr>
              <a:t> by: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Lighting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variations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Different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perspectives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scales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Occlusion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(when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overlap/cover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each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other)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Complex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scenes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harder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analyze.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High-quality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crucial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results.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3.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Privacy</a:t>
            </a:r>
            <a:r>
              <a:rPr sz="1200" b="1" spc="-3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&amp;</a:t>
            </a:r>
            <a:r>
              <a:rPr sz="1200" b="1" spc="-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Security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 Concerns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Surveillance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systems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(e.g.,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facial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raise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ethical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issues.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Possible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infringement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privacy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rights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careful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handling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regulatory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scrutiny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public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debate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4.</a:t>
            </a:r>
            <a:r>
              <a:rPr sz="1200" b="1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Duplicate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&amp;</a:t>
            </a:r>
            <a:r>
              <a:rPr sz="1200" b="1" spc="-3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28135"/>
                </a:solidFill>
                <a:latin typeface="Calibri"/>
                <a:cs typeface="Calibri"/>
              </a:rPr>
              <a:t>False</a:t>
            </a:r>
            <a:r>
              <a:rPr sz="1200" b="1" spc="-20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528135"/>
                </a:solidFill>
                <a:latin typeface="Calibri"/>
                <a:cs typeface="Calibri"/>
              </a:rPr>
              <a:t>Content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dirty="0">
                <a:latin typeface="Calibri"/>
                <a:cs typeface="Calibri"/>
              </a:rPr>
              <a:t>Vulnerabilities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CV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to: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Fake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manipulated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content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(deepfakes,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frauds).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Courier New"/>
              <a:buChar char="o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Duplicate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→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Data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breaches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worsen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issue,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damaging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reputation.</a:t>
            </a:r>
            <a:endParaRPr sz="1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35"/>
              </a:spcBef>
            </a:pPr>
            <a:r>
              <a:rPr sz="1200" b="1" dirty="0">
                <a:latin typeface="Calibri"/>
                <a:cs typeface="Calibri"/>
              </a:rPr>
              <a:t>5.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Future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Trends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0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Improved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Accuracy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Enhanced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complex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scenes.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Real-Time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Processing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Faster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minimal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latency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live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use.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3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spc="-10" dirty="0">
                <a:latin typeface="Calibri"/>
                <a:cs typeface="Calibri"/>
              </a:rPr>
              <a:t>Integration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with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AI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Combining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CV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NLP,</a:t>
            </a:r>
            <a:r>
              <a:rPr sz="1200" spc="-10" dirty="0">
                <a:latin typeface="Calibri"/>
                <a:cs typeface="Calibri"/>
              </a:rPr>
              <a:t> robotics, </a:t>
            </a:r>
            <a:r>
              <a:rPr sz="1200" spc="-20" dirty="0">
                <a:latin typeface="Calibri"/>
                <a:cs typeface="Calibri"/>
              </a:rPr>
              <a:t>IoT.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SzPct val="83333"/>
              <a:buFont typeface="Symbol"/>
              <a:buChar char=""/>
              <a:tabLst>
                <a:tab pos="241300" algn="l"/>
              </a:tabLst>
            </a:pPr>
            <a:r>
              <a:rPr sz="1200" b="1" dirty="0">
                <a:latin typeface="Calibri"/>
                <a:cs typeface="Calibri"/>
              </a:rPr>
              <a:t>Expanded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Applications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agriculture,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environmental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monitoring,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AR/VR.</a:t>
            </a:r>
            <a:endParaRPr sz="1200">
              <a:latin typeface="Calibri"/>
              <a:cs typeface="Calibri"/>
            </a:endParaRPr>
          </a:p>
          <a:p>
            <a:pPr marL="241300" marR="1495425">
              <a:lnSpc>
                <a:spcPct val="131900"/>
              </a:lnSpc>
              <a:spcBef>
                <a:spcPts val="1450"/>
              </a:spcBef>
            </a:pP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Question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Bank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(MCQ,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True/False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10" dirty="0">
                <a:latin typeface="Calibri"/>
                <a:cs typeface="Calibri"/>
              </a:rPr>
              <a:t> Assertion-Reason) </a:t>
            </a:r>
            <a:r>
              <a:rPr sz="1200" dirty="0">
                <a:latin typeface="Calibri"/>
                <a:cs typeface="Calibri"/>
              </a:rPr>
              <a:t>Part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A: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Choice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(1–</a:t>
            </a:r>
            <a:r>
              <a:rPr sz="1200" spc="-25" dirty="0">
                <a:latin typeface="Calibri"/>
                <a:cs typeface="Calibri"/>
              </a:rPr>
              <a:t>25)</a:t>
            </a:r>
            <a:endParaRPr sz="1200">
              <a:latin typeface="Calibri"/>
              <a:cs typeface="Calibri"/>
            </a:endParaRPr>
          </a:p>
          <a:p>
            <a:pPr marL="60325">
              <a:lnSpc>
                <a:spcPct val="100000"/>
              </a:lnSpc>
              <a:spcBef>
                <a:spcPts val="235"/>
              </a:spcBef>
              <a:tabLst>
                <a:tab pos="5888990" algn="l"/>
              </a:tabLst>
            </a:pPr>
            <a:r>
              <a:rPr sz="1200" dirty="0">
                <a:latin typeface="Calibri"/>
                <a:cs typeface="Calibri"/>
              </a:rPr>
              <a:t>1.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field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develop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help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“see”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292" y="9167685"/>
            <a:ext cx="1203325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Python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6445" y="9167685"/>
            <a:ext cx="139446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 </a:t>
            </a:r>
            <a:r>
              <a:rPr sz="1200" spc="-10" dirty="0">
                <a:latin typeface="Calibri"/>
                <a:cs typeface="Calibri"/>
              </a:rPr>
              <a:t>Convolution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1317" y="9590087"/>
            <a:ext cx="4914900" cy="4572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  <a:tabLst>
                <a:tab pos="4417695" algn="l"/>
              </a:tabLst>
            </a:pPr>
            <a:r>
              <a:rPr sz="1200" dirty="0">
                <a:latin typeface="Calibri"/>
                <a:cs typeface="Calibri"/>
              </a:rPr>
              <a:t>2.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93675">
              <a:lnSpc>
                <a:spcPct val="100000"/>
              </a:lnSpc>
              <a:spcBef>
                <a:spcPts val="259"/>
              </a:spcBef>
              <a:tabLst>
                <a:tab pos="3395345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Pictures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Sequence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numbers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81317" y="408686"/>
            <a:ext cx="5705475" cy="6667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93675">
              <a:lnSpc>
                <a:spcPct val="100000"/>
              </a:lnSpc>
              <a:spcBef>
                <a:spcPts val="335"/>
              </a:spcBef>
              <a:tabLst>
                <a:tab pos="3395345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waves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</a:t>
            </a:r>
            <a:r>
              <a:rPr sz="1200" spc="-20" dirty="0">
                <a:latin typeface="Calibri"/>
                <a:cs typeface="Calibri"/>
              </a:rPr>
              <a:t> only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3.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Task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taking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input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outputting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that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best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describes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</a:t>
            </a:r>
            <a:endParaRPr sz="1200">
              <a:latin typeface="Calibri"/>
              <a:cs typeface="Calibri"/>
            </a:endParaRPr>
          </a:p>
          <a:p>
            <a:pPr marL="193675">
              <a:lnSpc>
                <a:spcPct val="100000"/>
              </a:lnSpc>
              <a:spcBef>
                <a:spcPts val="260"/>
              </a:spcBef>
              <a:tabLst>
                <a:tab pos="1106805" algn="l"/>
              </a:tabLst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317" y="1046861"/>
            <a:ext cx="156781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93675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classification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identification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06445" y="1046861"/>
            <a:ext cx="176022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localization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prioritization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1317" y="1508759"/>
            <a:ext cx="3896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4.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create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6445" y="1688464"/>
            <a:ext cx="216090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camera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Speaking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microphone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1317" y="1688464"/>
            <a:ext cx="1725295" cy="6699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93675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design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software</a:t>
            </a:r>
            <a:endParaRPr sz="1200">
              <a:latin typeface="Calibri"/>
              <a:cs typeface="Calibri"/>
            </a:endParaRPr>
          </a:p>
          <a:p>
            <a:pPr marL="193675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scanner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1334135" algn="l"/>
              </a:tabLst>
            </a:pPr>
            <a:r>
              <a:rPr sz="1200" dirty="0">
                <a:latin typeface="Calibri"/>
                <a:cs typeface="Calibri"/>
              </a:rPr>
              <a:t>5. 1 byte =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bits.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1317" y="2329433"/>
            <a:ext cx="6372860" cy="88709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93675">
              <a:lnSpc>
                <a:spcPct val="100000"/>
              </a:lnSpc>
              <a:spcBef>
                <a:spcPts val="360"/>
              </a:spcBef>
              <a:tabLst>
                <a:tab pos="1565910" algn="l"/>
                <a:tab pos="2937510" algn="l"/>
                <a:tab pos="4766945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10</a:t>
            </a:r>
            <a:r>
              <a:rPr sz="1200" dirty="0">
                <a:latin typeface="Calibri"/>
                <a:cs typeface="Calibri"/>
              </a:rPr>
              <a:t>	b) </a:t>
            </a:r>
            <a:r>
              <a:rPr sz="1200" spc="-50" dirty="0">
                <a:latin typeface="Calibri"/>
                <a:cs typeface="Calibri"/>
              </a:rPr>
              <a:t>8</a:t>
            </a:r>
            <a:r>
              <a:rPr sz="1200" dirty="0">
                <a:latin typeface="Calibri"/>
                <a:cs typeface="Calibri"/>
              </a:rPr>
              <a:t>	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2</a:t>
            </a:r>
            <a:r>
              <a:rPr sz="1200" dirty="0">
                <a:latin typeface="Calibri"/>
                <a:cs typeface="Calibri"/>
              </a:rPr>
              <a:t>	d) </a:t>
            </a:r>
            <a:r>
              <a:rPr sz="1200" spc="-50" dirty="0"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5"/>
              </a:spcBef>
              <a:buAutoNum type="arabicPeriod" startAt="6"/>
              <a:tabLst>
                <a:tab pos="161290" algn="l"/>
                <a:tab pos="3491229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series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193675">
              <a:lnSpc>
                <a:spcPct val="100000"/>
              </a:lnSpc>
              <a:spcBef>
                <a:spcPts val="235"/>
              </a:spcBef>
              <a:tabLst>
                <a:tab pos="2023110" algn="l"/>
                <a:tab pos="3395345" algn="l"/>
                <a:tab pos="522478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Colours</a:t>
            </a:r>
            <a:r>
              <a:rPr sz="1200" dirty="0">
                <a:latin typeface="Calibri"/>
                <a:cs typeface="Calibri"/>
              </a:rPr>
              <a:t>	b) </a:t>
            </a:r>
            <a:r>
              <a:rPr sz="1200" spc="-10" dirty="0">
                <a:latin typeface="Calibri"/>
                <a:cs typeface="Calibri"/>
              </a:rPr>
              <a:t>Pixels</a:t>
            </a:r>
            <a:r>
              <a:rPr sz="1200" dirty="0">
                <a:latin typeface="Calibri"/>
                <a:cs typeface="Calibri"/>
              </a:rPr>
              <a:t>	c)</a:t>
            </a:r>
            <a:r>
              <a:rPr sz="1200" spc="-10" dirty="0">
                <a:latin typeface="Calibri"/>
                <a:cs typeface="Calibri"/>
              </a:rPr>
              <a:t> Objects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above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0"/>
              </a:spcBef>
              <a:buAutoNum type="arabicPeriod" startAt="7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camera,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scanner,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other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devices?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2292" y="3190366"/>
            <a:ext cx="1310640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Acquisition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06445" y="3190366"/>
            <a:ext cx="1251585" cy="45148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 </a:t>
            </a:r>
            <a:r>
              <a:rPr sz="1200" spc="-10" dirty="0">
                <a:latin typeface="Calibri"/>
                <a:cs typeface="Calibri"/>
              </a:rPr>
              <a:t>Preprocessing</a:t>
            </a:r>
            <a:endParaRPr sz="1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 </a:t>
            </a:r>
            <a:r>
              <a:rPr sz="1200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1317" y="3619499"/>
            <a:ext cx="4762500" cy="17341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61290" indent="-148590">
              <a:lnSpc>
                <a:spcPct val="100000"/>
              </a:lnSpc>
              <a:spcBef>
                <a:spcPts val="335"/>
              </a:spcBef>
              <a:buAutoNum type="arabicPeriod" startAt="8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supervised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learning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Vision?</a:t>
            </a:r>
            <a:endParaRPr sz="1200">
              <a:latin typeface="Calibri"/>
              <a:cs typeface="Calibri"/>
            </a:endParaRPr>
          </a:p>
          <a:p>
            <a:pPr marL="347980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47980" algn="l"/>
                <a:tab pos="2023110" algn="l"/>
                <a:tab pos="3395345" algn="l"/>
              </a:tabLst>
            </a:pPr>
            <a:r>
              <a:rPr sz="1200" spc="-25" dirty="0">
                <a:latin typeface="Calibri"/>
                <a:cs typeface="Calibri"/>
              </a:rPr>
              <a:t>KNN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</a:t>
            </a:r>
            <a:r>
              <a:rPr sz="1200" spc="-10" dirty="0">
                <a:latin typeface="Calibri"/>
                <a:cs typeface="Calibri"/>
              </a:rPr>
              <a:t>means</a:t>
            </a:r>
            <a:r>
              <a:rPr sz="1200" dirty="0">
                <a:latin typeface="Calibri"/>
                <a:cs typeface="Calibri"/>
              </a:rPr>
              <a:t>	c)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K-</a:t>
            </a:r>
            <a:r>
              <a:rPr sz="1200" spc="-20" dirty="0">
                <a:latin typeface="Calibri"/>
                <a:cs typeface="Calibri"/>
              </a:rPr>
              <a:t>fold</a:t>
            </a:r>
            <a:endParaRPr sz="1200">
              <a:latin typeface="Calibri"/>
              <a:cs typeface="Calibri"/>
            </a:endParaRPr>
          </a:p>
          <a:p>
            <a:pPr marL="161290" indent="-148590">
              <a:lnSpc>
                <a:spcPct val="100000"/>
              </a:lnSpc>
              <a:spcBef>
                <a:spcPts val="260"/>
              </a:spcBef>
              <a:buAutoNum type="arabicPeriod" startAt="8"/>
              <a:tabLst>
                <a:tab pos="161290" algn="l"/>
              </a:tabLst>
            </a:pPr>
            <a:r>
              <a:rPr sz="1200" dirty="0">
                <a:latin typeface="Calibri"/>
                <a:cs typeface="Calibri"/>
              </a:rPr>
              <a:t>Choose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incorrect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statement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related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preprocessing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stage:</a:t>
            </a:r>
            <a:endParaRPr sz="1200">
              <a:latin typeface="Calibri"/>
              <a:cs typeface="Calibri"/>
            </a:endParaRPr>
          </a:p>
          <a:p>
            <a:pPr marL="347980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47980" algn="l"/>
              </a:tabLst>
            </a:pPr>
            <a:r>
              <a:rPr sz="1200" dirty="0">
                <a:latin typeface="Calibri"/>
                <a:cs typeface="Calibri"/>
              </a:rPr>
              <a:t>It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quality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acquired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image.</a:t>
            </a:r>
            <a:endParaRPr sz="1200">
              <a:latin typeface="Calibri"/>
              <a:cs typeface="Calibri"/>
            </a:endParaRPr>
          </a:p>
          <a:p>
            <a:pPr marL="354330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54330" algn="l"/>
              </a:tabLst>
            </a:pPr>
            <a:r>
              <a:rPr sz="1200" dirty="0">
                <a:latin typeface="Calibri"/>
                <a:cs typeface="Calibri"/>
              </a:rPr>
              <a:t>Noise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reduction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normalization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applied.</a:t>
            </a:r>
            <a:endParaRPr sz="1200">
              <a:latin typeface="Calibri"/>
              <a:cs typeface="Calibri"/>
            </a:endParaRPr>
          </a:p>
          <a:p>
            <a:pPr marL="339090" lvl="1" indent="-14541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339090" algn="l"/>
              </a:tabLst>
            </a:pPr>
            <a:r>
              <a:rPr sz="1200" dirty="0">
                <a:latin typeface="Calibri"/>
                <a:cs typeface="Calibri"/>
              </a:rPr>
              <a:t>Histogram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equalization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adjusts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brightness/contrast.</a:t>
            </a:r>
            <a:endParaRPr sz="1200">
              <a:latin typeface="Calibri"/>
              <a:cs typeface="Calibri"/>
            </a:endParaRPr>
          </a:p>
          <a:p>
            <a:pPr marL="354330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54330" algn="l"/>
              </a:tabLst>
            </a:pPr>
            <a:r>
              <a:rPr sz="1200" dirty="0">
                <a:latin typeface="Calibri"/>
                <a:cs typeface="Calibri"/>
              </a:rPr>
              <a:t>Edge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corner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preprocessing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techniques.</a:t>
            </a: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235"/>
              </a:spcBef>
              <a:buAutoNum type="arabicPeriod" startAt="8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standardizes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across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consistency?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93715" y="3862069"/>
            <a:ext cx="558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d) </a:t>
            </a:r>
            <a:r>
              <a:rPr sz="1200" spc="-20" dirty="0">
                <a:latin typeface="Calibri"/>
                <a:cs typeface="Calibri"/>
              </a:rPr>
              <a:t>KEAM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2292" y="5331078"/>
            <a:ext cx="119062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Reduction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Resizing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06445" y="5331078"/>
            <a:ext cx="161607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Normalization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Histogram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Equalization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1317" y="5760084"/>
            <a:ext cx="6214745" cy="8794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11.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High-level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processing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involves:</a:t>
            </a:r>
            <a:endParaRPr sz="1200">
              <a:latin typeface="Calibri"/>
              <a:cs typeface="Calibri"/>
            </a:endParaRPr>
          </a:p>
          <a:p>
            <a:pPr marL="193675">
              <a:lnSpc>
                <a:spcPct val="100000"/>
              </a:lnSpc>
              <a:spcBef>
                <a:spcPts val="235"/>
              </a:spcBef>
              <a:tabLst>
                <a:tab pos="3395345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recognition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scene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understanding</a:t>
            </a:r>
            <a:r>
              <a:rPr sz="1200" dirty="0">
                <a:latin typeface="Calibri"/>
                <a:cs typeface="Calibri"/>
              </a:rPr>
              <a:t>	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Capturing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</a:t>
            </a:r>
            <a:endParaRPr sz="1200">
              <a:latin typeface="Calibri"/>
              <a:cs typeface="Calibri"/>
            </a:endParaRPr>
          </a:p>
          <a:p>
            <a:pPr marL="193675">
              <a:lnSpc>
                <a:spcPct val="100000"/>
              </a:lnSpc>
              <a:spcBef>
                <a:spcPts val="235"/>
              </a:spcBef>
              <a:tabLst>
                <a:tab pos="2937510" algn="l"/>
              </a:tabLst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Removing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noise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Extracting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values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12.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technique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boundaries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where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intensity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sharply?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2292" y="6614159"/>
            <a:ext cx="118237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06445" y="6614159"/>
            <a:ext cx="125666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Corner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Colour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1317" y="7072884"/>
            <a:ext cx="5107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13.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type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differentiates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2292" y="7252589"/>
            <a:ext cx="178816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Semantic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 </a:t>
            </a:r>
            <a:r>
              <a:rPr sz="1200" spc="-10" dirty="0">
                <a:latin typeface="Calibri"/>
                <a:cs typeface="Calibri"/>
              </a:rPr>
              <a:t>Edge-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-10" dirty="0">
                <a:latin typeface="Calibri"/>
                <a:cs typeface="Calibri"/>
              </a:rPr>
              <a:t> Segmentation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06445" y="7252589"/>
            <a:ext cx="243649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endParaRPr sz="1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Texture-</a:t>
            </a:r>
            <a:r>
              <a:rPr sz="1200" dirty="0">
                <a:latin typeface="Calibri"/>
                <a:cs typeface="Calibri"/>
              </a:rPr>
              <a:t>based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1317" y="7684261"/>
            <a:ext cx="4904740" cy="173799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36854" indent="-224154">
              <a:lnSpc>
                <a:spcPct val="100000"/>
              </a:lnSpc>
              <a:spcBef>
                <a:spcPts val="335"/>
              </a:spcBef>
              <a:buAutoNum type="arabicPeriod" startAt="14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difference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between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is:</a:t>
            </a:r>
            <a:endParaRPr sz="1200">
              <a:latin typeface="Calibri"/>
              <a:cs typeface="Calibri"/>
            </a:endParaRPr>
          </a:p>
          <a:p>
            <a:pPr marL="347980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47980" algn="l"/>
              </a:tabLst>
            </a:pP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works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grayscale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</a:t>
            </a:r>
            <a:endParaRPr sz="1200">
              <a:latin typeface="Calibri"/>
              <a:cs typeface="Calibri"/>
            </a:endParaRPr>
          </a:p>
          <a:p>
            <a:pPr marL="354330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354330" algn="l"/>
              </a:tabLst>
            </a:pPr>
            <a:r>
              <a:rPr sz="1200" dirty="0">
                <a:latin typeface="Calibri"/>
                <a:cs typeface="Calibri"/>
              </a:rPr>
              <a:t>Detection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colours</a:t>
            </a:r>
            <a:endParaRPr sz="1200">
              <a:latin typeface="Calibri"/>
              <a:cs typeface="Calibri"/>
            </a:endParaRPr>
          </a:p>
          <a:p>
            <a:pPr marL="339090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39090" algn="l"/>
              </a:tabLst>
            </a:pP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objects</a:t>
            </a:r>
            <a:endParaRPr sz="1200">
              <a:latin typeface="Calibri"/>
              <a:cs typeface="Calibri"/>
            </a:endParaRPr>
          </a:p>
          <a:p>
            <a:pPr marL="354330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354330" algn="l"/>
              </a:tabLst>
            </a:pPr>
            <a:r>
              <a:rPr sz="1200" dirty="0">
                <a:latin typeface="Calibri"/>
                <a:cs typeface="Calibri"/>
              </a:rPr>
              <a:t>Detection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requires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algorithm</a:t>
            </a: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235"/>
              </a:spcBef>
              <a:buAutoNum type="arabicPeriod" startAt="14"/>
              <a:tabLst>
                <a:tab pos="236854" algn="l"/>
                <a:tab pos="3232150" algn="l"/>
              </a:tabLst>
            </a:pPr>
            <a:r>
              <a:rPr sz="1200" dirty="0">
                <a:latin typeface="Calibri"/>
                <a:cs typeface="Calibri"/>
              </a:rPr>
              <a:t>RGB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colour model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represent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spc="-10" dirty="0">
                <a:latin typeface="Calibri"/>
                <a:cs typeface="Calibri"/>
              </a:rPr>
              <a:t>possible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colours.</a:t>
            </a:r>
            <a:endParaRPr sz="1200">
              <a:latin typeface="Calibri"/>
              <a:cs typeface="Calibri"/>
            </a:endParaRPr>
          </a:p>
          <a:p>
            <a:pPr marL="347980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47980" algn="l"/>
                <a:tab pos="1565910" algn="l"/>
                <a:tab pos="2937510" algn="l"/>
                <a:tab pos="4309745" algn="l"/>
              </a:tabLst>
            </a:pPr>
            <a:r>
              <a:rPr sz="1200" dirty="0">
                <a:latin typeface="Calibri"/>
                <a:cs typeface="Calibri"/>
              </a:rPr>
              <a:t>16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million</a:t>
            </a:r>
            <a:r>
              <a:rPr sz="1200" dirty="0">
                <a:latin typeface="Calibri"/>
                <a:cs typeface="Calibri"/>
              </a:rPr>
              <a:t>	b) </a:t>
            </a:r>
            <a:r>
              <a:rPr sz="1200" spc="-25" dirty="0">
                <a:latin typeface="Calibri"/>
                <a:cs typeface="Calibri"/>
              </a:rPr>
              <a:t>256</a:t>
            </a:r>
            <a:r>
              <a:rPr sz="1200" dirty="0">
                <a:latin typeface="Calibri"/>
                <a:cs typeface="Calibri"/>
              </a:rPr>
              <a:t>	c)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255</a:t>
            </a:r>
            <a:r>
              <a:rPr sz="1200" dirty="0">
                <a:latin typeface="Calibri"/>
                <a:cs typeface="Calibri"/>
              </a:rPr>
              <a:t>	d)</a:t>
            </a:r>
            <a:r>
              <a:rPr sz="1200" spc="-10" dirty="0">
                <a:latin typeface="Calibri"/>
                <a:cs typeface="Calibri"/>
              </a:rPr>
              <a:t> 65,000</a:t>
            </a: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265"/>
              </a:spcBef>
              <a:buAutoNum type="arabicPeriod" startAt="14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preprocessing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improves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visibility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low-contrast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images?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2292" y="9396412"/>
            <a:ext cx="119062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Noise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Reduction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0" dirty="0">
                <a:latin typeface="Calibri"/>
                <a:cs typeface="Calibri"/>
              </a:rPr>
              <a:t> Normalization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06445" y="9396412"/>
            <a:ext cx="1616075" cy="45085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Histogram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Equalization</a:t>
            </a:r>
            <a:endParaRPr sz="1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34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0" dirty="0">
                <a:latin typeface="Calibri"/>
                <a:cs typeface="Calibri"/>
              </a:rPr>
              <a:t> Cropping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5262" rIns="0" bIns="0" rtlCol="0">
            <a:spAutoFit/>
          </a:bodyPr>
          <a:lstStyle/>
          <a:p>
            <a:pPr marL="3087370">
              <a:lnSpc>
                <a:spcPts val="1095"/>
              </a:lnSpc>
            </a:pPr>
            <a:r>
              <a:rPr spc="-25" dirty="0"/>
              <a:t>96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81317" y="408686"/>
            <a:ext cx="4721225" cy="109537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36854" indent="-224154">
              <a:lnSpc>
                <a:spcPct val="100000"/>
              </a:lnSpc>
              <a:spcBef>
                <a:spcPts val="335"/>
              </a:spcBef>
              <a:buAutoNum type="arabicPeriod" startAt="17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algorithms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YOLO,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SSD,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R-CNN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used</a:t>
            </a:r>
            <a:r>
              <a:rPr sz="1200" spc="-20" dirty="0">
                <a:latin typeface="Calibri"/>
                <a:cs typeface="Calibri"/>
              </a:rPr>
              <a:t> for:</a:t>
            </a:r>
            <a:endParaRPr sz="1200">
              <a:latin typeface="Calibri"/>
              <a:cs typeface="Calibri"/>
            </a:endParaRPr>
          </a:p>
          <a:p>
            <a:pPr marL="347980" lvl="1" indent="-15430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47980" algn="l"/>
              </a:tabLst>
            </a:pPr>
            <a:r>
              <a:rPr sz="1200" dirty="0">
                <a:latin typeface="Calibri"/>
                <a:cs typeface="Calibri"/>
              </a:rPr>
              <a:t>Converting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speech</a:t>
            </a:r>
            <a:endParaRPr sz="1200">
              <a:latin typeface="Calibri"/>
              <a:cs typeface="Calibri"/>
            </a:endParaRPr>
          </a:p>
          <a:p>
            <a:pPr marL="354330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354330" algn="l"/>
              </a:tabLst>
            </a:pPr>
            <a:r>
              <a:rPr sz="1200" dirty="0">
                <a:latin typeface="Calibri"/>
                <a:cs typeface="Calibri"/>
              </a:rPr>
              <a:t>Identifying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locating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bounding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boxes</a:t>
            </a:r>
            <a:endParaRPr sz="1200">
              <a:latin typeface="Calibri"/>
              <a:cs typeface="Calibri"/>
            </a:endParaRPr>
          </a:p>
          <a:p>
            <a:pPr marL="339090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39090" algn="l"/>
              </a:tabLst>
            </a:pPr>
            <a:r>
              <a:rPr sz="1200" dirty="0">
                <a:latin typeface="Calibri"/>
                <a:cs typeface="Calibri"/>
              </a:rPr>
              <a:t>Translating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languages</a:t>
            </a:r>
            <a:r>
              <a:rPr sz="1200" spc="4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Standardizing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datasets</a:t>
            </a: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260"/>
              </a:spcBef>
              <a:buAutoNum type="arabicPeriod" startAt="17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grayscale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from: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317" y="1478914"/>
            <a:ext cx="3936365" cy="15214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335"/>
              </a:spcBef>
              <a:tabLst>
                <a:tab pos="1829435" algn="l"/>
                <a:tab pos="3201670" algn="l"/>
              </a:tabLst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1–</a:t>
            </a:r>
            <a:r>
              <a:rPr sz="1200" spc="-25" dirty="0">
                <a:latin typeface="Calibri"/>
                <a:cs typeface="Calibri"/>
              </a:rPr>
              <a:t>255</a:t>
            </a:r>
            <a:r>
              <a:rPr sz="1200" dirty="0">
                <a:latin typeface="Calibri"/>
                <a:cs typeface="Calibri"/>
              </a:rPr>
              <a:t>	b) </a:t>
            </a:r>
            <a:r>
              <a:rPr sz="1200" spc="-10" dirty="0">
                <a:latin typeface="Calibri"/>
                <a:cs typeface="Calibri"/>
              </a:rPr>
              <a:t>0–</a:t>
            </a:r>
            <a:r>
              <a:rPr sz="1200" spc="-25" dirty="0">
                <a:latin typeface="Calibri"/>
                <a:cs typeface="Calibri"/>
              </a:rPr>
              <a:t>100</a:t>
            </a:r>
            <a:r>
              <a:rPr sz="1200" dirty="0">
                <a:latin typeface="Calibri"/>
                <a:cs typeface="Calibri"/>
              </a:rPr>
              <a:t>	c)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0–</a:t>
            </a:r>
            <a:r>
              <a:rPr sz="1200" spc="-25" dirty="0">
                <a:latin typeface="Calibri"/>
                <a:cs typeface="Calibri"/>
              </a:rPr>
              <a:t>255</a:t>
            </a:r>
            <a:endParaRPr sz="1200">
              <a:latin typeface="Calibri"/>
              <a:cs typeface="Calibri"/>
            </a:endParaRPr>
          </a:p>
          <a:p>
            <a:pPr marL="224154" marR="32384" indent="-224154" algn="r">
              <a:lnSpc>
                <a:spcPct val="100000"/>
              </a:lnSpc>
              <a:spcBef>
                <a:spcPts val="235"/>
              </a:spcBef>
              <a:buAutoNum type="arabicPeriod" startAt="19"/>
              <a:tabLst>
                <a:tab pos="224154" algn="l"/>
              </a:tabLst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duplicate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false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CV</a:t>
            </a:r>
            <a:r>
              <a:rPr sz="1200" spc="-25" dirty="0">
                <a:latin typeface="Calibri"/>
                <a:cs typeface="Calibri"/>
              </a:rPr>
              <a:t> is:</a:t>
            </a:r>
            <a:endParaRPr sz="1200">
              <a:latin typeface="Calibri"/>
              <a:cs typeface="Calibri"/>
            </a:endParaRPr>
          </a:p>
          <a:p>
            <a:pPr marL="347980" lvl="1" indent="-15430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347980" algn="l"/>
              </a:tabLst>
            </a:pPr>
            <a:r>
              <a:rPr sz="1200" dirty="0">
                <a:latin typeface="Calibri"/>
                <a:cs typeface="Calibri"/>
              </a:rPr>
              <a:t>Reduced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resolution</a:t>
            </a:r>
            <a:endParaRPr sz="1200">
              <a:latin typeface="Calibri"/>
              <a:cs typeface="Calibri"/>
            </a:endParaRPr>
          </a:p>
          <a:p>
            <a:pPr marL="354330" lvl="1" indent="-16065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54330" algn="l"/>
              </a:tabLst>
            </a:pPr>
            <a:r>
              <a:rPr sz="1200" dirty="0">
                <a:latin typeface="Calibri"/>
                <a:cs typeface="Calibri"/>
              </a:rPr>
              <a:t>Generation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deepfakes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misinformation</a:t>
            </a:r>
            <a:endParaRPr sz="1200">
              <a:latin typeface="Calibri"/>
              <a:cs typeface="Calibri"/>
            </a:endParaRPr>
          </a:p>
          <a:p>
            <a:pPr marL="339090" lvl="1" indent="-145415">
              <a:lnSpc>
                <a:spcPct val="100000"/>
              </a:lnSpc>
              <a:spcBef>
                <a:spcPts val="235"/>
              </a:spcBef>
              <a:buAutoNum type="alphaLcParenR"/>
              <a:tabLst>
                <a:tab pos="339090" algn="l"/>
              </a:tabLst>
            </a:pPr>
            <a:r>
              <a:rPr sz="1200" dirty="0">
                <a:latin typeface="Calibri"/>
                <a:cs typeface="Calibri"/>
              </a:rPr>
              <a:t>High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cost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training</a:t>
            </a:r>
            <a:endParaRPr sz="1200">
              <a:latin typeface="Calibri"/>
              <a:cs typeface="Calibri"/>
            </a:endParaRPr>
          </a:p>
          <a:p>
            <a:pPr marL="354330" lvl="1" indent="-160655">
              <a:lnSpc>
                <a:spcPct val="100000"/>
              </a:lnSpc>
              <a:spcBef>
                <a:spcPts val="260"/>
              </a:spcBef>
              <a:buAutoNum type="alphaLcParenR"/>
              <a:tabLst>
                <a:tab pos="354330" algn="l"/>
              </a:tabLst>
            </a:pPr>
            <a:r>
              <a:rPr sz="1200" dirty="0">
                <a:latin typeface="Calibri"/>
                <a:cs typeface="Calibri"/>
              </a:rPr>
              <a:t>Low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requirements</a:t>
            </a: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235"/>
              </a:spcBef>
              <a:buAutoNum type="arabicPeriod" startAt="19"/>
              <a:tabLst>
                <a:tab pos="236854" algn="l"/>
                <a:tab pos="3282315" algn="l"/>
              </a:tabLst>
            </a:pPr>
            <a:r>
              <a:rPr sz="1200" dirty="0">
                <a:latin typeface="Calibri"/>
                <a:cs typeface="Calibri"/>
              </a:rPr>
              <a:t>MRI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scans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examples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200" spc="-5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93715" y="1508759"/>
            <a:ext cx="644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1–1000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2292" y="2978023"/>
            <a:ext cx="1995170" cy="45085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Acquisition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techniques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Normalization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64026" y="2978023"/>
            <a:ext cx="1499870" cy="45085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High-level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1317" y="3399917"/>
            <a:ext cx="5963920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 marR="5080" indent="-180975">
              <a:lnSpc>
                <a:spcPct val="1182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21.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student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resizes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dataset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224×224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training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neural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network.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Which </a:t>
            </a:r>
            <a:r>
              <a:rPr sz="1200" dirty="0">
                <a:latin typeface="Calibri"/>
                <a:cs typeface="Calibri"/>
              </a:rPr>
              <a:t>preprocessing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method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this?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292" y="3829049"/>
            <a:ext cx="118110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Normalization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Noise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Reduction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06445" y="3829049"/>
            <a:ext cx="176339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 </a:t>
            </a:r>
            <a:r>
              <a:rPr sz="1200" spc="-10" dirty="0">
                <a:latin typeface="Calibri"/>
                <a:cs typeface="Calibri"/>
              </a:rPr>
              <a:t>Resizing/Cropping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1317" y="4260850"/>
            <a:ext cx="612584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 marR="5715" indent="-180975">
              <a:lnSpc>
                <a:spcPct val="116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22.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two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dogs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labelled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separately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though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both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belong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“dog”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class,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which segmentation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applied?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2292" y="4689728"/>
            <a:ext cx="164782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Semantic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06445" y="4689728"/>
            <a:ext cx="160655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Instance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Segmentation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1317" y="5145023"/>
            <a:ext cx="6139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23.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self-</a:t>
            </a:r>
            <a:r>
              <a:rPr sz="1200" dirty="0">
                <a:latin typeface="Calibri"/>
                <a:cs typeface="Calibri"/>
              </a:rPr>
              <a:t>driving car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identifying </a:t>
            </a:r>
            <a:r>
              <a:rPr sz="1200" spc="-10" dirty="0">
                <a:latin typeface="Calibri"/>
                <a:cs typeface="Calibri"/>
              </a:rPr>
              <a:t>pedestrians,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road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signs,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vehicles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simultaneously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performing: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2292" y="5331078"/>
            <a:ext cx="1461135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only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Normalization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06445" y="5331078"/>
            <a:ext cx="2073910" cy="45085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3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Histogram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Equalization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1317" y="5760084"/>
            <a:ext cx="6549390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 marR="5080" indent="-180975">
              <a:lnSpc>
                <a:spcPct val="1163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24.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security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event,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scarf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identified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feature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extraction technique </a:t>
            </a:r>
            <a:r>
              <a:rPr sz="1200" dirty="0">
                <a:latin typeface="Calibri"/>
                <a:cs typeface="Calibri"/>
              </a:rPr>
              <a:t>was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used?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2292" y="6182359"/>
            <a:ext cx="1235075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Edge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Corner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06445" y="6182359"/>
            <a:ext cx="1673860" cy="457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Texture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Analysis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Colour-</a:t>
            </a:r>
            <a:r>
              <a:rPr sz="1200" dirty="0">
                <a:latin typeface="Calibri"/>
                <a:cs typeface="Calibri"/>
              </a:rPr>
              <a:t>based </a:t>
            </a:r>
            <a:r>
              <a:rPr sz="1200" spc="-10" dirty="0">
                <a:latin typeface="Calibri"/>
                <a:cs typeface="Calibri"/>
              </a:rPr>
              <a:t>Extraction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1317" y="6644005"/>
            <a:ext cx="40506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25.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Which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following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key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challenge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Computer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Vision?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64026" y="6823455"/>
            <a:ext cx="293052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b)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Privacy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security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concerns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surveillance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200" dirty="0">
                <a:latin typeface="Calibri"/>
                <a:cs typeface="Calibri"/>
              </a:rPr>
              <a:t>d)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Availability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scanners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cameras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2292" y="6823455"/>
            <a:ext cx="2413635" cy="195707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200" dirty="0">
                <a:latin typeface="Calibri"/>
                <a:cs typeface="Calibri"/>
              </a:rPr>
              <a:t>a)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High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accuracy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CNNs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300"/>
              </a:lnSpc>
              <a:spcBef>
                <a:spcPts val="30"/>
              </a:spcBef>
            </a:pPr>
            <a:r>
              <a:rPr sz="1200" dirty="0">
                <a:latin typeface="Calibri"/>
                <a:cs typeface="Calibri"/>
              </a:rPr>
              <a:t>c)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Over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16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million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colour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combinations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Answer</a:t>
            </a:r>
            <a:r>
              <a:rPr sz="1200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28135"/>
                </a:solidFill>
                <a:latin typeface="Calibri"/>
                <a:cs typeface="Calibri"/>
              </a:rPr>
              <a:t>Key</a:t>
            </a:r>
            <a:r>
              <a:rPr sz="1200" spc="-15" dirty="0">
                <a:solidFill>
                  <a:srgbClr val="528135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528135"/>
                </a:solidFill>
                <a:latin typeface="Calibri"/>
                <a:cs typeface="Calibri"/>
              </a:rPr>
              <a:t>(MCQs)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200" spc="-10" dirty="0">
                <a:latin typeface="Calibri"/>
                <a:cs typeface="Calibri"/>
              </a:rPr>
              <a:t>1-</a:t>
            </a:r>
            <a:r>
              <a:rPr sz="1200" dirty="0">
                <a:latin typeface="Calibri"/>
                <a:cs typeface="Calibri"/>
              </a:rPr>
              <a:t>c, </a:t>
            </a:r>
            <a:r>
              <a:rPr sz="1200" spc="-10" dirty="0">
                <a:latin typeface="Calibri"/>
                <a:cs typeface="Calibri"/>
              </a:rPr>
              <a:t>2-</a:t>
            </a:r>
            <a:r>
              <a:rPr sz="1200" dirty="0">
                <a:latin typeface="Calibri"/>
                <a:cs typeface="Calibri"/>
              </a:rPr>
              <a:t>b,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3-</a:t>
            </a:r>
            <a:r>
              <a:rPr sz="1200" dirty="0">
                <a:latin typeface="Calibri"/>
                <a:cs typeface="Calibri"/>
              </a:rPr>
              <a:t>a,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4-</a:t>
            </a:r>
            <a:r>
              <a:rPr sz="1200" dirty="0">
                <a:latin typeface="Calibri"/>
                <a:cs typeface="Calibri"/>
              </a:rPr>
              <a:t>d, </a:t>
            </a:r>
            <a:r>
              <a:rPr sz="1200" spc="-10" dirty="0">
                <a:latin typeface="Calibri"/>
                <a:cs typeface="Calibri"/>
              </a:rPr>
              <a:t>5-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spc="-10" dirty="0">
                <a:latin typeface="Calibri"/>
                <a:cs typeface="Calibri"/>
              </a:rPr>
              <a:t>6-</a:t>
            </a:r>
            <a:r>
              <a:rPr sz="1200" dirty="0">
                <a:latin typeface="Calibri"/>
                <a:cs typeface="Calibri"/>
              </a:rPr>
              <a:t>b,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7-</a:t>
            </a:r>
            <a:r>
              <a:rPr sz="1200" dirty="0">
                <a:latin typeface="Calibri"/>
                <a:cs typeface="Calibri"/>
              </a:rPr>
              <a:t>a,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8-</a:t>
            </a:r>
            <a:r>
              <a:rPr sz="1200" dirty="0">
                <a:latin typeface="Calibri"/>
                <a:cs typeface="Calibri"/>
              </a:rPr>
              <a:t>a,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9-</a:t>
            </a:r>
            <a:r>
              <a:rPr sz="1200" dirty="0">
                <a:latin typeface="Calibri"/>
                <a:cs typeface="Calibri"/>
              </a:rPr>
              <a:t>d,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10-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11-</a:t>
            </a:r>
            <a:r>
              <a:rPr sz="1200" dirty="0">
                <a:latin typeface="Calibri"/>
                <a:cs typeface="Calibri"/>
              </a:rPr>
              <a:t>a,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12-</a:t>
            </a:r>
            <a:r>
              <a:rPr sz="1200" dirty="0">
                <a:latin typeface="Calibri"/>
                <a:cs typeface="Calibri"/>
              </a:rPr>
              <a:t>a, </a:t>
            </a:r>
            <a:r>
              <a:rPr sz="1200" spc="-10" dirty="0">
                <a:latin typeface="Calibri"/>
                <a:cs typeface="Calibri"/>
              </a:rPr>
              <a:t>13-</a:t>
            </a:r>
            <a:r>
              <a:rPr sz="1200" dirty="0">
                <a:latin typeface="Calibri"/>
                <a:cs typeface="Calibri"/>
              </a:rPr>
              <a:t>b, </a:t>
            </a:r>
            <a:r>
              <a:rPr sz="1200" spc="-10" dirty="0">
                <a:latin typeface="Calibri"/>
                <a:cs typeface="Calibri"/>
              </a:rPr>
              <a:t>14-</a:t>
            </a:r>
            <a:r>
              <a:rPr sz="1200" dirty="0">
                <a:latin typeface="Calibri"/>
                <a:cs typeface="Calibri"/>
              </a:rPr>
              <a:t>c,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15-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spc="-10" dirty="0">
                <a:latin typeface="Calibri"/>
                <a:cs typeface="Calibri"/>
              </a:rPr>
              <a:t>16-</a:t>
            </a:r>
            <a:r>
              <a:rPr sz="1200" dirty="0">
                <a:latin typeface="Calibri"/>
                <a:cs typeface="Calibri"/>
              </a:rPr>
              <a:t>b,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17-</a:t>
            </a:r>
            <a:r>
              <a:rPr sz="1200" dirty="0">
                <a:latin typeface="Calibri"/>
                <a:cs typeface="Calibri"/>
              </a:rPr>
              <a:t>b,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18-</a:t>
            </a:r>
            <a:r>
              <a:rPr sz="1200" dirty="0">
                <a:latin typeface="Calibri"/>
                <a:cs typeface="Calibri"/>
              </a:rPr>
              <a:t>c,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19-</a:t>
            </a:r>
            <a:r>
              <a:rPr sz="1200" dirty="0">
                <a:latin typeface="Calibri"/>
                <a:cs typeface="Calibri"/>
              </a:rPr>
              <a:t>b,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20-</a:t>
            </a:r>
            <a:r>
              <a:rPr sz="1200" spc="-50" dirty="0">
                <a:latin typeface="Calibri"/>
                <a:cs typeface="Calibri"/>
              </a:rPr>
              <a:t>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200" spc="-10" dirty="0">
                <a:latin typeface="Calibri"/>
                <a:cs typeface="Calibri"/>
              </a:rPr>
              <a:t>21-</a:t>
            </a:r>
            <a:r>
              <a:rPr sz="1200" dirty="0">
                <a:latin typeface="Calibri"/>
                <a:cs typeface="Calibri"/>
              </a:rPr>
              <a:t>b,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22-</a:t>
            </a:r>
            <a:r>
              <a:rPr sz="1200" dirty="0">
                <a:latin typeface="Calibri"/>
                <a:cs typeface="Calibri"/>
              </a:rPr>
              <a:t>b, </a:t>
            </a:r>
            <a:r>
              <a:rPr sz="1200" spc="-10" dirty="0">
                <a:latin typeface="Calibri"/>
                <a:cs typeface="Calibri"/>
              </a:rPr>
              <a:t>23-</a:t>
            </a:r>
            <a:r>
              <a:rPr sz="1200" dirty="0">
                <a:latin typeface="Calibri"/>
                <a:cs typeface="Calibri"/>
              </a:rPr>
              <a:t>b,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24-</a:t>
            </a:r>
            <a:r>
              <a:rPr sz="1200" dirty="0">
                <a:latin typeface="Calibri"/>
                <a:cs typeface="Calibri"/>
              </a:rPr>
              <a:t>d,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25-</a:t>
            </a:r>
            <a:r>
              <a:rPr sz="1200" spc="-50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Calibri"/>
                <a:cs typeface="Calibri"/>
              </a:rPr>
              <a:t>Part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B: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True/False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Questions (26–</a:t>
            </a:r>
            <a:r>
              <a:rPr sz="1200" spc="-25" dirty="0">
                <a:latin typeface="Calibri"/>
                <a:cs typeface="Calibri"/>
              </a:rPr>
              <a:t>30)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2292" y="8754744"/>
            <a:ext cx="5588000" cy="109283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236854" indent="-224154">
              <a:lnSpc>
                <a:spcPct val="100000"/>
              </a:lnSpc>
              <a:spcBef>
                <a:spcPts val="334"/>
              </a:spcBef>
              <a:buAutoNum type="arabicPeriod" startAt="26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digital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stored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form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pixels </a:t>
            </a:r>
            <a:r>
              <a:rPr sz="1200" dirty="0">
                <a:latin typeface="Calibri"/>
                <a:cs typeface="Calibri"/>
              </a:rPr>
              <a:t>only.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(True/False)</a:t>
            </a: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234"/>
              </a:spcBef>
              <a:buAutoNum type="arabicPeriod" startAt="26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Higher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resolution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more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greater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detail.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(True/False)</a:t>
            </a: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260"/>
              </a:spcBef>
              <a:buAutoNum type="arabicPeriod" startAt="26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normalization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scales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pixel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values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consistent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range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0–1.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(True/False)</a:t>
            </a: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235"/>
              </a:spcBef>
              <a:buAutoNum type="arabicPeriod" startAt="26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Object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detection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same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classification.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(True/False)</a:t>
            </a:r>
            <a:endParaRPr sz="1200">
              <a:latin typeface="Calibri"/>
              <a:cs typeface="Calibri"/>
            </a:endParaRPr>
          </a:p>
          <a:p>
            <a:pPr marL="236854" indent="-224154">
              <a:lnSpc>
                <a:spcPct val="100000"/>
              </a:lnSpc>
              <a:spcBef>
                <a:spcPts val="235"/>
              </a:spcBef>
              <a:buAutoNum type="arabicPeriod" startAt="26"/>
              <a:tabLst>
                <a:tab pos="236854" algn="l"/>
              </a:tabLst>
            </a:pPr>
            <a:r>
              <a:rPr sz="1200" dirty="0">
                <a:latin typeface="Calibri"/>
                <a:cs typeface="Calibri"/>
              </a:rPr>
              <a:t>Histogram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Equalization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enhances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brightness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contrast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images.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(True/False)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60907</Words>
  <Application>Microsoft Office PowerPoint</Application>
  <PresentationFormat>Custom</PresentationFormat>
  <Paragraphs>6327</Paragraphs>
  <Slides>171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171</vt:i4>
      </vt:variant>
    </vt:vector>
  </HeadingPairs>
  <TitlesOfParts>
    <vt:vector size="179" baseType="lpstr">
      <vt:lpstr>Calibri</vt:lpstr>
      <vt:lpstr>Cambria Math</vt:lpstr>
      <vt:lpstr>Courier New</vt:lpstr>
      <vt:lpstr>Segoe UI Symbol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creator>KVS RO DELHI</dc:creator>
  <cp:lastModifiedBy>Shweta Rani</cp:lastModifiedBy>
  <cp:revision>2</cp:revision>
  <dcterms:created xsi:type="dcterms:W3CDTF">2026-09-08T08:21:07Z</dcterms:created>
  <dcterms:modified xsi:type="dcterms:W3CDTF">2026-09-08T08:28:58Z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2025-10-26T00:00:00Z</vt:filetime>
  </property>
  <property fmtid="{D5CDD505-2E9C-101B-9397-08002B2CF9AE}" pid="4" name="Creator">
    <vt:lpwstr>Microsoft Word</vt:lpwstr>
  </property>
  <property fmtid="{D5CDD505-2E9C-101B-9397-08002B2CF9AE}" pid="5" name="LastSaved">
    <vt:filetime>2026-09-08T00:00:00Z</vt:filetime>
  </property>
</Properties>
</file>